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2" r:id="rId2"/>
    <p:sldId id="2643" r:id="rId3"/>
    <p:sldId id="2645" r:id="rId4"/>
    <p:sldId id="262" r:id="rId5"/>
    <p:sldId id="273" r:id="rId6"/>
    <p:sldId id="2637" r:id="rId7"/>
    <p:sldId id="2638" r:id="rId8"/>
    <p:sldId id="2639" r:id="rId9"/>
    <p:sldId id="2648" r:id="rId10"/>
    <p:sldId id="2641" r:id="rId11"/>
    <p:sldId id="2642"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775229-2646-45FE-95F4-C1F5D617535D}" v="1" dt="2021-02-04T13:03:20.144"/>
    <p1510:client id="{4572C07A-86D4-484B-AB9B-88294DAB2F5E}" v="2" dt="2021-02-04T09:07:54.72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08" autoAdjust="0"/>
    <p:restoredTop sz="94660"/>
  </p:normalViewPr>
  <p:slideViewPr>
    <p:cSldViewPr snapToGrid="0">
      <p:cViewPr varScale="1">
        <p:scale>
          <a:sx n="81" d="100"/>
          <a:sy n="81" d="100"/>
        </p:scale>
        <p:origin x="40" y="9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ifft, Jacqui" userId="e081c27f-f45d-4bac-b4a7-d1871eea1aad" providerId="ADAL" clId="{4572C07A-86D4-484B-AB9B-88294DAB2F5E}"/>
    <pc:docChg chg="custSel modSld">
      <pc:chgData name="Clifft, Jacqui" userId="e081c27f-f45d-4bac-b4a7-d1871eea1aad" providerId="ADAL" clId="{4572C07A-86D4-484B-AB9B-88294DAB2F5E}" dt="2021-02-04T09:08:19.674" v="72" actId="404"/>
      <pc:docMkLst>
        <pc:docMk/>
      </pc:docMkLst>
      <pc:sldChg chg="modSp mod">
        <pc:chgData name="Clifft, Jacqui" userId="e081c27f-f45d-4bac-b4a7-d1871eea1aad" providerId="ADAL" clId="{4572C07A-86D4-484B-AB9B-88294DAB2F5E}" dt="2021-02-04T09:07:17.831" v="16" actId="20577"/>
        <pc:sldMkLst>
          <pc:docMk/>
          <pc:sldMk cId="4284245350" sldId="272"/>
        </pc:sldMkLst>
        <pc:spChg chg="mod">
          <ac:chgData name="Clifft, Jacqui" userId="e081c27f-f45d-4bac-b4a7-d1871eea1aad" providerId="ADAL" clId="{4572C07A-86D4-484B-AB9B-88294DAB2F5E}" dt="2021-02-04T09:06:44.954" v="2" actId="20577"/>
          <ac:spMkLst>
            <pc:docMk/>
            <pc:sldMk cId="4284245350" sldId="272"/>
            <ac:spMk id="2" creationId="{00000000-0000-0000-0000-000000000000}"/>
          </ac:spMkLst>
        </pc:spChg>
        <pc:spChg chg="mod">
          <ac:chgData name="Clifft, Jacqui" userId="e081c27f-f45d-4bac-b4a7-d1871eea1aad" providerId="ADAL" clId="{4572C07A-86D4-484B-AB9B-88294DAB2F5E}" dt="2021-02-04T09:07:17.831" v="16" actId="20577"/>
          <ac:spMkLst>
            <pc:docMk/>
            <pc:sldMk cId="4284245350" sldId="272"/>
            <ac:spMk id="3" creationId="{00000000-0000-0000-0000-000000000000}"/>
          </ac:spMkLst>
        </pc:spChg>
        <pc:picChg chg="mod">
          <ac:chgData name="Clifft, Jacqui" userId="e081c27f-f45d-4bac-b4a7-d1871eea1aad" providerId="ADAL" clId="{4572C07A-86D4-484B-AB9B-88294DAB2F5E}" dt="2021-02-04T09:07:01.375" v="12" actId="1076"/>
          <ac:picMkLst>
            <pc:docMk/>
            <pc:sldMk cId="4284245350" sldId="272"/>
            <ac:picMk id="1026" creationId="{00000000-0000-0000-0000-000000000000}"/>
          </ac:picMkLst>
        </pc:picChg>
      </pc:sldChg>
      <pc:sldChg chg="modSp mod">
        <pc:chgData name="Clifft, Jacqui" userId="e081c27f-f45d-4bac-b4a7-d1871eea1aad" providerId="ADAL" clId="{4572C07A-86D4-484B-AB9B-88294DAB2F5E}" dt="2021-02-04T09:08:19.674" v="72" actId="404"/>
        <pc:sldMkLst>
          <pc:docMk/>
          <pc:sldMk cId="564609733" sldId="273"/>
        </pc:sldMkLst>
        <pc:spChg chg="mod">
          <ac:chgData name="Clifft, Jacqui" userId="e081c27f-f45d-4bac-b4a7-d1871eea1aad" providerId="ADAL" clId="{4572C07A-86D4-484B-AB9B-88294DAB2F5E}" dt="2021-02-04T09:08:19.674" v="72" actId="404"/>
          <ac:spMkLst>
            <pc:docMk/>
            <pc:sldMk cId="564609733" sldId="273"/>
            <ac:spMk id="10" creationId="{4354E2B1-015F-49CE-9770-4DDD36444C69}"/>
          </ac:spMkLst>
        </pc:spChg>
      </pc:sldChg>
    </pc:docChg>
  </pc:docChgLst>
  <pc:docChgLst>
    <pc:chgData name="Vickers, Rebecca" userId="1cb76ec0-54a9-4a5f-862a-b37e527c4408" providerId="ADAL" clId="{2C775229-2646-45FE-95F4-C1F5D617535D}"/>
    <pc:docChg chg="undo custSel modSld">
      <pc:chgData name="Vickers, Rebecca" userId="1cb76ec0-54a9-4a5f-862a-b37e527c4408" providerId="ADAL" clId="{2C775229-2646-45FE-95F4-C1F5D617535D}" dt="2021-02-04T13:03:33.090" v="38" actId="14100"/>
      <pc:docMkLst>
        <pc:docMk/>
      </pc:docMkLst>
      <pc:sldChg chg="modSp mod">
        <pc:chgData name="Vickers, Rebecca" userId="1cb76ec0-54a9-4a5f-862a-b37e527c4408" providerId="ADAL" clId="{2C775229-2646-45FE-95F4-C1F5D617535D}" dt="2021-02-04T13:00:26.365" v="34" actId="27636"/>
        <pc:sldMkLst>
          <pc:docMk/>
          <pc:sldMk cId="4284245350" sldId="272"/>
        </pc:sldMkLst>
        <pc:spChg chg="mod">
          <ac:chgData name="Vickers, Rebecca" userId="1cb76ec0-54a9-4a5f-862a-b37e527c4408" providerId="ADAL" clId="{2C775229-2646-45FE-95F4-C1F5D617535D}" dt="2021-02-04T13:00:26.365" v="34" actId="27636"/>
          <ac:spMkLst>
            <pc:docMk/>
            <pc:sldMk cId="4284245350" sldId="272"/>
            <ac:spMk id="3" creationId="{00000000-0000-0000-0000-000000000000}"/>
          </ac:spMkLst>
        </pc:spChg>
      </pc:sldChg>
      <pc:sldChg chg="addSp modSp mod">
        <pc:chgData name="Vickers, Rebecca" userId="1cb76ec0-54a9-4a5f-862a-b37e527c4408" providerId="ADAL" clId="{2C775229-2646-45FE-95F4-C1F5D617535D}" dt="2021-02-04T13:03:33.090" v="38" actId="14100"/>
        <pc:sldMkLst>
          <pc:docMk/>
          <pc:sldMk cId="3123064864" sldId="2642"/>
        </pc:sldMkLst>
        <pc:picChg chg="add mod">
          <ac:chgData name="Vickers, Rebecca" userId="1cb76ec0-54a9-4a5f-862a-b37e527c4408" providerId="ADAL" clId="{2C775229-2646-45FE-95F4-C1F5D617535D}" dt="2021-02-04T13:03:33.090" v="38" actId="14100"/>
          <ac:picMkLst>
            <pc:docMk/>
            <pc:sldMk cId="3123064864" sldId="2642"/>
            <ac:picMk id="9" creationId="{44C7D074-12B1-4FE1-9F0B-89556B322B21}"/>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D0AFF3-C104-4FF2-9246-46F3E7242363}" type="datetimeFigureOut">
              <a:rPr lang="en-GB" smtClean="0"/>
              <a:t>04/02/2021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Jo.Lees@hants.gov.uk" TargetMode="External"/><Relationship Id="rId2" Type="http://schemas.openxmlformats.org/officeDocument/2006/relationships/hyperlink" Target="mailto:Jacqui.clifft@hants.gov.uk" TargetMode="External"/><Relationship Id="rId1" Type="http://schemas.openxmlformats.org/officeDocument/2006/relationships/slideLayout" Target="../slideLayouts/slideLayout2.xml"/><Relationship Id="rId6" Type="http://schemas.openxmlformats.org/officeDocument/2006/relationships/image" Target="../media/image26.png"/><Relationship Id="rId5" Type="http://schemas.openxmlformats.org/officeDocument/2006/relationships/image" Target="../media/image7.png"/><Relationship Id="rId4" Type="http://schemas.openxmlformats.org/officeDocument/2006/relationships/hyperlink" Target="mailto:hias.enquiries@hants.gov.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24.png"/><Relationship Id="rId2" Type="http://schemas.openxmlformats.org/officeDocument/2006/relationships/image" Target="../media/image21.png"/><Relationship Id="rId1" Type="http://schemas.openxmlformats.org/officeDocument/2006/relationships/slideLayout" Target="../slideLayouts/slideLayout7.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96940"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4</a:t>
            </a:r>
          </a:p>
        </p:txBody>
      </p:sp>
      <p:sp>
        <p:nvSpPr>
          <p:cNvPr id="3" name="Subtitle 2"/>
          <p:cNvSpPr>
            <a:spLocks noGrp="1"/>
          </p:cNvSpPr>
          <p:nvPr>
            <p:ph type="subTitle" idx="1"/>
          </p:nvPr>
        </p:nvSpPr>
        <p:spPr>
          <a:xfrm>
            <a:off x="1847528" y="3068960"/>
            <a:ext cx="7776864" cy="622920"/>
          </a:xfrm>
        </p:spPr>
        <p:txBody>
          <a:bodyPr>
            <a:normAutofit fontScale="70000" lnSpcReduction="20000"/>
          </a:bodyPr>
          <a:lstStyle/>
          <a:p>
            <a:pPr algn="l"/>
            <a:r>
              <a:rPr lang="en-GB" b="1" dirty="0">
                <a:solidFill>
                  <a:schemeClr val="tx1"/>
                </a:solidFill>
              </a:rPr>
              <a:t>Multiplication and Division</a:t>
            </a:r>
          </a:p>
          <a:p>
            <a:pPr marL="342900" indent="-342900" algn="l">
              <a:buFont typeface="Arial" panose="020B0604020202020204" pitchFamily="34" charset="0"/>
              <a:buChar char="•"/>
            </a:pPr>
            <a:r>
              <a:rPr lang="en-GB" sz="2400" b="1" dirty="0">
                <a:solidFill>
                  <a:schemeClr val="tx1"/>
                </a:solidFill>
              </a:rPr>
              <a:t>Solve problems involving multiplication and division 1</a:t>
            </a:r>
            <a:endParaRPr lang="en-GB" sz="2400" dirty="0">
              <a:solidFill>
                <a:schemeClr val="tx1"/>
              </a:solidFill>
            </a:endParaRP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F7241127-A1E3-4953-ACD2-C403C58C0D98}"/>
              </a:ext>
            </a:extLst>
          </p:cNvPr>
          <p:cNvSpPr txBox="1">
            <a:spLocks noChangeArrowheads="1"/>
          </p:cNvSpPr>
          <p:nvPr/>
        </p:nvSpPr>
        <p:spPr bwMode="auto">
          <a:xfrm>
            <a:off x="1621105" y="982672"/>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535422" y="1765879"/>
            <a:ext cx="4518053" cy="4462760"/>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Go through the steps you took  and check for errors</a:t>
            </a:r>
          </a:p>
          <a:p>
            <a:r>
              <a:rPr lang="en-GB" b="1" dirty="0">
                <a:cs typeface="Times New Roman" panose="02020603050405020304" pitchFamily="18" charset="0"/>
              </a:rPr>
              <a:t>	</a:t>
            </a:r>
            <a:r>
              <a:rPr lang="en-GB" sz="1600" dirty="0">
                <a:cs typeface="Times New Roman" panose="02020603050405020304" pitchFamily="18" charset="0"/>
              </a:rPr>
              <a:t>Remember the question is about how many onions didn’t grow well. 	</a:t>
            </a:r>
          </a:p>
          <a:p>
            <a:endParaRPr lang="en-GB" sz="1600" dirty="0">
              <a:cs typeface="Times New Roman" panose="02020603050405020304" pitchFamily="18" charset="0"/>
            </a:endParaRPr>
          </a:p>
          <a:p>
            <a:r>
              <a:rPr lang="en-GB" b="1" dirty="0">
                <a:cs typeface="Times New Roman" panose="02020603050405020304" pitchFamily="18" charset="0"/>
              </a:rPr>
              <a:t>2. Try to solve the calculation a different way and see if you get the same answer</a:t>
            </a:r>
          </a:p>
          <a:p>
            <a:r>
              <a:rPr lang="en-GB" b="1" dirty="0">
                <a:cs typeface="Times New Roman" panose="02020603050405020304" pitchFamily="18" charset="0"/>
              </a:rPr>
              <a:t>	</a:t>
            </a:r>
            <a:r>
              <a:rPr lang="en-GB" dirty="0">
                <a:cs typeface="Times New Roman" panose="02020603050405020304" pitchFamily="18" charset="0"/>
              </a:rPr>
              <a:t>Try working out the total number of onions planted in different ways.</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9" name="Text Box 2">
            <a:extLst>
              <a:ext uri="{FF2B5EF4-FFF2-40B4-BE49-F238E27FC236}">
                <a16:creationId xmlns:a16="http://schemas.microsoft.com/office/drawing/2014/main" id="{ED770C60-640C-4B6F-953B-DF120EE66415}"/>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00BF20FB-1925-4104-B0A4-127381A90FBC}"/>
              </a:ext>
            </a:extLst>
          </p:cNvPr>
          <p:cNvSpPr>
            <a:spLocks noGrp="1"/>
          </p:cNvSpPr>
          <p:nvPr>
            <p:ph idx="1"/>
          </p:nvPr>
        </p:nvSpPr>
        <p:spPr>
          <a:xfrm>
            <a:off x="5384668" y="1765879"/>
            <a:ext cx="6419850"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4" name="Picture 3">
            <a:extLst>
              <a:ext uri="{FF2B5EF4-FFF2-40B4-BE49-F238E27FC236}">
                <a16:creationId xmlns:a16="http://schemas.microsoft.com/office/drawing/2014/main" id="{8F709C24-7FA3-4DEF-9AA0-60F94D365044}"/>
              </a:ext>
            </a:extLst>
          </p:cNvPr>
          <p:cNvPicPr>
            <a:picLocks noChangeAspect="1"/>
          </p:cNvPicPr>
          <p:nvPr/>
        </p:nvPicPr>
        <p:blipFill>
          <a:blip r:embed="rId2"/>
          <a:stretch>
            <a:fillRect/>
          </a:stretch>
        </p:blipFill>
        <p:spPr>
          <a:xfrm>
            <a:off x="5623963" y="2235530"/>
            <a:ext cx="5632058" cy="3166044"/>
          </a:xfrm>
          <a:prstGeom prst="rect">
            <a:avLst/>
          </a:prstGeom>
        </p:spPr>
      </p:pic>
    </p:spTree>
    <p:extLst>
      <p:ext uri="{BB962C8B-B14F-4D97-AF65-F5344CB8AC3E}">
        <p14:creationId xmlns:p14="http://schemas.microsoft.com/office/powerpoint/2010/main" val="2384819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373581" y="151502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AAB0834-6429-4AC1-A84A-DB2DD63D2D7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1678FD38-1421-43FD-A6FF-C882039887D2}"/>
              </a:ext>
            </a:extLst>
          </p:cNvPr>
          <p:cNvSpPr>
            <a:spLocks noGrp="1"/>
          </p:cNvSpPr>
          <p:nvPr>
            <p:ph idx="1"/>
          </p:nvPr>
        </p:nvSpPr>
        <p:spPr>
          <a:xfrm>
            <a:off x="5192304" y="1357663"/>
            <a:ext cx="6419850"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 variation</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4" name="Picture 3">
            <a:extLst>
              <a:ext uri="{FF2B5EF4-FFF2-40B4-BE49-F238E27FC236}">
                <a16:creationId xmlns:a16="http://schemas.microsoft.com/office/drawing/2014/main" id="{376DAF29-5D67-4F46-83E9-CEA49F0BE6DC}"/>
              </a:ext>
            </a:extLst>
          </p:cNvPr>
          <p:cNvPicPr>
            <a:picLocks noChangeAspect="1"/>
          </p:cNvPicPr>
          <p:nvPr/>
        </p:nvPicPr>
        <p:blipFill>
          <a:blip r:embed="rId2"/>
          <a:stretch>
            <a:fillRect/>
          </a:stretch>
        </p:blipFill>
        <p:spPr>
          <a:xfrm>
            <a:off x="5501867" y="2155094"/>
            <a:ext cx="5800725" cy="2424998"/>
          </a:xfrm>
          <a:prstGeom prst="rect">
            <a:avLst/>
          </a:prstGeom>
        </p:spPr>
      </p:pic>
      <p:pic>
        <p:nvPicPr>
          <p:cNvPr id="9" name="Picture 8">
            <a:extLst>
              <a:ext uri="{FF2B5EF4-FFF2-40B4-BE49-F238E27FC236}">
                <a16:creationId xmlns:a16="http://schemas.microsoft.com/office/drawing/2014/main" id="{44C7D074-12B1-4FE1-9F0B-89556B322B21}"/>
              </a:ext>
            </a:extLst>
          </p:cNvPr>
          <p:cNvPicPr>
            <a:picLocks noChangeAspect="1"/>
          </p:cNvPicPr>
          <p:nvPr/>
        </p:nvPicPr>
        <p:blipFill>
          <a:blip r:embed="rId3"/>
          <a:stretch>
            <a:fillRect/>
          </a:stretch>
        </p:blipFill>
        <p:spPr>
          <a:xfrm>
            <a:off x="9716806" y="3586654"/>
            <a:ext cx="1585786" cy="960251"/>
          </a:xfrm>
          <a:prstGeom prst="rect">
            <a:avLst/>
          </a:prstGeom>
        </p:spPr>
      </p:pic>
    </p:spTree>
    <p:extLst>
      <p:ext uri="{BB962C8B-B14F-4D97-AF65-F5344CB8AC3E}">
        <p14:creationId xmlns:p14="http://schemas.microsoft.com/office/powerpoint/2010/main" val="3123064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a:t>
            </a:r>
            <a:r>
              <a:rPr lang="en-GB" sz="1800"/>
              <a:t>to maths, </a:t>
            </a:r>
            <a:r>
              <a:rPr lang="en-GB" sz="1800" dirty="0"/>
              <a:t>please contact either of the team leads:</a:t>
            </a:r>
          </a:p>
          <a:p>
            <a:pPr marL="0" indent="0">
              <a:buNone/>
            </a:pPr>
            <a:r>
              <a:rPr lang="en-GB" sz="1800" dirty="0"/>
              <a:t>	Jacqui Clifft : </a:t>
            </a:r>
            <a:r>
              <a:rPr lang="en-GB" sz="1800" dirty="0">
                <a:hlinkClick r:id="rId2"/>
              </a:rPr>
              <a:t>Jacqui.clifft@hants.gov.uk</a:t>
            </a:r>
            <a:endParaRPr lang="en-GB" sz="1800" dirty="0"/>
          </a:p>
          <a:p>
            <a:pPr marL="0" indent="0">
              <a:buNone/>
            </a:pPr>
            <a:r>
              <a:rPr lang="en-GB" sz="1800" dirty="0"/>
              <a:t>	Jo Lees: </a:t>
            </a:r>
            <a:r>
              <a:rPr lang="en-GB" sz="1800" dirty="0">
                <a:hlinkClick r:id="rId3"/>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4"/>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1B487DCA-45D9-4B74-AC20-F64217D74BE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87721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158240" y="1029443"/>
            <a:ext cx="8229600" cy="580926"/>
          </a:xfrm>
        </p:spPr>
        <p:txBody>
          <a:bodyPr>
            <a:normAutofit fontScale="90000"/>
          </a:bodyPr>
          <a:lstStyle/>
          <a:p>
            <a:pPr algn="l"/>
            <a:r>
              <a:rPr lang="en-GB" sz="2800" b="1" dirty="0"/>
              <a:t>Solve problems involving multiplication and division</a:t>
            </a:r>
          </a:p>
        </p:txBody>
      </p:sp>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2AB31DD9-8E2E-46DD-AF29-7B4D41EA3658}"/>
                  </a:ext>
                </a:extLst>
              </p:cNvPr>
              <p:cNvSpPr txBox="1"/>
              <p:nvPr/>
            </p:nvSpPr>
            <p:spPr>
              <a:xfrm>
                <a:off x="1823258" y="1918127"/>
                <a:ext cx="8344237" cy="2558008"/>
              </a:xfrm>
              <a:prstGeom prst="rect">
                <a:avLst/>
              </a:prstGeom>
              <a:solidFill>
                <a:schemeClr val="accent4">
                  <a:lumMod val="40000"/>
                  <a:lumOff val="60000"/>
                </a:schemeClr>
              </a:solidFill>
            </p:spPr>
            <p:txBody>
              <a:bodyPr wrap="square" rtlCol="0">
                <a:spAutoFit/>
              </a:bodyPr>
              <a:lstStyle/>
              <a:p>
                <a:r>
                  <a:rPr lang="en-GB" dirty="0"/>
                  <a:t>TASK</a:t>
                </a:r>
              </a:p>
              <a:p>
                <a:pPr algn="l"/>
                <a:r>
                  <a:rPr lang="en-GB" sz="3200" b="1" i="0" u="none" strike="noStrike" baseline="0" dirty="0">
                    <a:latin typeface="VAG-Rounded-Bold"/>
                  </a:rPr>
                  <a:t>At the farm, Tom planted onions 6 in a row.</a:t>
                </a:r>
              </a:p>
              <a:p>
                <a:pPr algn="l"/>
                <a:r>
                  <a:rPr lang="en-GB" sz="3200" b="1" i="0" u="none" strike="noStrike" baseline="0" dirty="0">
                    <a:latin typeface="VAG-Rounded-Bold"/>
                  </a:rPr>
                  <a:t>He planted 24 rows.</a:t>
                </a:r>
              </a:p>
              <a:p>
                <a:pPr algn="l"/>
                <a14:m>
                  <m:oMath xmlns:m="http://schemas.openxmlformats.org/officeDocument/2006/math">
                    <m:f>
                      <m:fPr>
                        <m:ctrlPr>
                          <a:rPr lang="en-GB" sz="3200" b="1" i="1" u="none" strike="noStrike" baseline="0" smtClean="0">
                            <a:latin typeface="Cambria Math" panose="02040503050406030204" pitchFamily="18" charset="0"/>
                          </a:rPr>
                        </m:ctrlPr>
                      </m:fPr>
                      <m:num>
                        <m:r>
                          <a:rPr lang="en-GB" sz="3200" b="1" i="1" u="none" strike="noStrike" baseline="0" smtClean="0">
                            <a:latin typeface="Cambria Math" panose="02040503050406030204" pitchFamily="18" charset="0"/>
                          </a:rPr>
                          <m:t>𝟏</m:t>
                        </m:r>
                      </m:num>
                      <m:den>
                        <m:r>
                          <a:rPr lang="en-GB" sz="3200" b="1" i="1" u="none" strike="noStrike" baseline="0" smtClean="0">
                            <a:latin typeface="Cambria Math" panose="02040503050406030204" pitchFamily="18" charset="0"/>
                          </a:rPr>
                          <m:t>𝟑</m:t>
                        </m:r>
                        <m:r>
                          <a:rPr lang="en-GB" sz="3200" b="1" i="1" u="none" strike="noStrike" baseline="0" smtClean="0">
                            <a:latin typeface="Cambria Math" panose="02040503050406030204" pitchFamily="18" charset="0"/>
                          </a:rPr>
                          <m:t> </m:t>
                        </m:r>
                      </m:den>
                    </m:f>
                  </m:oMath>
                </a14:m>
                <a:r>
                  <a:rPr lang="en-GB" sz="3200" b="1" i="0" u="none" strike="noStrike" baseline="0" dirty="0">
                    <a:latin typeface="VAG-Rounded-Bold"/>
                  </a:rPr>
                  <a:t> of the onions grew successfully.</a:t>
                </a:r>
              </a:p>
              <a:p>
                <a:pPr algn="l"/>
                <a:r>
                  <a:rPr lang="en-GB" sz="3200" b="1" i="0" u="none" strike="noStrike" baseline="0" dirty="0">
                    <a:latin typeface="VAG-Rounded-Bold"/>
                  </a:rPr>
                  <a:t>How many onions didn’t grow?</a:t>
                </a:r>
                <a:endParaRPr lang="en-GB" sz="3200" dirty="0"/>
              </a:p>
            </p:txBody>
          </p:sp>
        </mc:Choice>
        <mc:Fallback xmlns="">
          <p:sp>
            <p:nvSpPr>
              <p:cNvPr id="10" name="TextBox 9">
                <a:extLst>
                  <a:ext uri="{FF2B5EF4-FFF2-40B4-BE49-F238E27FC236}">
                    <a16:creationId xmlns:a16="http://schemas.microsoft.com/office/drawing/2014/main" id="{2AB31DD9-8E2E-46DD-AF29-7B4D41EA3658}"/>
                  </a:ext>
                </a:extLst>
              </p:cNvPr>
              <p:cNvSpPr txBox="1">
                <a:spLocks noRot="1" noChangeAspect="1" noMove="1" noResize="1" noEditPoints="1" noAdjustHandles="1" noChangeArrowheads="1" noChangeShapeType="1" noTextEdit="1"/>
              </p:cNvSpPr>
              <p:nvPr/>
            </p:nvSpPr>
            <p:spPr>
              <a:xfrm>
                <a:off x="1823258" y="1918127"/>
                <a:ext cx="8344237" cy="2558008"/>
              </a:xfrm>
              <a:prstGeom prst="rect">
                <a:avLst/>
              </a:prstGeom>
              <a:blipFill>
                <a:blip r:embed="rId2"/>
                <a:stretch>
                  <a:fillRect l="-1826" t="-1432" b="-7160"/>
                </a:stretch>
              </a:blipFill>
            </p:spPr>
            <p:txBody>
              <a:bodyPr/>
              <a:lstStyle/>
              <a:p>
                <a:r>
                  <a:rPr lang="en-GB">
                    <a:noFill/>
                  </a:rPr>
                  <a:t> </a:t>
                </a:r>
              </a:p>
            </p:txBody>
          </p:sp>
        </mc:Fallback>
      </mc:AlternateContent>
      <p:pic>
        <p:nvPicPr>
          <p:cNvPr id="8" name="Picture 7">
            <a:extLst>
              <a:ext uri="{FF2B5EF4-FFF2-40B4-BE49-F238E27FC236}">
                <a16:creationId xmlns:a16="http://schemas.microsoft.com/office/drawing/2014/main" id="{A17E3C64-69E8-4C36-96D9-F4614817AB55}"/>
              </a:ext>
            </a:extLst>
          </p:cNvPr>
          <p:cNvPicPr>
            <a:picLocks noChangeAspect="1"/>
          </p:cNvPicPr>
          <p:nvPr/>
        </p:nvPicPr>
        <p:blipFill>
          <a:blip r:embed="rId3"/>
          <a:stretch>
            <a:fillRect/>
          </a:stretch>
        </p:blipFill>
        <p:spPr>
          <a:xfrm>
            <a:off x="1247429" y="5067678"/>
            <a:ext cx="819150" cy="571500"/>
          </a:xfrm>
          <a:prstGeom prst="rect">
            <a:avLst/>
          </a:prstGeom>
        </p:spPr>
      </p:pic>
      <p:sp>
        <p:nvSpPr>
          <p:cNvPr id="9" name="TextBox 8">
            <a:extLst>
              <a:ext uri="{FF2B5EF4-FFF2-40B4-BE49-F238E27FC236}">
                <a16:creationId xmlns:a16="http://schemas.microsoft.com/office/drawing/2014/main" id="{FACAA4C1-3DDB-43D9-B9B2-CF0185E6E2C9}"/>
              </a:ext>
            </a:extLst>
          </p:cNvPr>
          <p:cNvSpPr txBox="1"/>
          <p:nvPr/>
        </p:nvSpPr>
        <p:spPr>
          <a:xfrm>
            <a:off x="2153182" y="5168762"/>
            <a:ext cx="2989786" cy="369332"/>
          </a:xfrm>
          <a:prstGeom prst="rect">
            <a:avLst/>
          </a:prstGeom>
          <a:noFill/>
        </p:spPr>
        <p:txBody>
          <a:bodyPr wrap="square">
            <a:spAutoFit/>
          </a:bodyPr>
          <a:lstStyle/>
          <a:p>
            <a:r>
              <a:rPr lang="en-GB" dirty="0"/>
              <a:t>Adapted from ‘Dip and Pick</a:t>
            </a:r>
          </a:p>
        </p:txBody>
      </p:sp>
      <p:pic>
        <p:nvPicPr>
          <p:cNvPr id="11" name="Picture 10">
            <a:extLst>
              <a:ext uri="{FF2B5EF4-FFF2-40B4-BE49-F238E27FC236}">
                <a16:creationId xmlns:a16="http://schemas.microsoft.com/office/drawing/2014/main" id="{42100F0A-39F3-4798-A47F-7FF2A7755A70}"/>
              </a:ext>
            </a:extLst>
          </p:cNvPr>
          <p:cNvPicPr>
            <a:picLocks noChangeAspect="1"/>
          </p:cNvPicPr>
          <p:nvPr/>
        </p:nvPicPr>
        <p:blipFill>
          <a:blip r:embed="rId4"/>
          <a:stretch>
            <a:fillRect/>
          </a:stretch>
        </p:blipFill>
        <p:spPr>
          <a:xfrm>
            <a:off x="7286093" y="4456344"/>
            <a:ext cx="2752725" cy="1666875"/>
          </a:xfrm>
          <a:prstGeom prst="rect">
            <a:avLst/>
          </a:prstGeom>
        </p:spPr>
      </p:pic>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050616" y="895018"/>
            <a:ext cx="4816110" cy="409461"/>
          </a:xfrm>
        </p:spPr>
        <p:txBody>
          <a:bodyPr>
            <a:normAutofit fontScale="90000"/>
          </a:bodyPr>
          <a:lstStyle/>
          <a:p>
            <a:pPr algn="l"/>
            <a:r>
              <a:rPr lang="en-GB" sz="2800" b="1" dirty="0"/>
              <a:t>Understand the problem</a:t>
            </a:r>
          </a:p>
        </p:txBody>
      </p:sp>
      <p:sp>
        <p:nvSpPr>
          <p:cNvPr id="7" name="Content Placeholder 6">
            <a:extLst>
              <a:ext uri="{FF2B5EF4-FFF2-40B4-BE49-F238E27FC236}">
                <a16:creationId xmlns:a16="http://schemas.microsoft.com/office/drawing/2014/main" id="{34170844-A6DB-4EF5-B64A-949EEFBE6AEA}"/>
              </a:ext>
            </a:extLst>
          </p:cNvPr>
          <p:cNvSpPr>
            <a:spLocks noGrp="1"/>
          </p:cNvSpPr>
          <p:nvPr>
            <p:ph idx="1"/>
          </p:nvPr>
        </p:nvSpPr>
        <p:spPr>
          <a:xfrm>
            <a:off x="5619337" y="1218892"/>
            <a:ext cx="6419850"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4354E2B1-015F-49CE-9770-4DDD36444C69}"/>
                  </a:ext>
                </a:extLst>
              </p:cNvPr>
              <p:cNvSpPr txBox="1"/>
              <p:nvPr/>
            </p:nvSpPr>
            <p:spPr>
              <a:xfrm>
                <a:off x="519521" y="1304479"/>
                <a:ext cx="4976122" cy="4538037"/>
              </a:xfrm>
              <a:prstGeom prst="rect">
                <a:avLst/>
              </a:prstGeom>
              <a:solidFill>
                <a:schemeClr val="accent5">
                  <a:lumMod val="20000"/>
                  <a:lumOff val="80000"/>
                </a:schemeClr>
              </a:solidFill>
            </p:spPr>
            <p:txBody>
              <a:bodyPr wrap="square" rtlCol="0">
                <a:spAutoFit/>
              </a:bodyPr>
              <a:lstStyle/>
              <a:p>
                <a:r>
                  <a:rPr lang="en-GB" sz="2000" i="1" dirty="0"/>
                  <a:t>Tom planted some onions . He planted  them in rows. Each row had the same number of onions.</a:t>
                </a:r>
              </a:p>
              <a:p>
                <a:endParaRPr lang="en-GB" sz="2000" i="1" dirty="0"/>
              </a:p>
              <a:p>
                <a:r>
                  <a:rPr lang="en-GB" sz="2000" b="1" i="1" dirty="0"/>
                  <a:t>Key fact: he planted 24 rows with 6 onions in each row</a:t>
                </a:r>
              </a:p>
              <a:p>
                <a:endParaRPr lang="en-GB" sz="2000" b="1" i="1" dirty="0"/>
              </a:p>
              <a:p>
                <a:r>
                  <a:rPr lang="en-GB" sz="2000" i="1" dirty="0"/>
                  <a:t>Some of the onions grew and some did not.</a:t>
                </a:r>
              </a:p>
              <a:p>
                <a:endParaRPr lang="en-GB" sz="2000" i="1" dirty="0"/>
              </a:p>
              <a:p>
                <a:r>
                  <a:rPr lang="en-GB" sz="2000" b="1" i="1" dirty="0"/>
                  <a:t>Key fact: </a:t>
                </a:r>
                <a14:m>
                  <m:oMath xmlns:m="http://schemas.openxmlformats.org/officeDocument/2006/math">
                    <m:f>
                      <m:fPr>
                        <m:ctrlPr>
                          <a:rPr lang="en-GB" sz="2000" b="1" i="1" u="none" strike="noStrike" baseline="0" smtClean="0">
                            <a:latin typeface="Cambria Math" panose="02040503050406030204" pitchFamily="18" charset="0"/>
                          </a:rPr>
                        </m:ctrlPr>
                      </m:fPr>
                      <m:num>
                        <m:r>
                          <a:rPr lang="en-GB" sz="2000" b="1" i="1" u="none" strike="noStrike" baseline="0" smtClean="0">
                            <a:latin typeface="Cambria Math" panose="02040503050406030204" pitchFamily="18" charset="0"/>
                          </a:rPr>
                          <m:t>𝟏</m:t>
                        </m:r>
                      </m:num>
                      <m:den>
                        <m:r>
                          <a:rPr lang="en-GB" sz="2000" b="1" i="1" u="none" strike="noStrike" baseline="0" smtClean="0">
                            <a:latin typeface="Cambria Math" panose="02040503050406030204" pitchFamily="18" charset="0"/>
                          </a:rPr>
                          <m:t>𝟑</m:t>
                        </m:r>
                        <m:r>
                          <a:rPr lang="en-GB" sz="2000" b="1" i="1" u="none" strike="noStrike" baseline="0" smtClean="0">
                            <a:latin typeface="Cambria Math" panose="02040503050406030204" pitchFamily="18" charset="0"/>
                          </a:rPr>
                          <m:t> </m:t>
                        </m:r>
                      </m:den>
                    </m:f>
                  </m:oMath>
                </a14:m>
                <a:r>
                  <a:rPr lang="en-GB" sz="2000" b="1" i="0" u="none" strike="noStrike" baseline="0" dirty="0">
                    <a:latin typeface="VAG-Rounded-Bold"/>
                  </a:rPr>
                  <a:t> </a:t>
                </a:r>
                <a:r>
                  <a:rPr lang="en-GB" sz="2000" b="1" i="1" u="none" strike="noStrike" baseline="0" dirty="0">
                    <a:latin typeface="+mj-lt"/>
                  </a:rPr>
                  <a:t>of the onions planted gre</a:t>
                </a:r>
                <a:r>
                  <a:rPr lang="en-GB" sz="2000" b="1" i="1" dirty="0">
                    <a:latin typeface="+mj-lt"/>
                  </a:rPr>
                  <a:t>w successfully</a:t>
                </a:r>
              </a:p>
              <a:p>
                <a:r>
                  <a:rPr lang="en-GB" i="1" dirty="0">
                    <a:latin typeface="+mj-lt"/>
                  </a:rPr>
                  <a:t>We need to work out how many onions did not grow.</a:t>
                </a:r>
              </a:p>
            </p:txBody>
          </p:sp>
        </mc:Choice>
        <mc:Fallback xmlns="">
          <p:sp>
            <p:nvSpPr>
              <p:cNvPr id="10" name="TextBox 9">
                <a:extLst>
                  <a:ext uri="{FF2B5EF4-FFF2-40B4-BE49-F238E27FC236}">
                    <a16:creationId xmlns:a16="http://schemas.microsoft.com/office/drawing/2014/main" id="{4354E2B1-015F-49CE-9770-4DDD36444C69}"/>
                  </a:ext>
                </a:extLst>
              </p:cNvPr>
              <p:cNvSpPr txBox="1">
                <a:spLocks noRot="1" noChangeAspect="1" noMove="1" noResize="1" noEditPoints="1" noAdjustHandles="1" noChangeArrowheads="1" noChangeShapeType="1" noTextEdit="1"/>
              </p:cNvSpPr>
              <p:nvPr/>
            </p:nvSpPr>
            <p:spPr>
              <a:xfrm>
                <a:off x="519521" y="1304479"/>
                <a:ext cx="4976122" cy="4538037"/>
              </a:xfrm>
              <a:prstGeom prst="rect">
                <a:avLst/>
              </a:prstGeom>
              <a:blipFill>
                <a:blip r:embed="rId2"/>
                <a:stretch>
                  <a:fillRect l="-1224" t="-672"/>
                </a:stretch>
              </a:blipFill>
            </p:spPr>
            <p:txBody>
              <a:bodyPr/>
              <a:lstStyle/>
              <a:p>
                <a:r>
                  <a:rPr lang="en-GB">
                    <a:noFill/>
                  </a:rPr>
                  <a:t> </a:t>
                </a:r>
              </a:p>
            </p:txBody>
          </p:sp>
        </mc:Fallback>
      </mc:AlternateContent>
      <p:sp>
        <p:nvSpPr>
          <p:cNvPr id="11" name="Text Box 2">
            <a:extLst>
              <a:ext uri="{FF2B5EF4-FFF2-40B4-BE49-F238E27FC236}">
                <a16:creationId xmlns:a16="http://schemas.microsoft.com/office/drawing/2014/main" id="{712F957F-6A38-42C6-B2CC-C148604EF375}"/>
              </a:ext>
            </a:extLst>
          </p:cNvPr>
          <p:cNvSpPr txBox="1">
            <a:spLocks noChangeArrowheads="1"/>
          </p:cNvSpPr>
          <p:nvPr/>
        </p:nvSpPr>
        <p:spPr bwMode="auto">
          <a:xfrm>
            <a:off x="1676400" y="15240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785E9BA4-464D-45F7-B9BD-50302F5D90E3}"/>
                  </a:ext>
                </a:extLst>
              </p:cNvPr>
              <p:cNvSpPr txBox="1"/>
              <p:nvPr/>
            </p:nvSpPr>
            <p:spPr>
              <a:xfrm>
                <a:off x="5866726" y="1773620"/>
                <a:ext cx="5680016" cy="3118803"/>
              </a:xfrm>
              <a:prstGeom prst="rect">
                <a:avLst/>
              </a:prstGeom>
              <a:solidFill>
                <a:schemeClr val="bg1"/>
              </a:solidFill>
            </p:spPr>
            <p:txBody>
              <a:bodyPr wrap="square" rtlCol="0">
                <a:spAutoFit/>
              </a:bodyPr>
              <a:lstStyle/>
              <a:p>
                <a:endParaRPr lang="en-GB" dirty="0"/>
              </a:p>
              <a:p>
                <a:pPr algn="l"/>
                <a:r>
                  <a:rPr lang="en-GB" sz="2400" b="1" i="0" u="none" strike="noStrike" baseline="0" dirty="0">
                    <a:latin typeface="VAG-Rounded-Bold"/>
                  </a:rPr>
                  <a:t>At the farm, Tom planted onions 6 in a row.</a:t>
                </a:r>
              </a:p>
              <a:p>
                <a:pPr algn="l"/>
                <a:r>
                  <a:rPr lang="en-GB" sz="2400" b="1" i="0" u="none" strike="noStrike" baseline="0" dirty="0">
                    <a:latin typeface="VAG-Rounded-Bold"/>
                  </a:rPr>
                  <a:t>He planted 24 rows.</a:t>
                </a:r>
              </a:p>
              <a:p>
                <a:pPr algn="l"/>
                <a14:m>
                  <m:oMath xmlns:m="http://schemas.openxmlformats.org/officeDocument/2006/math">
                    <m:f>
                      <m:fPr>
                        <m:ctrlPr>
                          <a:rPr lang="en-GB" sz="2400" b="1" i="1" u="none" strike="noStrike" baseline="0" smtClean="0">
                            <a:latin typeface="Cambria Math" panose="02040503050406030204" pitchFamily="18" charset="0"/>
                          </a:rPr>
                        </m:ctrlPr>
                      </m:fPr>
                      <m:num>
                        <m:r>
                          <a:rPr lang="en-GB" sz="2400" b="1" i="1" u="none" strike="noStrike" baseline="0" smtClean="0">
                            <a:latin typeface="Cambria Math" panose="02040503050406030204" pitchFamily="18" charset="0"/>
                          </a:rPr>
                          <m:t>𝟏</m:t>
                        </m:r>
                      </m:num>
                      <m:den>
                        <m:r>
                          <a:rPr lang="en-GB" sz="2400" b="1" i="1" u="none" strike="noStrike" baseline="0" smtClean="0">
                            <a:latin typeface="Cambria Math" panose="02040503050406030204" pitchFamily="18" charset="0"/>
                          </a:rPr>
                          <m:t>𝟑</m:t>
                        </m:r>
                        <m:r>
                          <a:rPr lang="en-GB" sz="2400" b="1" i="1" u="none" strike="noStrike" baseline="0" smtClean="0">
                            <a:latin typeface="Cambria Math" panose="02040503050406030204" pitchFamily="18" charset="0"/>
                          </a:rPr>
                          <m:t> </m:t>
                        </m:r>
                      </m:den>
                    </m:f>
                  </m:oMath>
                </a14:m>
                <a:r>
                  <a:rPr lang="en-GB" sz="2400" b="1" i="0" u="none" strike="noStrike" baseline="0" dirty="0">
                    <a:latin typeface="VAG-Rounded-Bold"/>
                  </a:rPr>
                  <a:t> of the onions grew successfully.</a:t>
                </a:r>
              </a:p>
              <a:p>
                <a:pPr algn="l"/>
                <a:r>
                  <a:rPr lang="en-GB" sz="2400" b="1" i="0" u="none" strike="noStrike" baseline="0" dirty="0">
                    <a:latin typeface="VAG-Rounded-Bold"/>
                  </a:rPr>
                  <a:t>How many onions didn’t grow?</a:t>
                </a:r>
              </a:p>
              <a:p>
                <a:pPr algn="l"/>
                <a:endParaRPr lang="en-GB" sz="2400" b="1" dirty="0">
                  <a:latin typeface="VAG-Rounded-Bold"/>
                </a:endParaRPr>
              </a:p>
              <a:p>
                <a:pPr algn="l"/>
                <a:endParaRPr lang="en-GB" sz="2400" b="1" dirty="0">
                  <a:latin typeface="VAG-Rounded-Bold"/>
                </a:endParaRPr>
              </a:p>
              <a:p>
                <a:pPr algn="l"/>
                <a:endParaRPr lang="en-GB" sz="2400" dirty="0"/>
              </a:p>
            </p:txBody>
          </p:sp>
        </mc:Choice>
        <mc:Fallback xmlns="">
          <p:sp>
            <p:nvSpPr>
              <p:cNvPr id="6" name="TextBox 5">
                <a:extLst>
                  <a:ext uri="{FF2B5EF4-FFF2-40B4-BE49-F238E27FC236}">
                    <a16:creationId xmlns:a16="http://schemas.microsoft.com/office/drawing/2014/main" id="{785E9BA4-464D-45F7-B9BD-50302F5D90E3}"/>
                  </a:ext>
                </a:extLst>
              </p:cNvPr>
              <p:cNvSpPr txBox="1">
                <a:spLocks noRot="1" noChangeAspect="1" noMove="1" noResize="1" noEditPoints="1" noAdjustHandles="1" noChangeArrowheads="1" noChangeShapeType="1" noTextEdit="1"/>
              </p:cNvSpPr>
              <p:nvPr/>
            </p:nvSpPr>
            <p:spPr>
              <a:xfrm>
                <a:off x="5866726" y="1773620"/>
                <a:ext cx="5680016" cy="3118803"/>
              </a:xfrm>
              <a:prstGeom prst="rect">
                <a:avLst/>
              </a:prstGeom>
              <a:blipFill>
                <a:blip r:embed="rId3"/>
                <a:stretch>
                  <a:fillRect l="-1609" r="-858"/>
                </a:stretch>
              </a:blipFill>
            </p:spPr>
            <p:txBody>
              <a:bodyPr/>
              <a:lstStyle/>
              <a:p>
                <a:r>
                  <a:rPr lang="en-GB">
                    <a:noFill/>
                  </a:rPr>
                  <a:t> </a:t>
                </a:r>
              </a:p>
            </p:txBody>
          </p:sp>
        </mc:Fallback>
      </mc:AlternateContent>
      <p:pic>
        <p:nvPicPr>
          <p:cNvPr id="8" name="Picture 7">
            <a:extLst>
              <a:ext uri="{FF2B5EF4-FFF2-40B4-BE49-F238E27FC236}">
                <a16:creationId xmlns:a16="http://schemas.microsoft.com/office/drawing/2014/main" id="{E8A6EB9E-5A84-4385-A806-222C360B903A}"/>
              </a:ext>
            </a:extLst>
          </p:cNvPr>
          <p:cNvPicPr>
            <a:picLocks noChangeAspect="1"/>
          </p:cNvPicPr>
          <p:nvPr/>
        </p:nvPicPr>
        <p:blipFill>
          <a:blip r:embed="rId4"/>
          <a:stretch>
            <a:fillRect/>
          </a:stretch>
        </p:blipFill>
        <p:spPr>
          <a:xfrm>
            <a:off x="9754149" y="3806943"/>
            <a:ext cx="1792593" cy="1085480"/>
          </a:xfrm>
          <a:prstGeom prst="rect">
            <a:avLst/>
          </a:prstGeom>
        </p:spPr>
      </p:pic>
    </p:spTree>
    <p:extLst>
      <p:ext uri="{BB962C8B-B14F-4D97-AF65-F5344CB8AC3E}">
        <p14:creationId xmlns:p14="http://schemas.microsoft.com/office/powerpoint/2010/main" val="564609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Make a Plan</a:t>
            </a:r>
          </a:p>
        </p:txBody>
      </p:sp>
      <p:sp>
        <p:nvSpPr>
          <p:cNvPr id="3" name="TextBox 2">
            <a:extLst>
              <a:ext uri="{FF2B5EF4-FFF2-40B4-BE49-F238E27FC236}">
                <a16:creationId xmlns:a16="http://schemas.microsoft.com/office/drawing/2014/main" id="{C108D53A-CBF5-4B0E-8282-15120F8F0D36}"/>
              </a:ext>
            </a:extLst>
          </p:cNvPr>
          <p:cNvSpPr txBox="1"/>
          <p:nvPr/>
        </p:nvSpPr>
        <p:spPr>
          <a:xfrm>
            <a:off x="446410" y="1425730"/>
            <a:ext cx="4518053" cy="3970318"/>
          </a:xfrm>
          <a:prstGeom prst="rect">
            <a:avLst/>
          </a:prstGeom>
          <a:solidFill>
            <a:schemeClr val="accent5">
              <a:lumMod val="20000"/>
              <a:lumOff val="80000"/>
            </a:schemeClr>
          </a:solidFill>
        </p:spPr>
        <p:txBody>
          <a:bodyPr wrap="square" rtlCol="0">
            <a:spAutoFit/>
          </a:bodyPr>
          <a:lstStyle/>
          <a:p>
            <a:r>
              <a:rPr lang="en-GB" b="1" dirty="0"/>
              <a:t>Step 1:</a:t>
            </a:r>
          </a:p>
          <a:p>
            <a:r>
              <a:rPr lang="en-GB" b="1" dirty="0"/>
              <a:t>Work out how many onions Tom planted in total.</a:t>
            </a:r>
          </a:p>
          <a:p>
            <a:endParaRPr lang="en-GB" b="1" dirty="0">
              <a:cs typeface="Times New Roman" panose="02020603050405020304" pitchFamily="18" charset="0"/>
            </a:endParaRPr>
          </a:p>
          <a:p>
            <a:endParaRPr lang="en-GB" dirty="0">
              <a:cs typeface="Times New Roman" panose="02020603050405020304" pitchFamily="18" charset="0"/>
            </a:endParaRPr>
          </a:p>
          <a:p>
            <a:r>
              <a:rPr lang="en-GB" b="1" dirty="0">
                <a:cs typeface="Times New Roman" panose="02020603050405020304" pitchFamily="18" charset="0"/>
              </a:rPr>
              <a:t>Step 2:</a:t>
            </a:r>
          </a:p>
          <a:p>
            <a:r>
              <a:rPr lang="en-GB" b="1" dirty="0">
                <a:cs typeface="Times New Roman" panose="02020603050405020304" pitchFamily="18" charset="0"/>
              </a:rPr>
              <a:t>Work out how many onions is a third of the total number he planted.</a:t>
            </a:r>
          </a:p>
          <a:p>
            <a:endParaRPr lang="en-GB" b="1" dirty="0">
              <a:cs typeface="Times New Roman" panose="02020603050405020304" pitchFamily="18" charset="0"/>
            </a:endParaRPr>
          </a:p>
          <a:p>
            <a:endParaRPr lang="en-GB" dirty="0">
              <a:cs typeface="Times New Roman" panose="02020603050405020304" pitchFamily="18" charset="0"/>
            </a:endParaRPr>
          </a:p>
          <a:p>
            <a:r>
              <a:rPr lang="en-GB" b="1" dirty="0">
                <a:cs typeface="Times New Roman" panose="02020603050405020304" pitchFamily="18" charset="0"/>
              </a:rPr>
              <a:t>Step 3:</a:t>
            </a:r>
          </a:p>
          <a:p>
            <a:r>
              <a:rPr lang="en-GB" b="1" dirty="0">
                <a:cs typeface="Times New Roman" panose="02020603050405020304" pitchFamily="18" charset="0"/>
              </a:rPr>
              <a:t>Work out how many onions did not grow successfully</a:t>
            </a:r>
          </a:p>
          <a:p>
            <a:endParaRPr lang="en-GB" b="1" dirty="0">
              <a:cs typeface="Times New Roman" panose="02020603050405020304" pitchFamily="18" charset="0"/>
            </a:endParaRPr>
          </a:p>
        </p:txBody>
      </p:sp>
      <p:sp>
        <p:nvSpPr>
          <p:cNvPr id="7" name="Text Box 2">
            <a:extLst>
              <a:ext uri="{FF2B5EF4-FFF2-40B4-BE49-F238E27FC236}">
                <a16:creationId xmlns:a16="http://schemas.microsoft.com/office/drawing/2014/main" id="{7E2E1DF6-EBEE-4FA9-AD9A-6A698225B30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8" name="Content Placeholder 6">
            <a:extLst>
              <a:ext uri="{FF2B5EF4-FFF2-40B4-BE49-F238E27FC236}">
                <a16:creationId xmlns:a16="http://schemas.microsoft.com/office/drawing/2014/main" id="{C14DEFC3-0C95-497B-AFFA-CBC417195164}"/>
              </a:ext>
            </a:extLst>
          </p:cNvPr>
          <p:cNvSpPr>
            <a:spLocks noGrp="1"/>
          </p:cNvSpPr>
          <p:nvPr>
            <p:ph idx="1"/>
          </p:nvPr>
        </p:nvSpPr>
        <p:spPr>
          <a:xfrm>
            <a:off x="5489864" y="1425730"/>
            <a:ext cx="6419850"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5" name="Picture 4">
            <a:extLst>
              <a:ext uri="{FF2B5EF4-FFF2-40B4-BE49-F238E27FC236}">
                <a16:creationId xmlns:a16="http://schemas.microsoft.com/office/drawing/2014/main" id="{B2A53156-710E-454E-8414-90D33F7D5D08}"/>
              </a:ext>
            </a:extLst>
          </p:cNvPr>
          <p:cNvPicPr>
            <a:picLocks noChangeAspect="1"/>
          </p:cNvPicPr>
          <p:nvPr/>
        </p:nvPicPr>
        <p:blipFill>
          <a:blip r:embed="rId2"/>
          <a:stretch>
            <a:fillRect/>
          </a:stretch>
        </p:blipFill>
        <p:spPr>
          <a:xfrm>
            <a:off x="5944449" y="2034453"/>
            <a:ext cx="5244481" cy="2948169"/>
          </a:xfrm>
          <a:prstGeom prst="rect">
            <a:avLst/>
          </a:prstGeom>
        </p:spPr>
      </p:pic>
    </p:spTree>
    <p:extLst>
      <p:ext uri="{BB962C8B-B14F-4D97-AF65-F5344CB8AC3E}">
        <p14:creationId xmlns:p14="http://schemas.microsoft.com/office/powerpoint/2010/main" val="2483527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extBox 37">
            <a:extLst>
              <a:ext uri="{FF2B5EF4-FFF2-40B4-BE49-F238E27FC236}">
                <a16:creationId xmlns:a16="http://schemas.microsoft.com/office/drawing/2014/main" id="{6AE8ECE5-F5E8-4328-9559-C34B051B637A}"/>
              </a:ext>
            </a:extLst>
          </p:cNvPr>
          <p:cNvSpPr txBox="1"/>
          <p:nvPr/>
        </p:nvSpPr>
        <p:spPr>
          <a:xfrm>
            <a:off x="411561" y="104879"/>
            <a:ext cx="3508852" cy="646331"/>
          </a:xfrm>
          <a:prstGeom prst="rect">
            <a:avLst/>
          </a:prstGeom>
          <a:solidFill>
            <a:schemeClr val="accent3">
              <a:lumMod val="20000"/>
              <a:lumOff val="80000"/>
            </a:schemeClr>
          </a:solidFill>
        </p:spPr>
        <p:txBody>
          <a:bodyPr wrap="square" rtlCol="0">
            <a:spAutoFit/>
          </a:bodyPr>
          <a:lstStyle/>
          <a:p>
            <a:r>
              <a:rPr lang="en-GB" b="1" dirty="0"/>
              <a:t>How many onions planted?</a:t>
            </a:r>
          </a:p>
          <a:p>
            <a:r>
              <a:rPr lang="en-GB" b="1" dirty="0"/>
              <a:t>6 onions in each row</a:t>
            </a:r>
          </a:p>
        </p:txBody>
      </p:sp>
      <p:sp>
        <p:nvSpPr>
          <p:cNvPr id="63" name="TextBox 62">
            <a:extLst>
              <a:ext uri="{FF2B5EF4-FFF2-40B4-BE49-F238E27FC236}">
                <a16:creationId xmlns:a16="http://schemas.microsoft.com/office/drawing/2014/main" id="{DF83050E-0992-40F5-A8B2-EFF94277C8D1}"/>
              </a:ext>
            </a:extLst>
          </p:cNvPr>
          <p:cNvSpPr txBox="1"/>
          <p:nvPr/>
        </p:nvSpPr>
        <p:spPr>
          <a:xfrm>
            <a:off x="7742727" y="1270065"/>
            <a:ext cx="3982081" cy="923330"/>
          </a:xfrm>
          <a:prstGeom prst="rect">
            <a:avLst/>
          </a:prstGeom>
          <a:solidFill>
            <a:schemeClr val="accent3">
              <a:lumMod val="20000"/>
              <a:lumOff val="80000"/>
            </a:schemeClr>
          </a:solidFill>
        </p:spPr>
        <p:txBody>
          <a:bodyPr wrap="square" rtlCol="0">
            <a:spAutoFit/>
          </a:bodyPr>
          <a:lstStyle/>
          <a:p>
            <a:r>
              <a:rPr lang="en-GB" b="1" dirty="0"/>
              <a:t>One third of the total number of onions grew well. How many onions didn’t grow well?</a:t>
            </a:r>
          </a:p>
        </p:txBody>
      </p:sp>
      <p:pic>
        <p:nvPicPr>
          <p:cNvPr id="66" name="Picture 65">
            <a:extLst>
              <a:ext uri="{FF2B5EF4-FFF2-40B4-BE49-F238E27FC236}">
                <a16:creationId xmlns:a16="http://schemas.microsoft.com/office/drawing/2014/main" id="{824DAAEA-CD48-4CC9-9841-318072760236}"/>
              </a:ext>
            </a:extLst>
          </p:cNvPr>
          <p:cNvPicPr>
            <a:picLocks noChangeAspect="1"/>
          </p:cNvPicPr>
          <p:nvPr/>
        </p:nvPicPr>
        <p:blipFill>
          <a:blip r:embed="rId2"/>
          <a:stretch>
            <a:fillRect/>
          </a:stretch>
        </p:blipFill>
        <p:spPr>
          <a:xfrm>
            <a:off x="244102" y="1269054"/>
            <a:ext cx="2256337" cy="4354937"/>
          </a:xfrm>
          <a:prstGeom prst="rect">
            <a:avLst/>
          </a:prstGeom>
        </p:spPr>
      </p:pic>
      <p:pic>
        <p:nvPicPr>
          <p:cNvPr id="69" name="Picture 68">
            <a:extLst>
              <a:ext uri="{FF2B5EF4-FFF2-40B4-BE49-F238E27FC236}">
                <a16:creationId xmlns:a16="http://schemas.microsoft.com/office/drawing/2014/main" id="{7EE94A7C-9EF9-4D15-98E8-AD950F515D42}"/>
              </a:ext>
            </a:extLst>
          </p:cNvPr>
          <p:cNvPicPr>
            <a:picLocks noChangeAspect="1"/>
          </p:cNvPicPr>
          <p:nvPr/>
        </p:nvPicPr>
        <p:blipFill>
          <a:blip r:embed="rId3"/>
          <a:stretch>
            <a:fillRect/>
          </a:stretch>
        </p:blipFill>
        <p:spPr>
          <a:xfrm>
            <a:off x="7742728" y="3283861"/>
            <a:ext cx="3982082" cy="459670"/>
          </a:xfrm>
          <a:prstGeom prst="rect">
            <a:avLst/>
          </a:prstGeom>
        </p:spPr>
      </p:pic>
      <p:sp>
        <p:nvSpPr>
          <p:cNvPr id="70" name="Right Brace 69">
            <a:extLst>
              <a:ext uri="{FF2B5EF4-FFF2-40B4-BE49-F238E27FC236}">
                <a16:creationId xmlns:a16="http://schemas.microsoft.com/office/drawing/2014/main" id="{DA817175-F61A-47DC-B74F-9D90857ED05E}"/>
              </a:ext>
            </a:extLst>
          </p:cNvPr>
          <p:cNvSpPr/>
          <p:nvPr/>
        </p:nvSpPr>
        <p:spPr>
          <a:xfrm rot="16200000">
            <a:off x="9548989" y="1184330"/>
            <a:ext cx="399452" cy="3759087"/>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endParaRPr lang="en-GB"/>
          </a:p>
        </p:txBody>
      </p:sp>
      <p:sp>
        <p:nvSpPr>
          <p:cNvPr id="71" name="TextBox 70">
            <a:extLst>
              <a:ext uri="{FF2B5EF4-FFF2-40B4-BE49-F238E27FC236}">
                <a16:creationId xmlns:a16="http://schemas.microsoft.com/office/drawing/2014/main" id="{AB3A9844-A6B1-48E1-93B4-73DA94D06571}"/>
              </a:ext>
            </a:extLst>
          </p:cNvPr>
          <p:cNvSpPr txBox="1"/>
          <p:nvPr/>
        </p:nvSpPr>
        <p:spPr>
          <a:xfrm>
            <a:off x="8487203" y="2496531"/>
            <a:ext cx="2977869" cy="307777"/>
          </a:xfrm>
          <a:prstGeom prst="rect">
            <a:avLst/>
          </a:prstGeom>
          <a:noFill/>
        </p:spPr>
        <p:txBody>
          <a:bodyPr wrap="square" rtlCol="0">
            <a:spAutoFit/>
          </a:bodyPr>
          <a:lstStyle/>
          <a:p>
            <a:r>
              <a:rPr lang="en-GB" sz="1400" b="1" dirty="0"/>
              <a:t>Total number of onions planted</a:t>
            </a:r>
          </a:p>
        </p:txBody>
      </p:sp>
      <mc:AlternateContent xmlns:mc="http://schemas.openxmlformats.org/markup-compatibility/2006" xmlns:a14="http://schemas.microsoft.com/office/drawing/2010/main">
        <mc:Choice Requires="a14">
          <p:sp>
            <p:nvSpPr>
              <p:cNvPr id="72" name="TextBox 71">
                <a:extLst>
                  <a:ext uri="{FF2B5EF4-FFF2-40B4-BE49-F238E27FC236}">
                    <a16:creationId xmlns:a16="http://schemas.microsoft.com/office/drawing/2014/main" id="{01867110-7FFE-4E41-855C-58BF23C25063}"/>
                  </a:ext>
                </a:extLst>
              </p:cNvPr>
              <p:cNvSpPr txBox="1"/>
              <p:nvPr/>
            </p:nvSpPr>
            <p:spPr>
              <a:xfrm>
                <a:off x="7742728" y="4354444"/>
                <a:ext cx="1695197" cy="761875"/>
              </a:xfrm>
              <a:prstGeom prst="rect">
                <a:avLst/>
              </a:prstGeom>
              <a:noFill/>
            </p:spPr>
            <p:txBody>
              <a:bodyPr wrap="square" rtlCol="0">
                <a:spAutoFit/>
              </a:bodyPr>
              <a:lstStyle/>
              <a:p>
                <a14:m>
                  <m:oMath xmlns:m="http://schemas.openxmlformats.org/officeDocument/2006/math">
                    <m:f>
                      <m:fPr>
                        <m:ctrlPr>
                          <a:rPr lang="en-GB" i="1" smtClean="0">
                            <a:latin typeface="Cambria Math" panose="02040503050406030204" pitchFamily="18" charset="0"/>
                          </a:rPr>
                        </m:ctrlPr>
                      </m:fPr>
                      <m:num>
                        <m:r>
                          <a:rPr lang="en-GB" b="0" i="1" smtClean="0">
                            <a:latin typeface="Cambria Math" panose="02040503050406030204" pitchFamily="18" charset="0"/>
                          </a:rPr>
                          <m:t>1 </m:t>
                        </m:r>
                      </m:num>
                      <m:den>
                        <m:r>
                          <a:rPr lang="en-GB" b="0" i="1" smtClean="0">
                            <a:latin typeface="Cambria Math" panose="02040503050406030204" pitchFamily="18" charset="0"/>
                          </a:rPr>
                          <m:t>3</m:t>
                        </m:r>
                      </m:den>
                    </m:f>
                  </m:oMath>
                </a14:m>
                <a:r>
                  <a:rPr lang="en-GB" dirty="0"/>
                  <a:t> of the onions</a:t>
                </a:r>
              </a:p>
              <a:p>
                <a:r>
                  <a:rPr lang="en-GB" dirty="0"/>
                  <a:t>grew well</a:t>
                </a:r>
              </a:p>
            </p:txBody>
          </p:sp>
        </mc:Choice>
        <mc:Fallback xmlns="">
          <p:sp>
            <p:nvSpPr>
              <p:cNvPr id="72" name="TextBox 71">
                <a:extLst>
                  <a:ext uri="{FF2B5EF4-FFF2-40B4-BE49-F238E27FC236}">
                    <a16:creationId xmlns:a16="http://schemas.microsoft.com/office/drawing/2014/main" id="{01867110-7FFE-4E41-855C-58BF23C25063}"/>
                  </a:ext>
                </a:extLst>
              </p:cNvPr>
              <p:cNvSpPr txBox="1">
                <a:spLocks noRot="1" noChangeAspect="1" noMove="1" noResize="1" noEditPoints="1" noAdjustHandles="1" noChangeArrowheads="1" noChangeShapeType="1" noTextEdit="1"/>
              </p:cNvSpPr>
              <p:nvPr/>
            </p:nvSpPr>
            <p:spPr>
              <a:xfrm>
                <a:off x="7742728" y="4354444"/>
                <a:ext cx="1695197" cy="761875"/>
              </a:xfrm>
              <a:prstGeom prst="rect">
                <a:avLst/>
              </a:prstGeom>
              <a:blipFill>
                <a:blip r:embed="rId4"/>
                <a:stretch>
                  <a:fillRect l="-2878" r="-3237" b="-12000"/>
                </a:stretch>
              </a:blipFill>
            </p:spPr>
            <p:txBody>
              <a:bodyPr/>
              <a:lstStyle/>
              <a:p>
                <a:r>
                  <a:rPr lang="en-GB">
                    <a:noFill/>
                  </a:rPr>
                  <a:t> </a:t>
                </a:r>
              </a:p>
            </p:txBody>
          </p:sp>
        </mc:Fallback>
      </mc:AlternateContent>
      <p:sp>
        <p:nvSpPr>
          <p:cNvPr id="73" name="Right Brace 72">
            <a:extLst>
              <a:ext uri="{FF2B5EF4-FFF2-40B4-BE49-F238E27FC236}">
                <a16:creationId xmlns:a16="http://schemas.microsoft.com/office/drawing/2014/main" id="{AFE7D1C2-4331-47DD-AB10-DA4CC5DE7A76}"/>
              </a:ext>
            </a:extLst>
          </p:cNvPr>
          <p:cNvSpPr/>
          <p:nvPr/>
        </p:nvSpPr>
        <p:spPr>
          <a:xfrm rot="5400000">
            <a:off x="8320968" y="3425702"/>
            <a:ext cx="332470" cy="1236064"/>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endParaRPr lang="en-GB"/>
          </a:p>
        </p:txBody>
      </p:sp>
      <mc:AlternateContent xmlns:mc="http://schemas.openxmlformats.org/markup-compatibility/2006" xmlns:a14="http://schemas.microsoft.com/office/drawing/2010/main">
        <mc:Choice Requires="a14">
          <p:sp>
            <p:nvSpPr>
              <p:cNvPr id="74" name="TextBox 73">
                <a:extLst>
                  <a:ext uri="{FF2B5EF4-FFF2-40B4-BE49-F238E27FC236}">
                    <a16:creationId xmlns:a16="http://schemas.microsoft.com/office/drawing/2014/main" id="{48D01454-CFAE-4F9F-94C7-8ADC448011D0}"/>
                  </a:ext>
                </a:extLst>
              </p:cNvPr>
              <p:cNvSpPr txBox="1"/>
              <p:nvPr/>
            </p:nvSpPr>
            <p:spPr>
              <a:xfrm>
                <a:off x="9704368" y="4303835"/>
                <a:ext cx="2020442" cy="762453"/>
              </a:xfrm>
              <a:prstGeom prst="rect">
                <a:avLst/>
              </a:prstGeom>
              <a:noFill/>
            </p:spPr>
            <p:txBody>
              <a:bodyPr wrap="square" rtlCol="0">
                <a:spAutoFit/>
              </a:bodyPr>
              <a:lstStyle/>
              <a:p>
                <a14:m>
                  <m:oMath xmlns:m="http://schemas.openxmlformats.org/officeDocument/2006/math">
                    <m:f>
                      <m:fPr>
                        <m:ctrlPr>
                          <a:rPr lang="en-GB" i="1" smtClean="0">
                            <a:latin typeface="Cambria Math" panose="02040503050406030204" pitchFamily="18" charset="0"/>
                          </a:rPr>
                        </m:ctrlPr>
                      </m:fPr>
                      <m:num>
                        <m:r>
                          <a:rPr lang="en-GB" b="0" i="1" smtClean="0">
                            <a:latin typeface="Cambria Math" panose="02040503050406030204" pitchFamily="18" charset="0"/>
                          </a:rPr>
                          <m:t>2 </m:t>
                        </m:r>
                      </m:num>
                      <m:den>
                        <m:r>
                          <a:rPr lang="en-GB" b="0" i="1" smtClean="0">
                            <a:latin typeface="Cambria Math" panose="02040503050406030204" pitchFamily="18" charset="0"/>
                          </a:rPr>
                          <m:t>3</m:t>
                        </m:r>
                      </m:den>
                    </m:f>
                  </m:oMath>
                </a14:m>
                <a:r>
                  <a:rPr lang="en-GB" dirty="0"/>
                  <a:t> of the onions did not grow well</a:t>
                </a:r>
              </a:p>
            </p:txBody>
          </p:sp>
        </mc:Choice>
        <mc:Fallback xmlns="">
          <p:sp>
            <p:nvSpPr>
              <p:cNvPr id="74" name="TextBox 73">
                <a:extLst>
                  <a:ext uri="{FF2B5EF4-FFF2-40B4-BE49-F238E27FC236}">
                    <a16:creationId xmlns:a16="http://schemas.microsoft.com/office/drawing/2014/main" id="{48D01454-CFAE-4F9F-94C7-8ADC448011D0}"/>
                  </a:ext>
                </a:extLst>
              </p:cNvPr>
              <p:cNvSpPr txBox="1">
                <a:spLocks noRot="1" noChangeAspect="1" noMove="1" noResize="1" noEditPoints="1" noAdjustHandles="1" noChangeArrowheads="1" noChangeShapeType="1" noTextEdit="1"/>
              </p:cNvSpPr>
              <p:nvPr/>
            </p:nvSpPr>
            <p:spPr>
              <a:xfrm>
                <a:off x="9704368" y="4303835"/>
                <a:ext cx="2020442" cy="762453"/>
              </a:xfrm>
              <a:prstGeom prst="rect">
                <a:avLst/>
              </a:prstGeom>
              <a:blipFill>
                <a:blip r:embed="rId5"/>
                <a:stretch>
                  <a:fillRect l="-2719" b="-12000"/>
                </a:stretch>
              </a:blipFill>
            </p:spPr>
            <p:txBody>
              <a:bodyPr/>
              <a:lstStyle/>
              <a:p>
                <a:r>
                  <a:rPr lang="en-GB">
                    <a:noFill/>
                  </a:rPr>
                  <a:t> </a:t>
                </a:r>
              </a:p>
            </p:txBody>
          </p:sp>
        </mc:Fallback>
      </mc:AlternateContent>
      <p:sp>
        <p:nvSpPr>
          <p:cNvPr id="75" name="Right Brace 74">
            <a:extLst>
              <a:ext uri="{FF2B5EF4-FFF2-40B4-BE49-F238E27FC236}">
                <a16:creationId xmlns:a16="http://schemas.microsoft.com/office/drawing/2014/main" id="{A0D11560-78F7-4892-8E81-6A01A63987C6}"/>
              </a:ext>
            </a:extLst>
          </p:cNvPr>
          <p:cNvSpPr/>
          <p:nvPr/>
        </p:nvSpPr>
        <p:spPr>
          <a:xfrm rot="5400000">
            <a:off x="10248787" y="2742934"/>
            <a:ext cx="332471" cy="2619575"/>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endParaRPr lang="en-GB"/>
          </a:p>
        </p:txBody>
      </p:sp>
      <p:pic>
        <p:nvPicPr>
          <p:cNvPr id="77" name="Picture 76">
            <a:extLst>
              <a:ext uri="{FF2B5EF4-FFF2-40B4-BE49-F238E27FC236}">
                <a16:creationId xmlns:a16="http://schemas.microsoft.com/office/drawing/2014/main" id="{A8F82364-402F-441D-839E-B5CEE23C1090}"/>
              </a:ext>
            </a:extLst>
          </p:cNvPr>
          <p:cNvPicPr>
            <a:picLocks noChangeAspect="1"/>
          </p:cNvPicPr>
          <p:nvPr/>
        </p:nvPicPr>
        <p:blipFill>
          <a:blip r:embed="rId6"/>
          <a:stretch>
            <a:fillRect/>
          </a:stretch>
        </p:blipFill>
        <p:spPr>
          <a:xfrm>
            <a:off x="2754075" y="1247784"/>
            <a:ext cx="4196727" cy="4354937"/>
          </a:xfrm>
          <a:prstGeom prst="rect">
            <a:avLst/>
          </a:prstGeom>
        </p:spPr>
      </p:pic>
    </p:spTree>
    <p:extLst>
      <p:ext uri="{BB962C8B-B14F-4D97-AF65-F5344CB8AC3E}">
        <p14:creationId xmlns:p14="http://schemas.microsoft.com/office/powerpoint/2010/main" val="3387439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Carry out your plan: show your reasoning</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9C2C7A72-7C4A-4506-8DEE-575441380A26}"/>
                  </a:ext>
                </a:extLst>
              </p:cNvPr>
              <p:cNvSpPr txBox="1"/>
              <p:nvPr/>
            </p:nvSpPr>
            <p:spPr>
              <a:xfrm>
                <a:off x="365490" y="1749412"/>
                <a:ext cx="4518053" cy="4223336"/>
              </a:xfrm>
              <a:prstGeom prst="rect">
                <a:avLst/>
              </a:prstGeom>
              <a:solidFill>
                <a:schemeClr val="accent5">
                  <a:lumMod val="20000"/>
                  <a:lumOff val="80000"/>
                </a:schemeClr>
              </a:solidFill>
            </p:spPr>
            <p:txBody>
              <a:bodyPr wrap="square" rtlCol="0">
                <a:spAutoFit/>
              </a:bodyPr>
              <a:lstStyle/>
              <a:p>
                <a:r>
                  <a:rPr lang="en-GB" sz="1400" b="1" dirty="0"/>
                  <a:t>Step 1:</a:t>
                </a:r>
              </a:p>
              <a:p>
                <a:r>
                  <a:rPr lang="en-GB" sz="1400" b="1" dirty="0"/>
                  <a:t>Work out how many onions Tom planted in total.</a:t>
                </a:r>
              </a:p>
              <a:p>
                <a:r>
                  <a:rPr lang="en-GB" sz="1400" dirty="0"/>
                  <a:t>6 onions x 20 rows = 120</a:t>
                </a:r>
              </a:p>
              <a:p>
                <a:r>
                  <a:rPr lang="en-GB" sz="1400" dirty="0"/>
                  <a:t>6 onions x 4 rows= 24</a:t>
                </a:r>
              </a:p>
              <a:p>
                <a:r>
                  <a:rPr lang="en-GB" sz="1400" dirty="0">
                    <a:cs typeface="Times New Roman" panose="02020603050405020304" pitchFamily="18" charset="0"/>
                  </a:rPr>
                  <a:t>120 + 24 = 144 onions</a:t>
                </a:r>
              </a:p>
              <a:p>
                <a:endParaRPr lang="en-GB" sz="1400" dirty="0">
                  <a:cs typeface="Times New Roman" panose="02020603050405020304" pitchFamily="18" charset="0"/>
                </a:endParaRPr>
              </a:p>
              <a:p>
                <a:r>
                  <a:rPr lang="en-GB" sz="1400" b="1" dirty="0">
                    <a:cs typeface="Times New Roman" panose="02020603050405020304" pitchFamily="18" charset="0"/>
                  </a:rPr>
                  <a:t>Step 2:</a:t>
                </a:r>
              </a:p>
              <a:p>
                <a:r>
                  <a:rPr lang="en-GB" sz="1400" b="1" dirty="0">
                    <a:cs typeface="Times New Roman" panose="02020603050405020304" pitchFamily="18" charset="0"/>
                  </a:rPr>
                  <a:t>Work out how many onions is a third of the total number he planted.</a:t>
                </a:r>
              </a:p>
              <a:p>
                <a:r>
                  <a:rPr lang="en-GB" sz="1400" dirty="0">
                    <a:cs typeface="Times New Roman" panose="02020603050405020304" pitchFamily="18" charset="0"/>
                  </a:rPr>
                  <a:t>144 onions ÷ 3 = 48 onions grew successfully </a:t>
                </a:r>
              </a:p>
              <a:p>
                <a:r>
                  <a:rPr lang="en-GB" sz="1400" dirty="0">
                    <a:cs typeface="Times New Roman" panose="02020603050405020304" pitchFamily="18" charset="0"/>
                  </a:rPr>
                  <a:t>Or </a:t>
                </a:r>
                <a14:m>
                  <m:oMath xmlns:m="http://schemas.openxmlformats.org/officeDocument/2006/math">
                    <m:f>
                      <m:fPr>
                        <m:ctrlPr>
                          <a:rPr lang="en-GB" sz="1400" i="1" smtClean="0">
                            <a:latin typeface="Cambria Math" panose="02040503050406030204" pitchFamily="18" charset="0"/>
                            <a:cs typeface="Times New Roman" panose="02020603050405020304" pitchFamily="18" charset="0"/>
                          </a:rPr>
                        </m:ctrlPr>
                      </m:fPr>
                      <m:num>
                        <m:r>
                          <a:rPr lang="en-GB" sz="1400" b="0" i="1" smtClean="0">
                            <a:latin typeface="Cambria Math" panose="02040503050406030204" pitchFamily="18" charset="0"/>
                            <a:cs typeface="Times New Roman" panose="02020603050405020304" pitchFamily="18" charset="0"/>
                          </a:rPr>
                          <m:t>1</m:t>
                        </m:r>
                      </m:num>
                      <m:den>
                        <m:r>
                          <a:rPr lang="en-GB" sz="1400" b="0" i="1" smtClean="0">
                            <a:latin typeface="Cambria Math" panose="02040503050406030204" pitchFamily="18" charset="0"/>
                            <a:cs typeface="Times New Roman" panose="02020603050405020304" pitchFamily="18" charset="0"/>
                          </a:rPr>
                          <m:t>3</m:t>
                        </m:r>
                      </m:den>
                    </m:f>
                  </m:oMath>
                </a14:m>
                <a:r>
                  <a:rPr lang="en-GB" sz="1400" dirty="0">
                    <a:cs typeface="Times New Roman" panose="02020603050405020304" pitchFamily="18" charset="0"/>
                  </a:rPr>
                  <a:t> of 144 onions  = 48 onions</a:t>
                </a:r>
              </a:p>
              <a:p>
                <a:endParaRPr lang="en-GB" sz="1400" dirty="0">
                  <a:cs typeface="Times New Roman" panose="02020603050405020304" pitchFamily="18" charset="0"/>
                </a:endParaRPr>
              </a:p>
              <a:p>
                <a:r>
                  <a:rPr lang="en-GB" sz="1400" b="1" dirty="0">
                    <a:cs typeface="Times New Roman" panose="02020603050405020304" pitchFamily="18" charset="0"/>
                  </a:rPr>
                  <a:t>Step 3:</a:t>
                </a:r>
              </a:p>
              <a:p>
                <a:r>
                  <a:rPr lang="en-GB" sz="1400" b="1" dirty="0">
                    <a:cs typeface="Times New Roman" panose="02020603050405020304" pitchFamily="18" charset="0"/>
                  </a:rPr>
                  <a:t>Work out how many onions did not grow successfully</a:t>
                </a:r>
              </a:p>
              <a:p>
                <a:r>
                  <a:rPr lang="en-GB" sz="1400" dirty="0">
                    <a:cs typeface="Times New Roman" panose="02020603050405020304" pitchFamily="18" charset="0"/>
                  </a:rPr>
                  <a:t>144 – 48 = 96 onions did not grow</a:t>
                </a:r>
              </a:p>
              <a:p>
                <a:r>
                  <a:rPr lang="en-GB" sz="1400" dirty="0">
                    <a:cs typeface="Times New Roman" panose="02020603050405020304" pitchFamily="18" charset="0"/>
                  </a:rPr>
                  <a:t>Or </a:t>
                </a:r>
                <a14:m>
                  <m:oMath xmlns:m="http://schemas.openxmlformats.org/officeDocument/2006/math">
                    <m:f>
                      <m:fPr>
                        <m:ctrlPr>
                          <a:rPr lang="en-GB" sz="1400" i="1" smtClean="0">
                            <a:latin typeface="Cambria Math" panose="02040503050406030204" pitchFamily="18" charset="0"/>
                            <a:cs typeface="Times New Roman" panose="02020603050405020304" pitchFamily="18" charset="0"/>
                          </a:rPr>
                        </m:ctrlPr>
                      </m:fPr>
                      <m:num>
                        <m:r>
                          <a:rPr lang="en-GB" sz="1400" b="0" i="1" smtClean="0">
                            <a:latin typeface="Cambria Math" panose="02040503050406030204" pitchFamily="18" charset="0"/>
                            <a:cs typeface="Times New Roman" panose="02020603050405020304" pitchFamily="18" charset="0"/>
                          </a:rPr>
                          <m:t>2</m:t>
                        </m:r>
                      </m:num>
                      <m:den>
                        <m:r>
                          <a:rPr lang="en-GB" sz="1400" b="0" i="1" smtClean="0">
                            <a:latin typeface="Cambria Math" panose="02040503050406030204" pitchFamily="18" charset="0"/>
                            <a:cs typeface="Times New Roman" panose="02020603050405020304" pitchFamily="18" charset="0"/>
                          </a:rPr>
                          <m:t>3</m:t>
                        </m:r>
                      </m:den>
                    </m:f>
                  </m:oMath>
                </a14:m>
                <a:r>
                  <a:rPr lang="en-GB" sz="1400" dirty="0">
                    <a:cs typeface="Times New Roman" panose="02020603050405020304" pitchFamily="18" charset="0"/>
                  </a:rPr>
                  <a:t> of 144 onions  = 96 onions</a:t>
                </a:r>
                <a:endParaRPr lang="en-GB" sz="1400" b="1" dirty="0">
                  <a:cs typeface="Times New Roman" panose="02020603050405020304" pitchFamily="18" charset="0"/>
                </a:endParaRPr>
              </a:p>
              <a:p>
                <a:endParaRPr lang="en-GB" b="1" dirty="0">
                  <a:cs typeface="Times New Roman" panose="02020603050405020304" pitchFamily="18" charset="0"/>
                </a:endParaRPr>
              </a:p>
            </p:txBody>
          </p:sp>
        </mc:Choice>
        <mc:Fallback xmlns="">
          <p:sp>
            <p:nvSpPr>
              <p:cNvPr id="7" name="TextBox 6">
                <a:extLst>
                  <a:ext uri="{FF2B5EF4-FFF2-40B4-BE49-F238E27FC236}">
                    <a16:creationId xmlns:a16="http://schemas.microsoft.com/office/drawing/2014/main" id="{9C2C7A72-7C4A-4506-8DEE-575441380A26}"/>
                  </a:ext>
                </a:extLst>
              </p:cNvPr>
              <p:cNvSpPr txBox="1">
                <a:spLocks noRot="1" noChangeAspect="1" noMove="1" noResize="1" noEditPoints="1" noAdjustHandles="1" noChangeArrowheads="1" noChangeShapeType="1" noTextEdit="1"/>
              </p:cNvSpPr>
              <p:nvPr/>
            </p:nvSpPr>
            <p:spPr>
              <a:xfrm>
                <a:off x="365490" y="1749412"/>
                <a:ext cx="4518053" cy="4223336"/>
              </a:xfrm>
              <a:prstGeom prst="rect">
                <a:avLst/>
              </a:prstGeom>
              <a:blipFill>
                <a:blip r:embed="rId2"/>
                <a:stretch>
                  <a:fillRect l="-405" t="-289"/>
                </a:stretch>
              </a:blipFill>
            </p:spPr>
            <p:txBody>
              <a:bodyPr/>
              <a:lstStyle/>
              <a:p>
                <a:r>
                  <a:rPr lang="en-GB">
                    <a:noFill/>
                  </a:rPr>
                  <a:t> </a:t>
                </a:r>
              </a:p>
            </p:txBody>
          </p:sp>
        </mc:Fallback>
      </mc:AlternateContent>
      <p:sp>
        <p:nvSpPr>
          <p:cNvPr id="8" name="Text Box 2">
            <a:extLst>
              <a:ext uri="{FF2B5EF4-FFF2-40B4-BE49-F238E27FC236}">
                <a16:creationId xmlns:a16="http://schemas.microsoft.com/office/drawing/2014/main" id="{D775A32F-6EE0-4238-AD7B-00A6AE703C1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1" name="Content Placeholder 6">
            <a:extLst>
              <a:ext uri="{FF2B5EF4-FFF2-40B4-BE49-F238E27FC236}">
                <a16:creationId xmlns:a16="http://schemas.microsoft.com/office/drawing/2014/main" id="{2AF30C61-9CD0-4747-81DE-2CB5C4DE6B4D}"/>
              </a:ext>
            </a:extLst>
          </p:cNvPr>
          <p:cNvSpPr>
            <a:spLocks noGrp="1"/>
          </p:cNvSpPr>
          <p:nvPr>
            <p:ph idx="1"/>
          </p:nvPr>
        </p:nvSpPr>
        <p:spPr>
          <a:xfrm>
            <a:off x="5344208" y="1801733"/>
            <a:ext cx="6419850"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4" name="Picture 3">
            <a:extLst>
              <a:ext uri="{FF2B5EF4-FFF2-40B4-BE49-F238E27FC236}">
                <a16:creationId xmlns:a16="http://schemas.microsoft.com/office/drawing/2014/main" id="{6D09AB81-1B3F-4AED-B136-4D67D934A843}"/>
              </a:ext>
            </a:extLst>
          </p:cNvPr>
          <p:cNvPicPr>
            <a:picLocks noChangeAspect="1"/>
          </p:cNvPicPr>
          <p:nvPr/>
        </p:nvPicPr>
        <p:blipFill>
          <a:blip r:embed="rId3"/>
          <a:stretch>
            <a:fillRect/>
          </a:stretch>
        </p:blipFill>
        <p:spPr>
          <a:xfrm>
            <a:off x="5672516" y="2299098"/>
            <a:ext cx="5599857" cy="3147942"/>
          </a:xfrm>
          <a:prstGeom prst="rect">
            <a:avLst/>
          </a:prstGeom>
        </p:spPr>
      </p:pic>
    </p:spTree>
    <p:extLst>
      <p:ext uri="{BB962C8B-B14F-4D97-AF65-F5344CB8AC3E}">
        <p14:creationId xmlns:p14="http://schemas.microsoft.com/office/powerpoint/2010/main" val="341533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extBox 37">
            <a:extLst>
              <a:ext uri="{FF2B5EF4-FFF2-40B4-BE49-F238E27FC236}">
                <a16:creationId xmlns:a16="http://schemas.microsoft.com/office/drawing/2014/main" id="{6AE8ECE5-F5E8-4328-9559-C34B051B637A}"/>
              </a:ext>
            </a:extLst>
          </p:cNvPr>
          <p:cNvSpPr txBox="1"/>
          <p:nvPr/>
        </p:nvSpPr>
        <p:spPr>
          <a:xfrm>
            <a:off x="411561" y="104879"/>
            <a:ext cx="3508852" cy="646331"/>
          </a:xfrm>
          <a:prstGeom prst="rect">
            <a:avLst/>
          </a:prstGeom>
          <a:solidFill>
            <a:schemeClr val="accent3">
              <a:lumMod val="20000"/>
              <a:lumOff val="80000"/>
            </a:schemeClr>
          </a:solidFill>
        </p:spPr>
        <p:txBody>
          <a:bodyPr wrap="square" rtlCol="0">
            <a:spAutoFit/>
          </a:bodyPr>
          <a:lstStyle/>
          <a:p>
            <a:r>
              <a:rPr lang="en-GB" b="1" dirty="0"/>
              <a:t>How many onions planted?</a:t>
            </a:r>
          </a:p>
          <a:p>
            <a:r>
              <a:rPr lang="en-GB" b="1" dirty="0"/>
              <a:t>6 onions in each row</a:t>
            </a:r>
          </a:p>
        </p:txBody>
      </p:sp>
      <p:pic>
        <p:nvPicPr>
          <p:cNvPr id="61" name="Picture 60">
            <a:extLst>
              <a:ext uri="{FF2B5EF4-FFF2-40B4-BE49-F238E27FC236}">
                <a16:creationId xmlns:a16="http://schemas.microsoft.com/office/drawing/2014/main" id="{26A0BE97-E148-4403-AE8D-37906E0C3AB6}"/>
              </a:ext>
            </a:extLst>
          </p:cNvPr>
          <p:cNvPicPr>
            <a:picLocks noChangeAspect="1"/>
          </p:cNvPicPr>
          <p:nvPr/>
        </p:nvPicPr>
        <p:blipFill>
          <a:blip r:embed="rId2"/>
          <a:stretch>
            <a:fillRect/>
          </a:stretch>
        </p:blipFill>
        <p:spPr>
          <a:xfrm>
            <a:off x="2475362" y="960475"/>
            <a:ext cx="4215951" cy="3319779"/>
          </a:xfrm>
          <a:prstGeom prst="rect">
            <a:avLst/>
          </a:prstGeom>
        </p:spPr>
      </p:pic>
      <p:sp>
        <p:nvSpPr>
          <p:cNvPr id="63" name="TextBox 62">
            <a:extLst>
              <a:ext uri="{FF2B5EF4-FFF2-40B4-BE49-F238E27FC236}">
                <a16:creationId xmlns:a16="http://schemas.microsoft.com/office/drawing/2014/main" id="{DF83050E-0992-40F5-A8B2-EFF94277C8D1}"/>
              </a:ext>
            </a:extLst>
          </p:cNvPr>
          <p:cNvSpPr txBox="1"/>
          <p:nvPr/>
        </p:nvSpPr>
        <p:spPr>
          <a:xfrm>
            <a:off x="7742727" y="1270065"/>
            <a:ext cx="3982081" cy="923330"/>
          </a:xfrm>
          <a:prstGeom prst="rect">
            <a:avLst/>
          </a:prstGeom>
          <a:solidFill>
            <a:schemeClr val="accent3">
              <a:lumMod val="20000"/>
              <a:lumOff val="80000"/>
            </a:schemeClr>
          </a:solidFill>
        </p:spPr>
        <p:txBody>
          <a:bodyPr wrap="square" rtlCol="0">
            <a:spAutoFit/>
          </a:bodyPr>
          <a:lstStyle/>
          <a:p>
            <a:r>
              <a:rPr lang="en-GB" b="1" dirty="0"/>
              <a:t>One third of the total number of onions grew well. How many onions didn’t grow well?</a:t>
            </a:r>
          </a:p>
        </p:txBody>
      </p:sp>
      <p:pic>
        <p:nvPicPr>
          <p:cNvPr id="66" name="Picture 65">
            <a:extLst>
              <a:ext uri="{FF2B5EF4-FFF2-40B4-BE49-F238E27FC236}">
                <a16:creationId xmlns:a16="http://schemas.microsoft.com/office/drawing/2014/main" id="{824DAAEA-CD48-4CC9-9841-318072760236}"/>
              </a:ext>
            </a:extLst>
          </p:cNvPr>
          <p:cNvPicPr>
            <a:picLocks noChangeAspect="1"/>
          </p:cNvPicPr>
          <p:nvPr/>
        </p:nvPicPr>
        <p:blipFill>
          <a:blip r:embed="rId3"/>
          <a:stretch>
            <a:fillRect/>
          </a:stretch>
        </p:blipFill>
        <p:spPr>
          <a:xfrm>
            <a:off x="211734" y="834422"/>
            <a:ext cx="1859827" cy="3589636"/>
          </a:xfrm>
          <a:prstGeom prst="rect">
            <a:avLst/>
          </a:prstGeom>
        </p:spPr>
      </p:pic>
      <p:sp>
        <p:nvSpPr>
          <p:cNvPr id="67" name="TextBox 66">
            <a:extLst>
              <a:ext uri="{FF2B5EF4-FFF2-40B4-BE49-F238E27FC236}">
                <a16:creationId xmlns:a16="http://schemas.microsoft.com/office/drawing/2014/main" id="{A9D49D4F-D496-49E7-A8C9-70809FB17B42}"/>
              </a:ext>
            </a:extLst>
          </p:cNvPr>
          <p:cNvSpPr txBox="1"/>
          <p:nvPr/>
        </p:nvSpPr>
        <p:spPr>
          <a:xfrm>
            <a:off x="411561" y="4735381"/>
            <a:ext cx="5578013" cy="1815882"/>
          </a:xfrm>
          <a:prstGeom prst="rect">
            <a:avLst/>
          </a:prstGeom>
          <a:solidFill>
            <a:schemeClr val="bg1"/>
          </a:solidFill>
        </p:spPr>
        <p:txBody>
          <a:bodyPr wrap="square" rtlCol="0">
            <a:spAutoFit/>
          </a:bodyPr>
          <a:lstStyle/>
          <a:p>
            <a:r>
              <a:rPr lang="en-GB" sz="1600" b="1" dirty="0"/>
              <a:t>Total number of onions = </a:t>
            </a:r>
          </a:p>
          <a:p>
            <a:r>
              <a:rPr lang="en-GB" sz="1600" b="1" dirty="0"/>
              <a:t>	</a:t>
            </a:r>
            <a:r>
              <a:rPr lang="en-GB" sz="1600" b="1" dirty="0">
                <a:solidFill>
                  <a:schemeClr val="accent1"/>
                </a:solidFill>
              </a:rPr>
              <a:t>6 onions x 10 rows= 60 onions</a:t>
            </a:r>
          </a:p>
          <a:p>
            <a:r>
              <a:rPr lang="en-GB" sz="1600" b="1" dirty="0">
                <a:solidFill>
                  <a:schemeClr val="accent1"/>
                </a:solidFill>
              </a:rPr>
              <a:t>	6 onions x 10 rows = 60 onions</a:t>
            </a:r>
          </a:p>
          <a:p>
            <a:r>
              <a:rPr lang="en-GB" sz="1600" b="1" dirty="0">
                <a:solidFill>
                  <a:schemeClr val="accent1"/>
                </a:solidFill>
              </a:rPr>
              <a:t>	6 onions x 4 rows = 24 onions</a:t>
            </a:r>
          </a:p>
          <a:p>
            <a:r>
              <a:rPr lang="en-GB" sz="1600" b="1" dirty="0">
                <a:solidFill>
                  <a:schemeClr val="accent1"/>
                </a:solidFill>
              </a:rPr>
              <a:t>	60 +60 +24 = 144 onions</a:t>
            </a:r>
          </a:p>
          <a:p>
            <a:endParaRPr lang="en-GB" sz="1600" b="1" dirty="0"/>
          </a:p>
          <a:p>
            <a:r>
              <a:rPr lang="en-GB" sz="1600" b="1" dirty="0">
                <a:solidFill>
                  <a:schemeClr val="accent6">
                    <a:lumMod val="75000"/>
                  </a:schemeClr>
                </a:solidFill>
              </a:rPr>
              <a:t>6 onions x 20 rows + 6 onions x 4 rows  = 144 onions </a:t>
            </a:r>
          </a:p>
        </p:txBody>
      </p:sp>
      <p:pic>
        <p:nvPicPr>
          <p:cNvPr id="69" name="Picture 68">
            <a:extLst>
              <a:ext uri="{FF2B5EF4-FFF2-40B4-BE49-F238E27FC236}">
                <a16:creationId xmlns:a16="http://schemas.microsoft.com/office/drawing/2014/main" id="{7EE94A7C-9EF9-4D15-98E8-AD950F515D42}"/>
              </a:ext>
            </a:extLst>
          </p:cNvPr>
          <p:cNvPicPr>
            <a:picLocks noChangeAspect="1"/>
          </p:cNvPicPr>
          <p:nvPr/>
        </p:nvPicPr>
        <p:blipFill>
          <a:blip r:embed="rId4"/>
          <a:stretch>
            <a:fillRect/>
          </a:stretch>
        </p:blipFill>
        <p:spPr>
          <a:xfrm>
            <a:off x="7742728" y="3283861"/>
            <a:ext cx="3982082" cy="459670"/>
          </a:xfrm>
          <a:prstGeom prst="rect">
            <a:avLst/>
          </a:prstGeom>
        </p:spPr>
      </p:pic>
      <p:sp>
        <p:nvSpPr>
          <p:cNvPr id="70" name="Right Brace 69">
            <a:extLst>
              <a:ext uri="{FF2B5EF4-FFF2-40B4-BE49-F238E27FC236}">
                <a16:creationId xmlns:a16="http://schemas.microsoft.com/office/drawing/2014/main" id="{DA817175-F61A-47DC-B74F-9D90857ED05E}"/>
              </a:ext>
            </a:extLst>
          </p:cNvPr>
          <p:cNvSpPr/>
          <p:nvPr/>
        </p:nvSpPr>
        <p:spPr>
          <a:xfrm rot="16200000">
            <a:off x="9548989" y="1184330"/>
            <a:ext cx="399452" cy="3759087"/>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endParaRPr lang="en-GB"/>
          </a:p>
        </p:txBody>
      </p:sp>
      <p:sp>
        <p:nvSpPr>
          <p:cNvPr id="71" name="TextBox 70">
            <a:extLst>
              <a:ext uri="{FF2B5EF4-FFF2-40B4-BE49-F238E27FC236}">
                <a16:creationId xmlns:a16="http://schemas.microsoft.com/office/drawing/2014/main" id="{AB3A9844-A6B1-48E1-93B4-73DA94D06571}"/>
              </a:ext>
            </a:extLst>
          </p:cNvPr>
          <p:cNvSpPr txBox="1"/>
          <p:nvPr/>
        </p:nvSpPr>
        <p:spPr>
          <a:xfrm>
            <a:off x="9014528" y="2342195"/>
            <a:ext cx="1488934" cy="369332"/>
          </a:xfrm>
          <a:prstGeom prst="rect">
            <a:avLst/>
          </a:prstGeom>
          <a:noFill/>
        </p:spPr>
        <p:txBody>
          <a:bodyPr wrap="square" rtlCol="0">
            <a:spAutoFit/>
          </a:bodyPr>
          <a:lstStyle/>
          <a:p>
            <a:r>
              <a:rPr lang="en-GB" dirty="0"/>
              <a:t>144 onions</a:t>
            </a:r>
          </a:p>
        </p:txBody>
      </p:sp>
      <mc:AlternateContent xmlns:mc="http://schemas.openxmlformats.org/markup-compatibility/2006" xmlns:a14="http://schemas.microsoft.com/office/drawing/2010/main">
        <mc:Choice Requires="a14">
          <p:sp>
            <p:nvSpPr>
              <p:cNvPr id="72" name="TextBox 71">
                <a:extLst>
                  <a:ext uri="{FF2B5EF4-FFF2-40B4-BE49-F238E27FC236}">
                    <a16:creationId xmlns:a16="http://schemas.microsoft.com/office/drawing/2014/main" id="{01867110-7FFE-4E41-855C-58BF23C25063}"/>
                  </a:ext>
                </a:extLst>
              </p:cNvPr>
              <p:cNvSpPr txBox="1"/>
              <p:nvPr/>
            </p:nvSpPr>
            <p:spPr>
              <a:xfrm>
                <a:off x="7084794" y="4354444"/>
                <a:ext cx="2221048" cy="613053"/>
              </a:xfrm>
              <a:prstGeom prst="rect">
                <a:avLst/>
              </a:prstGeom>
              <a:noFill/>
            </p:spPr>
            <p:txBody>
              <a:bodyPr wrap="square" rtlCol="0">
                <a:spAutoFit/>
              </a:bodyPr>
              <a:lstStyle/>
              <a:p>
                <a14:m>
                  <m:oMath xmlns:m="http://schemas.openxmlformats.org/officeDocument/2006/math">
                    <m:f>
                      <m:fPr>
                        <m:ctrlPr>
                          <a:rPr lang="en-GB" sz="1400" i="1" smtClean="0">
                            <a:latin typeface="Cambria Math" panose="02040503050406030204" pitchFamily="18" charset="0"/>
                          </a:rPr>
                        </m:ctrlPr>
                      </m:fPr>
                      <m:num>
                        <m:r>
                          <a:rPr lang="en-GB" sz="1400" b="0" i="1" smtClean="0">
                            <a:latin typeface="Cambria Math" panose="02040503050406030204" pitchFamily="18" charset="0"/>
                          </a:rPr>
                          <m:t>1 </m:t>
                        </m:r>
                      </m:num>
                      <m:den>
                        <m:r>
                          <a:rPr lang="en-GB" sz="1400" b="0" i="1" smtClean="0">
                            <a:latin typeface="Cambria Math" panose="02040503050406030204" pitchFamily="18" charset="0"/>
                          </a:rPr>
                          <m:t>3</m:t>
                        </m:r>
                      </m:den>
                    </m:f>
                  </m:oMath>
                </a14:m>
                <a:r>
                  <a:rPr lang="en-GB" sz="1400" dirty="0"/>
                  <a:t> of the onions grew well</a:t>
                </a:r>
              </a:p>
              <a:p>
                <a:r>
                  <a:rPr lang="en-GB" sz="1400" dirty="0"/>
                  <a:t>= </a:t>
                </a:r>
                <a:r>
                  <a:rPr lang="en-GB" sz="1400" b="1" dirty="0"/>
                  <a:t>48 onions</a:t>
                </a:r>
                <a:endParaRPr lang="en-GB" b="1" dirty="0"/>
              </a:p>
            </p:txBody>
          </p:sp>
        </mc:Choice>
        <mc:Fallback xmlns="">
          <p:sp>
            <p:nvSpPr>
              <p:cNvPr id="72" name="TextBox 71">
                <a:extLst>
                  <a:ext uri="{FF2B5EF4-FFF2-40B4-BE49-F238E27FC236}">
                    <a16:creationId xmlns:a16="http://schemas.microsoft.com/office/drawing/2014/main" id="{01867110-7FFE-4E41-855C-58BF23C25063}"/>
                  </a:ext>
                </a:extLst>
              </p:cNvPr>
              <p:cNvSpPr txBox="1">
                <a:spLocks noRot="1" noChangeAspect="1" noMove="1" noResize="1" noEditPoints="1" noAdjustHandles="1" noChangeArrowheads="1" noChangeShapeType="1" noTextEdit="1"/>
              </p:cNvSpPr>
              <p:nvPr/>
            </p:nvSpPr>
            <p:spPr>
              <a:xfrm>
                <a:off x="7084794" y="4354444"/>
                <a:ext cx="2221048" cy="613053"/>
              </a:xfrm>
              <a:prstGeom prst="rect">
                <a:avLst/>
              </a:prstGeom>
              <a:blipFill>
                <a:blip r:embed="rId5"/>
                <a:stretch>
                  <a:fillRect l="-822" b="-9901"/>
                </a:stretch>
              </a:blipFill>
            </p:spPr>
            <p:txBody>
              <a:bodyPr/>
              <a:lstStyle/>
              <a:p>
                <a:r>
                  <a:rPr lang="en-GB">
                    <a:noFill/>
                  </a:rPr>
                  <a:t> </a:t>
                </a:r>
              </a:p>
            </p:txBody>
          </p:sp>
        </mc:Fallback>
      </mc:AlternateContent>
      <p:sp>
        <p:nvSpPr>
          <p:cNvPr id="73" name="Right Brace 72">
            <a:extLst>
              <a:ext uri="{FF2B5EF4-FFF2-40B4-BE49-F238E27FC236}">
                <a16:creationId xmlns:a16="http://schemas.microsoft.com/office/drawing/2014/main" id="{AFE7D1C2-4331-47DD-AB10-DA4CC5DE7A76}"/>
              </a:ext>
            </a:extLst>
          </p:cNvPr>
          <p:cNvSpPr/>
          <p:nvPr/>
        </p:nvSpPr>
        <p:spPr>
          <a:xfrm rot="5400000">
            <a:off x="8320968" y="3425702"/>
            <a:ext cx="332470" cy="1236064"/>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endParaRPr lang="en-GB"/>
          </a:p>
        </p:txBody>
      </p:sp>
      <mc:AlternateContent xmlns:mc="http://schemas.openxmlformats.org/markup-compatibility/2006" xmlns:a14="http://schemas.microsoft.com/office/drawing/2010/main">
        <mc:Choice Requires="a14">
          <p:sp>
            <p:nvSpPr>
              <p:cNvPr id="74" name="TextBox 73">
                <a:extLst>
                  <a:ext uri="{FF2B5EF4-FFF2-40B4-BE49-F238E27FC236}">
                    <a16:creationId xmlns:a16="http://schemas.microsoft.com/office/drawing/2014/main" id="{48D01454-CFAE-4F9F-94C7-8ADC448011D0}"/>
                  </a:ext>
                </a:extLst>
              </p:cNvPr>
              <p:cNvSpPr txBox="1"/>
              <p:nvPr/>
            </p:nvSpPr>
            <p:spPr>
              <a:xfrm>
                <a:off x="9502660" y="4353140"/>
                <a:ext cx="2020442" cy="613501"/>
              </a:xfrm>
              <a:prstGeom prst="rect">
                <a:avLst/>
              </a:prstGeom>
              <a:noFill/>
            </p:spPr>
            <p:txBody>
              <a:bodyPr wrap="square" rtlCol="0">
                <a:spAutoFit/>
              </a:bodyPr>
              <a:lstStyle/>
              <a:p>
                <a14:m>
                  <m:oMath xmlns:m="http://schemas.openxmlformats.org/officeDocument/2006/math">
                    <m:f>
                      <m:fPr>
                        <m:ctrlPr>
                          <a:rPr lang="en-GB" sz="1400" i="1" smtClean="0">
                            <a:latin typeface="Cambria Math" panose="02040503050406030204" pitchFamily="18" charset="0"/>
                          </a:rPr>
                        </m:ctrlPr>
                      </m:fPr>
                      <m:num>
                        <m:r>
                          <a:rPr lang="en-GB" sz="1400" b="0" i="1" smtClean="0">
                            <a:latin typeface="Cambria Math" panose="02040503050406030204" pitchFamily="18" charset="0"/>
                          </a:rPr>
                          <m:t>2 </m:t>
                        </m:r>
                      </m:num>
                      <m:den>
                        <m:r>
                          <a:rPr lang="en-GB" sz="1400" b="0" i="1" smtClean="0">
                            <a:latin typeface="Cambria Math" panose="02040503050406030204" pitchFamily="18" charset="0"/>
                          </a:rPr>
                          <m:t>3</m:t>
                        </m:r>
                      </m:den>
                    </m:f>
                  </m:oMath>
                </a14:m>
                <a:r>
                  <a:rPr lang="en-GB" sz="1400" dirty="0"/>
                  <a:t> of the onions did not grow well = </a:t>
                </a:r>
                <a:r>
                  <a:rPr lang="en-GB" sz="1400" b="1" dirty="0"/>
                  <a:t>96 onions</a:t>
                </a:r>
                <a:endParaRPr lang="en-GB" b="1" dirty="0"/>
              </a:p>
            </p:txBody>
          </p:sp>
        </mc:Choice>
        <mc:Fallback xmlns="">
          <p:sp>
            <p:nvSpPr>
              <p:cNvPr id="74" name="TextBox 73">
                <a:extLst>
                  <a:ext uri="{FF2B5EF4-FFF2-40B4-BE49-F238E27FC236}">
                    <a16:creationId xmlns:a16="http://schemas.microsoft.com/office/drawing/2014/main" id="{48D01454-CFAE-4F9F-94C7-8ADC448011D0}"/>
                  </a:ext>
                </a:extLst>
              </p:cNvPr>
              <p:cNvSpPr txBox="1">
                <a:spLocks noRot="1" noChangeAspect="1" noMove="1" noResize="1" noEditPoints="1" noAdjustHandles="1" noChangeArrowheads="1" noChangeShapeType="1" noTextEdit="1"/>
              </p:cNvSpPr>
              <p:nvPr/>
            </p:nvSpPr>
            <p:spPr>
              <a:xfrm>
                <a:off x="9502660" y="4353140"/>
                <a:ext cx="2020442" cy="613501"/>
              </a:xfrm>
              <a:prstGeom prst="rect">
                <a:avLst/>
              </a:prstGeom>
              <a:blipFill>
                <a:blip r:embed="rId6"/>
                <a:stretch>
                  <a:fillRect l="-906" b="-9901"/>
                </a:stretch>
              </a:blipFill>
            </p:spPr>
            <p:txBody>
              <a:bodyPr/>
              <a:lstStyle/>
              <a:p>
                <a:r>
                  <a:rPr lang="en-GB">
                    <a:noFill/>
                  </a:rPr>
                  <a:t> </a:t>
                </a:r>
              </a:p>
            </p:txBody>
          </p:sp>
        </mc:Fallback>
      </mc:AlternateContent>
      <p:sp>
        <p:nvSpPr>
          <p:cNvPr id="75" name="Right Brace 74">
            <a:extLst>
              <a:ext uri="{FF2B5EF4-FFF2-40B4-BE49-F238E27FC236}">
                <a16:creationId xmlns:a16="http://schemas.microsoft.com/office/drawing/2014/main" id="{A0D11560-78F7-4892-8E81-6A01A63987C6}"/>
              </a:ext>
            </a:extLst>
          </p:cNvPr>
          <p:cNvSpPr/>
          <p:nvPr/>
        </p:nvSpPr>
        <p:spPr>
          <a:xfrm rot="5400000">
            <a:off x="10248787" y="2742934"/>
            <a:ext cx="332471" cy="2619575"/>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endParaRPr lang="en-GB"/>
          </a:p>
        </p:txBody>
      </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CA59D674-26BD-407A-9E40-3E4C057516A2}"/>
                  </a:ext>
                </a:extLst>
              </p:cNvPr>
              <p:cNvSpPr txBox="1"/>
              <p:nvPr/>
            </p:nvSpPr>
            <p:spPr>
              <a:xfrm>
                <a:off x="7742726" y="5262095"/>
                <a:ext cx="3982081" cy="762453"/>
              </a:xfrm>
              <a:prstGeom prst="rect">
                <a:avLst/>
              </a:prstGeom>
              <a:solidFill>
                <a:schemeClr val="accent3">
                  <a:lumMod val="20000"/>
                  <a:lumOff val="80000"/>
                </a:schemeClr>
              </a:solidFill>
            </p:spPr>
            <p:txBody>
              <a:bodyPr wrap="square" rtlCol="0">
                <a:spAutoFit/>
              </a:bodyPr>
              <a:lstStyle/>
              <a:p>
                <a:r>
                  <a:rPr lang="en-GB" sz="1800" dirty="0">
                    <a:cs typeface="Times New Roman" panose="02020603050405020304" pitchFamily="18" charset="0"/>
                  </a:rPr>
                  <a:t>144 – 48 = 96 onions did not grow</a:t>
                </a:r>
              </a:p>
              <a:p>
                <a:r>
                  <a:rPr lang="en-GB" sz="1800" dirty="0">
                    <a:cs typeface="Times New Roman" panose="02020603050405020304" pitchFamily="18" charset="0"/>
                  </a:rPr>
                  <a:t>Or </a:t>
                </a:r>
                <a14:m>
                  <m:oMath xmlns:m="http://schemas.openxmlformats.org/officeDocument/2006/math">
                    <m:f>
                      <m:fPr>
                        <m:ctrlPr>
                          <a:rPr lang="en-GB" sz="1800" i="1" smtClean="0">
                            <a:latin typeface="Cambria Math" panose="02040503050406030204" pitchFamily="18" charset="0"/>
                            <a:cs typeface="Times New Roman" panose="02020603050405020304" pitchFamily="18" charset="0"/>
                          </a:rPr>
                        </m:ctrlPr>
                      </m:fPr>
                      <m:num>
                        <m:r>
                          <a:rPr lang="en-GB" sz="1800" b="0" i="1" smtClean="0">
                            <a:latin typeface="Cambria Math" panose="02040503050406030204" pitchFamily="18" charset="0"/>
                            <a:cs typeface="Times New Roman" panose="02020603050405020304" pitchFamily="18" charset="0"/>
                          </a:rPr>
                          <m:t>2</m:t>
                        </m:r>
                      </m:num>
                      <m:den>
                        <m:r>
                          <a:rPr lang="en-GB" sz="1800" b="0" i="1" smtClean="0">
                            <a:latin typeface="Cambria Math" panose="02040503050406030204" pitchFamily="18" charset="0"/>
                            <a:cs typeface="Times New Roman" panose="02020603050405020304" pitchFamily="18" charset="0"/>
                          </a:rPr>
                          <m:t>3</m:t>
                        </m:r>
                      </m:den>
                    </m:f>
                  </m:oMath>
                </a14:m>
                <a:r>
                  <a:rPr lang="en-GB" sz="1800" dirty="0">
                    <a:cs typeface="Times New Roman" panose="02020603050405020304" pitchFamily="18" charset="0"/>
                  </a:rPr>
                  <a:t> of 144 onions  = 96 onions</a:t>
                </a:r>
                <a:endParaRPr lang="en-GB" sz="1800" b="1" dirty="0">
                  <a:cs typeface="Times New Roman" panose="02020603050405020304" pitchFamily="18" charset="0"/>
                </a:endParaRPr>
              </a:p>
            </p:txBody>
          </p:sp>
        </mc:Choice>
        <mc:Fallback xmlns="">
          <p:sp>
            <p:nvSpPr>
              <p:cNvPr id="2" name="TextBox 1">
                <a:extLst>
                  <a:ext uri="{FF2B5EF4-FFF2-40B4-BE49-F238E27FC236}">
                    <a16:creationId xmlns:a16="http://schemas.microsoft.com/office/drawing/2014/main" id="{CA59D674-26BD-407A-9E40-3E4C057516A2}"/>
                  </a:ext>
                </a:extLst>
              </p:cNvPr>
              <p:cNvSpPr txBox="1">
                <a:spLocks noRot="1" noChangeAspect="1" noMove="1" noResize="1" noEditPoints="1" noAdjustHandles="1" noChangeArrowheads="1" noChangeShapeType="1" noTextEdit="1"/>
              </p:cNvSpPr>
              <p:nvPr/>
            </p:nvSpPr>
            <p:spPr>
              <a:xfrm>
                <a:off x="7742726" y="5262095"/>
                <a:ext cx="3982081" cy="762453"/>
              </a:xfrm>
              <a:prstGeom prst="rect">
                <a:avLst/>
              </a:prstGeom>
              <a:blipFill>
                <a:blip r:embed="rId7"/>
                <a:stretch>
                  <a:fillRect l="-1225" t="-4000" b="-4000"/>
                </a:stretch>
              </a:blipFill>
            </p:spPr>
            <p:txBody>
              <a:bodyPr/>
              <a:lstStyle/>
              <a:p>
                <a:r>
                  <a:rPr lang="en-GB">
                    <a:noFill/>
                  </a:rPr>
                  <a:t> </a:t>
                </a:r>
              </a:p>
            </p:txBody>
          </p:sp>
        </mc:Fallback>
      </mc:AlternateContent>
    </p:spTree>
    <p:extLst>
      <p:ext uri="{BB962C8B-B14F-4D97-AF65-F5344CB8AC3E}">
        <p14:creationId xmlns:p14="http://schemas.microsoft.com/office/powerpoint/2010/main" val="4139236799"/>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425</TotalTime>
  <Words>1034</Words>
  <Application>Microsoft Office PowerPoint</Application>
  <PresentationFormat>Widescreen</PresentationFormat>
  <Paragraphs>166</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Cambria Math</vt:lpstr>
      <vt:lpstr>Symbol</vt:lpstr>
      <vt:lpstr>VAG-Rounded-Bold</vt:lpstr>
      <vt:lpstr>3_HIAS PowerPoint template</vt:lpstr>
      <vt:lpstr>Year 4</vt:lpstr>
      <vt:lpstr> HIAS Blended Learning Resource</vt:lpstr>
      <vt:lpstr>PowerPoint Presentation</vt:lpstr>
      <vt:lpstr>Solve problems involving multiplication and division</vt:lpstr>
      <vt:lpstr>Understand the problem</vt:lpstr>
      <vt:lpstr>Make a Plan</vt:lpstr>
      <vt:lpstr>PowerPoint Presentation</vt:lpstr>
      <vt:lpstr>Carry out your plan: show your reasoning</vt:lpstr>
      <vt:lpstr>PowerPoint Presentation</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Vickers, Rebecca</cp:lastModifiedBy>
  <cp:revision>21</cp:revision>
  <dcterms:created xsi:type="dcterms:W3CDTF">2021-01-05T11:02:27Z</dcterms:created>
  <dcterms:modified xsi:type="dcterms:W3CDTF">2021-02-04T13:03:39Z</dcterms:modified>
</cp:coreProperties>
</file>