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son, Hannah" userId="99fc2e72-916b-4301-badb-78507e675e5b" providerId="ADAL" clId="{E714B4B7-C29D-426F-A7C5-34DF2FDD00AD}"/>
    <pc:docChg chg="modSld">
      <pc:chgData name="Richardson, Hannah" userId="99fc2e72-916b-4301-badb-78507e675e5b" providerId="ADAL" clId="{E714B4B7-C29D-426F-A7C5-34DF2FDD00AD}" dt="2025-08-18T10:11:40.859" v="1" actId="20577"/>
      <pc:docMkLst>
        <pc:docMk/>
      </pc:docMkLst>
      <pc:sldChg chg="modSp mod">
        <pc:chgData name="Richardson, Hannah" userId="99fc2e72-916b-4301-badb-78507e675e5b" providerId="ADAL" clId="{E714B4B7-C29D-426F-A7C5-34DF2FDD00AD}" dt="2025-08-18T10:11:40.859" v="1" actId="20577"/>
        <pc:sldMkLst>
          <pc:docMk/>
          <pc:sldMk cId="2712933264" sldId="263"/>
        </pc:sldMkLst>
        <pc:spChg chg="mod">
          <ac:chgData name="Richardson, Hannah" userId="99fc2e72-916b-4301-badb-78507e675e5b" providerId="ADAL" clId="{E714B4B7-C29D-426F-A7C5-34DF2FDD00AD}" dt="2025-08-18T10:11:40.859" v="1" actId="20577"/>
          <ac:spMkLst>
            <pc:docMk/>
            <pc:sldMk cId="2712933264" sldId="263"/>
            <ac:spMk id="3" creationId="{37315FA5-D23A-4E53-9E19-A45B7DE6E9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ias.enquiries@hants.gov.uk" TargetMode="External"/><Relationship Id="rId2" Type="http://schemas.openxmlformats.org/officeDocument/2006/relationships/hyperlink" Target="mailto:Jo.Lees@hants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/>
              <a:t>Year 1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wk3 1.5 Addition and Subtraction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124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sz="1600" dirty="0">
                <a:cs typeface="Times New Roman" panose="02020603050405020304" pitchFamily="18" charset="0"/>
              </a:rPr>
              <a:t>Remember the question is about how many counters are in the bag. </a:t>
            </a: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r>
              <a:rPr lang="en-GB" sz="1600" dirty="0">
                <a:cs typeface="Times New Roman" panose="02020603050405020304" pitchFamily="18" charset="0"/>
              </a:rPr>
              <a:t>There are______ counters in the bag?	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Try to solve the calculation a different way and see if you get the same answer.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5 + 3 = 8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3 + 5 = 8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8 – 5 = 3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24FBEB-D388-4E18-9779-7ADB610BC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522" y="4113380"/>
            <a:ext cx="647700" cy="6762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7A3559-FB52-4219-919B-0EA2B32818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250"/>
          <a:stretch/>
        </p:blipFill>
        <p:spPr>
          <a:xfrm>
            <a:off x="5772150" y="2698657"/>
            <a:ext cx="5497677" cy="133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 variation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8BAB29-70A4-434F-BDCD-AC6EBB6FB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672" y="2535724"/>
            <a:ext cx="1181100" cy="14192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4BFEA6-4882-49E7-8ACE-2B0FF2BE02BB}"/>
              </a:ext>
            </a:extLst>
          </p:cNvPr>
          <p:cNvSpPr txBox="1"/>
          <p:nvPr/>
        </p:nvSpPr>
        <p:spPr>
          <a:xfrm>
            <a:off x="5829094" y="2293699"/>
            <a:ext cx="3600006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There are some red and yellow counters in the bag. </a:t>
            </a:r>
          </a:p>
          <a:p>
            <a:r>
              <a:rPr lang="en-GB" dirty="0"/>
              <a:t>There are 8 counters altogether.</a:t>
            </a:r>
          </a:p>
          <a:p>
            <a:endParaRPr lang="en-GB" dirty="0"/>
          </a:p>
          <a:p>
            <a:r>
              <a:rPr lang="en-GB" dirty="0"/>
              <a:t>How many could be red? </a:t>
            </a:r>
          </a:p>
          <a:p>
            <a:r>
              <a:rPr lang="en-GB" dirty="0"/>
              <a:t>How many could be yellow? </a:t>
            </a:r>
          </a:p>
          <a:p>
            <a:endParaRPr lang="en-GB" dirty="0"/>
          </a:p>
          <a:p>
            <a:r>
              <a:rPr lang="en-GB" dirty="0"/>
              <a:t>Find as many different possibilities as you can.</a:t>
            </a:r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2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3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Maths focus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TASK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3CC2771-2C39-45A8-9837-29F5D4EA5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3344" y="4682970"/>
            <a:ext cx="647700" cy="6762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7A21065-E6DF-4E68-A4F7-476D40EBE3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181"/>
          <a:stretch/>
        </p:blipFill>
        <p:spPr>
          <a:xfrm>
            <a:off x="1037437" y="2349627"/>
            <a:ext cx="8743407" cy="2158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56325" y="1606023"/>
            <a:ext cx="4976122" cy="41549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GB" sz="2400" i="1" dirty="0"/>
          </a:p>
          <a:p>
            <a:r>
              <a:rPr lang="en-GB" sz="2400" i="1" dirty="0"/>
              <a:t>There are 8 counters in the bag. This represents the whole.</a:t>
            </a:r>
          </a:p>
          <a:p>
            <a:endParaRPr lang="en-GB" sz="2400" i="1" dirty="0"/>
          </a:p>
          <a:p>
            <a:r>
              <a:rPr lang="en-GB" sz="2400" i="1" dirty="0"/>
              <a:t>There are some counters in the bag. This represents unknown 1 part.</a:t>
            </a:r>
          </a:p>
          <a:p>
            <a:endParaRPr lang="en-GB" sz="2400" i="1" dirty="0"/>
          </a:p>
          <a:p>
            <a:r>
              <a:rPr lang="en-GB" sz="2400" i="1" dirty="0"/>
              <a:t>There are 5 counters outside of the bag. This is the part we know.</a:t>
            </a:r>
          </a:p>
          <a:p>
            <a:endParaRPr lang="en-GB" sz="2400" i="1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B5824E-FC2D-4D8F-9099-55B1EDC5D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522" y="4113380"/>
            <a:ext cx="647700" cy="676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A4CCBB8-3A74-422F-89A5-9092449C06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706"/>
          <a:stretch/>
        </p:blipFill>
        <p:spPr>
          <a:xfrm>
            <a:off x="6192731" y="2298583"/>
            <a:ext cx="5273062" cy="132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4801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  <a:r>
              <a:rPr lang="en-GB" dirty="0"/>
              <a:t> Draw a picture to represent the problem. This could be a bar model.</a:t>
            </a:r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  <a:r>
              <a:rPr lang="en-GB" dirty="0">
                <a:cs typeface="Times New Roman" panose="02020603050405020304" pitchFamily="18" charset="0"/>
              </a:rPr>
              <a:t>Draw a part whole model to show the parts we know and what we need to work out.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</a:t>
            </a:r>
            <a:r>
              <a:rPr lang="en-GB" dirty="0">
                <a:cs typeface="Times New Roman" panose="02020603050405020304" pitchFamily="18" charset="0"/>
              </a:rPr>
              <a:t>Write a number sentence to solve it using number facts. Use number bonds to help find the missing part.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39AC5F-094B-4DD3-B0EC-1F725885C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6190" y="4417161"/>
            <a:ext cx="647700" cy="6762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181D040-5664-48F0-A021-9CD3AD5526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516"/>
          <a:stretch/>
        </p:blipFill>
        <p:spPr>
          <a:xfrm>
            <a:off x="5772150" y="2801923"/>
            <a:ext cx="6056449" cy="1489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718B10-2DAF-4E11-9FD0-7BA96F20A1A1}"/>
              </a:ext>
            </a:extLst>
          </p:cNvPr>
          <p:cNvSpPr txBox="1"/>
          <p:nvPr/>
        </p:nvSpPr>
        <p:spPr>
          <a:xfrm>
            <a:off x="1144764" y="1153893"/>
            <a:ext cx="553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Representation of the problem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A16C14A-CC82-46B3-B998-5161EC11C5C6}"/>
              </a:ext>
            </a:extLst>
          </p:cNvPr>
          <p:cNvSpPr/>
          <p:nvPr/>
        </p:nvSpPr>
        <p:spPr>
          <a:xfrm>
            <a:off x="1144764" y="1812022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D119-46D8-406E-BB17-8E73E83F2CF6}"/>
              </a:ext>
            </a:extLst>
          </p:cNvPr>
          <p:cNvSpPr txBox="1"/>
          <p:nvPr/>
        </p:nvSpPr>
        <p:spPr>
          <a:xfrm>
            <a:off x="1384183" y="2046914"/>
            <a:ext cx="528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CAAB3D-9DF6-4E7C-8404-86AAE6EA0745}"/>
              </a:ext>
            </a:extLst>
          </p:cNvPr>
          <p:cNvSpPr/>
          <p:nvPr/>
        </p:nvSpPr>
        <p:spPr>
          <a:xfrm>
            <a:off x="2375483" y="1812022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F745ED-5503-4D4A-AFCD-B3B78C77483B}"/>
              </a:ext>
            </a:extLst>
          </p:cNvPr>
          <p:cNvSpPr txBox="1"/>
          <p:nvPr/>
        </p:nvSpPr>
        <p:spPr>
          <a:xfrm>
            <a:off x="2637805" y="2067778"/>
            <a:ext cx="528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?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4E12FE3-6EC0-4B68-BEAA-ED2325F40A1B}"/>
              </a:ext>
            </a:extLst>
          </p:cNvPr>
          <p:cNvSpPr/>
          <p:nvPr/>
        </p:nvSpPr>
        <p:spPr>
          <a:xfrm>
            <a:off x="1671340" y="2845266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61DCD5-0203-42EC-8CBB-3B1C5ABE5E3F}"/>
              </a:ext>
            </a:extLst>
          </p:cNvPr>
          <p:cNvSpPr txBox="1"/>
          <p:nvPr/>
        </p:nvSpPr>
        <p:spPr>
          <a:xfrm>
            <a:off x="1910759" y="3080158"/>
            <a:ext cx="528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45AD3E8-0B90-45BA-A160-23A37630E312}"/>
              </a:ext>
            </a:extLst>
          </p:cNvPr>
          <p:cNvCxnSpPr>
            <a:cxnSpLocks/>
            <a:endCxn id="8" idx="7"/>
          </p:cNvCxnSpPr>
          <p:nvPr/>
        </p:nvCxnSpPr>
        <p:spPr>
          <a:xfrm flipH="1">
            <a:off x="2570261" y="2680046"/>
            <a:ext cx="154231" cy="2942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22C2740-43DD-4AC8-8FA1-E0C2DB52D3F3}"/>
              </a:ext>
            </a:extLst>
          </p:cNvPr>
          <p:cNvCxnSpPr>
            <a:cxnSpLocks/>
            <a:stCxn id="3" idx="4"/>
          </p:cNvCxnSpPr>
          <p:nvPr/>
        </p:nvCxnSpPr>
        <p:spPr>
          <a:xfrm>
            <a:off x="1671340" y="2692866"/>
            <a:ext cx="177568" cy="2672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E70CEDD6-6EC8-47AD-85A7-F972C50E34D3}"/>
              </a:ext>
            </a:extLst>
          </p:cNvPr>
          <p:cNvSpPr/>
          <p:nvPr/>
        </p:nvSpPr>
        <p:spPr>
          <a:xfrm>
            <a:off x="4177717" y="2541864"/>
            <a:ext cx="3372375" cy="62917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9E088B4-94CE-4930-96FB-A2A23BA5BADA}"/>
              </a:ext>
            </a:extLst>
          </p:cNvPr>
          <p:cNvSpPr/>
          <p:nvPr/>
        </p:nvSpPr>
        <p:spPr>
          <a:xfrm>
            <a:off x="7550092" y="2553049"/>
            <a:ext cx="2162577" cy="61798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23C158-03D3-4D65-842A-6E3C0C649FA3}"/>
              </a:ext>
            </a:extLst>
          </p:cNvPr>
          <p:cNvSpPr txBox="1"/>
          <p:nvPr/>
        </p:nvSpPr>
        <p:spPr>
          <a:xfrm>
            <a:off x="5553511" y="3248046"/>
            <a:ext cx="1233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7A1DE9-EAA8-4CCD-A18A-96EBCA0D5DF2}"/>
              </a:ext>
            </a:extLst>
          </p:cNvPr>
          <p:cNvSpPr txBox="1"/>
          <p:nvPr/>
        </p:nvSpPr>
        <p:spPr>
          <a:xfrm>
            <a:off x="8264553" y="3215888"/>
            <a:ext cx="1233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71860D-1AAF-44F6-B413-5B86BF9DB1EC}"/>
              </a:ext>
            </a:extLst>
          </p:cNvPr>
          <p:cNvSpPr txBox="1"/>
          <p:nvPr/>
        </p:nvSpPr>
        <p:spPr>
          <a:xfrm>
            <a:off x="6846813" y="2018625"/>
            <a:ext cx="1417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FAE989-0597-471F-AA3E-A6F4111E1C6E}"/>
              </a:ext>
            </a:extLst>
          </p:cNvPr>
          <p:cNvCxnSpPr/>
          <p:nvPr/>
        </p:nvCxnSpPr>
        <p:spPr>
          <a:xfrm>
            <a:off x="7180976" y="2203291"/>
            <a:ext cx="23908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D0BE40E-22DC-436A-8178-118CF81F4A58}"/>
              </a:ext>
            </a:extLst>
          </p:cNvPr>
          <p:cNvCxnSpPr>
            <a:cxnSpLocks/>
          </p:cNvCxnSpPr>
          <p:nvPr/>
        </p:nvCxnSpPr>
        <p:spPr>
          <a:xfrm flipH="1">
            <a:off x="4227351" y="2193287"/>
            <a:ext cx="26523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4EEBE8CC-2FE0-46E5-9D61-F2F1B934F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966" y="748046"/>
            <a:ext cx="1053152" cy="1193572"/>
          </a:xfrm>
          <a:prstGeom prst="rect">
            <a:avLst/>
          </a:prstGeom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2F14B56C-8504-4BA5-879A-F4421A8AD096}"/>
              </a:ext>
            </a:extLst>
          </p:cNvPr>
          <p:cNvSpPr/>
          <p:nvPr/>
        </p:nvSpPr>
        <p:spPr>
          <a:xfrm>
            <a:off x="5066948" y="2701259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CE89EC0-5622-40FF-9A34-AFD901B34F58}"/>
              </a:ext>
            </a:extLst>
          </p:cNvPr>
          <p:cNvSpPr/>
          <p:nvPr/>
        </p:nvSpPr>
        <p:spPr>
          <a:xfrm>
            <a:off x="4407449" y="2699428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8EB246E-02F7-4661-8364-1FCDEE96ACD3}"/>
              </a:ext>
            </a:extLst>
          </p:cNvPr>
          <p:cNvSpPr/>
          <p:nvPr/>
        </p:nvSpPr>
        <p:spPr>
          <a:xfrm>
            <a:off x="5726447" y="2699428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9FFF72C-BB11-4A5E-B1AD-4A803354C91C}"/>
              </a:ext>
            </a:extLst>
          </p:cNvPr>
          <p:cNvSpPr/>
          <p:nvPr/>
        </p:nvSpPr>
        <p:spPr>
          <a:xfrm>
            <a:off x="6360251" y="2699428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89D6898-434F-44E8-8774-0DBA3F8F9B27}"/>
              </a:ext>
            </a:extLst>
          </p:cNvPr>
          <p:cNvSpPr/>
          <p:nvPr/>
        </p:nvSpPr>
        <p:spPr>
          <a:xfrm>
            <a:off x="6962091" y="2680046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25B970A-332F-4E4F-B447-E247EDDC24DB}"/>
              </a:ext>
            </a:extLst>
          </p:cNvPr>
          <p:cNvCxnSpPr/>
          <p:nvPr/>
        </p:nvCxnSpPr>
        <p:spPr>
          <a:xfrm flipH="1">
            <a:off x="6213009" y="1812022"/>
            <a:ext cx="390523" cy="575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>
            <a:extLst>
              <a:ext uri="{FF2B5EF4-FFF2-40B4-BE49-F238E27FC236}">
                <a16:creationId xmlns:a16="http://schemas.microsoft.com/office/drawing/2014/main" id="{9FF2B8AC-8A9B-47E3-8C42-5F24B8060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040" y="4165135"/>
            <a:ext cx="3070371" cy="1254730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6FCDF0CD-75C2-4A52-B4B8-2BBC48C8ADD2}"/>
              </a:ext>
            </a:extLst>
          </p:cNvPr>
          <p:cNvSpPr txBox="1"/>
          <p:nvPr/>
        </p:nvSpPr>
        <p:spPr>
          <a:xfrm>
            <a:off x="6560191" y="4226779"/>
            <a:ext cx="301164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8 is the whole</a:t>
            </a:r>
          </a:p>
          <a:p>
            <a:endParaRPr lang="en-GB" dirty="0"/>
          </a:p>
          <a:p>
            <a:r>
              <a:rPr lang="en-GB" dirty="0"/>
              <a:t>5 is a part</a:t>
            </a:r>
          </a:p>
          <a:p>
            <a:endParaRPr lang="en-GB" dirty="0"/>
          </a:p>
          <a:p>
            <a:r>
              <a:rPr lang="en-GB" dirty="0"/>
              <a:t>_____ is a part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F19DD1F-A913-40FC-B067-3743A35067E3}"/>
              </a:ext>
            </a:extLst>
          </p:cNvPr>
          <p:cNvSpPr/>
          <p:nvPr/>
        </p:nvSpPr>
        <p:spPr>
          <a:xfrm>
            <a:off x="7701095" y="2680046"/>
            <a:ext cx="482802" cy="38871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7704A75-92AC-4679-8CAA-CFD5C34E0644}"/>
              </a:ext>
            </a:extLst>
          </p:cNvPr>
          <p:cNvSpPr/>
          <p:nvPr/>
        </p:nvSpPr>
        <p:spPr>
          <a:xfrm>
            <a:off x="8334900" y="2699428"/>
            <a:ext cx="482802" cy="38871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7C65652-B6BF-4C24-AC04-F3BDCB0C9A4C}"/>
              </a:ext>
            </a:extLst>
          </p:cNvPr>
          <p:cNvSpPr/>
          <p:nvPr/>
        </p:nvSpPr>
        <p:spPr>
          <a:xfrm>
            <a:off x="8968705" y="2670355"/>
            <a:ext cx="482802" cy="38871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06767" y="1801733"/>
            <a:ext cx="4518053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 ? + 5 = 8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Check using tens frames or number line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3 + 5 = 8 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8 – 5 = 3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BBB0311-4193-4550-BA26-BF2A9ED5B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522" y="4113380"/>
            <a:ext cx="647700" cy="6762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03ACEC4-E45A-4C02-9C17-01B82F635E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1074"/>
          <a:stretch/>
        </p:blipFill>
        <p:spPr>
          <a:xfrm>
            <a:off x="5772150" y="2744620"/>
            <a:ext cx="5364417" cy="129345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6FB19AB-65C7-4F69-9292-AC84D25776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908" y="2964624"/>
            <a:ext cx="1019136" cy="8534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11ADAF-21E8-467E-966A-6D37CD783B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3654" y="1919378"/>
            <a:ext cx="1588841" cy="67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2FFEBF-284E-4F50-B4BC-CCACE4AA902E}"/>
              </a:ext>
            </a:extLst>
          </p:cNvPr>
          <p:cNvSpPr txBox="1"/>
          <p:nvPr/>
        </p:nvSpPr>
        <p:spPr>
          <a:xfrm>
            <a:off x="1156138" y="1429407"/>
            <a:ext cx="3541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Show the steps to the solution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8C8968-43D2-4AAF-98BE-F8C9539620C8}"/>
              </a:ext>
            </a:extLst>
          </p:cNvPr>
          <p:cNvSpPr txBox="1"/>
          <p:nvPr/>
        </p:nvSpPr>
        <p:spPr>
          <a:xfrm>
            <a:off x="822121" y="2775484"/>
            <a:ext cx="301164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8 is the whole</a:t>
            </a:r>
          </a:p>
          <a:p>
            <a:endParaRPr lang="en-GB" dirty="0"/>
          </a:p>
          <a:p>
            <a:r>
              <a:rPr lang="en-GB" dirty="0"/>
              <a:t>5 is a part</a:t>
            </a:r>
          </a:p>
          <a:p>
            <a:endParaRPr lang="en-GB" dirty="0"/>
          </a:p>
          <a:p>
            <a:r>
              <a:rPr lang="en-GB" dirty="0"/>
              <a:t>_____ is a part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3BF0163-374D-48A6-AEC3-667990204BCD}"/>
              </a:ext>
            </a:extLst>
          </p:cNvPr>
          <p:cNvSpPr/>
          <p:nvPr/>
        </p:nvSpPr>
        <p:spPr>
          <a:xfrm>
            <a:off x="5210007" y="1429407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0A8C99-FB46-4E5B-996E-C31094CA083E}"/>
              </a:ext>
            </a:extLst>
          </p:cNvPr>
          <p:cNvSpPr/>
          <p:nvPr/>
        </p:nvSpPr>
        <p:spPr>
          <a:xfrm>
            <a:off x="6440726" y="1429407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7F684D1-D0D7-4DA6-B1CB-4E58A2ED7DB9}"/>
              </a:ext>
            </a:extLst>
          </p:cNvPr>
          <p:cNvSpPr/>
          <p:nvPr/>
        </p:nvSpPr>
        <p:spPr>
          <a:xfrm>
            <a:off x="5736583" y="2462651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3288BB3-7E92-4680-AFA7-948FCD6A884B}"/>
              </a:ext>
            </a:extLst>
          </p:cNvPr>
          <p:cNvCxnSpPr>
            <a:cxnSpLocks/>
            <a:endCxn id="7" idx="7"/>
          </p:cNvCxnSpPr>
          <p:nvPr/>
        </p:nvCxnSpPr>
        <p:spPr>
          <a:xfrm flipH="1">
            <a:off x="6635504" y="2297431"/>
            <a:ext cx="154231" cy="2942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1F0F3B-D32B-447E-BB7A-279970D7D8CA}"/>
              </a:ext>
            </a:extLst>
          </p:cNvPr>
          <p:cNvCxnSpPr>
            <a:cxnSpLocks/>
            <a:stCxn id="5" idx="4"/>
          </p:cNvCxnSpPr>
          <p:nvPr/>
        </p:nvCxnSpPr>
        <p:spPr>
          <a:xfrm>
            <a:off x="5736583" y="2310251"/>
            <a:ext cx="177568" cy="2672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5298652-1B38-4209-B499-2E26BB26A1B0}"/>
              </a:ext>
            </a:extLst>
          </p:cNvPr>
          <p:cNvSpPr txBox="1"/>
          <p:nvPr/>
        </p:nvSpPr>
        <p:spPr>
          <a:xfrm>
            <a:off x="5570290" y="1711354"/>
            <a:ext cx="41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9B2E60-F288-4FC7-A88F-220EC7F2ED80}"/>
              </a:ext>
            </a:extLst>
          </p:cNvPr>
          <p:cNvSpPr txBox="1"/>
          <p:nvPr/>
        </p:nvSpPr>
        <p:spPr>
          <a:xfrm>
            <a:off x="6789735" y="1711354"/>
            <a:ext cx="48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59AEFA-69BD-4733-A682-85E97A9595DF}"/>
              </a:ext>
            </a:extLst>
          </p:cNvPr>
          <p:cNvSpPr txBox="1"/>
          <p:nvPr/>
        </p:nvSpPr>
        <p:spPr>
          <a:xfrm>
            <a:off x="6096000" y="2775484"/>
            <a:ext cx="344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9D5B782-27CD-432F-83A1-758E2412A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160" y="5363423"/>
            <a:ext cx="6120688" cy="118673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25C1958-60C2-4E3F-A60B-C4A0799EF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5179" y="1957607"/>
            <a:ext cx="3314700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799</Words>
  <Application>Microsoft Office PowerPoint</Application>
  <PresentationFormat>Widescreen</PresentationFormat>
  <Paragraphs>167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3_HIAS PowerPoint template</vt:lpstr>
      <vt:lpstr>Year 1</vt:lpstr>
      <vt:lpstr> HIAS Blended Learning Resource</vt:lpstr>
      <vt:lpstr>PowerPoint Presentation</vt:lpstr>
      <vt:lpstr>Maths focus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Richardson, Hannah</cp:lastModifiedBy>
  <cp:revision>14</cp:revision>
  <dcterms:created xsi:type="dcterms:W3CDTF">2021-01-05T11:02:27Z</dcterms:created>
  <dcterms:modified xsi:type="dcterms:W3CDTF">2025-08-18T10:11:42Z</dcterms:modified>
</cp:coreProperties>
</file>