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72" r:id="rId2"/>
    <p:sldId id="2643" r:id="rId3"/>
    <p:sldId id="2645" r:id="rId4"/>
    <p:sldId id="262" r:id="rId5"/>
    <p:sldId id="273" r:id="rId6"/>
    <p:sldId id="2637" r:id="rId7"/>
    <p:sldId id="2638" r:id="rId8"/>
    <p:sldId id="2639" r:id="rId9"/>
    <p:sldId id="2644" r:id="rId10"/>
    <p:sldId id="2641" r:id="rId11"/>
    <p:sldId id="2642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799960-D910-4784-B71A-2128101C6BF8}" v="307" dt="2021-01-11T13:55:04.5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08" autoAdjust="0"/>
    <p:restoredTop sz="94660"/>
  </p:normalViewPr>
  <p:slideViewPr>
    <p:cSldViewPr snapToGrid="0">
      <p:cViewPr varScale="1">
        <p:scale>
          <a:sx n="81" d="100"/>
          <a:sy n="81" d="100"/>
        </p:scale>
        <p:origin x="40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0AFF3-C104-4FF2-9246-46F3E7242363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929179-DAC7-4087-8034-1DBDA8E953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5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8298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648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3200996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1700809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0676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349079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349079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8569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6"/>
            <a:ext cx="5386917" cy="3774405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 baseline="0">
                <a:latin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6"/>
            <a:ext cx="5389033" cy="3774405"/>
          </a:xfrm>
        </p:spPr>
        <p:txBody>
          <a:bodyPr/>
          <a:lstStyle>
            <a:lvl1pPr>
              <a:defRPr sz="2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175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072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456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0434" y="188913"/>
            <a:ext cx="3119967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484785"/>
            <a:ext cx="6815667" cy="4464496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84785"/>
            <a:ext cx="4011084" cy="446260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2905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0434" y="188913"/>
            <a:ext cx="3119967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003" y="4800600"/>
            <a:ext cx="7315200" cy="566738"/>
          </a:xfrm>
        </p:spPr>
        <p:txBody>
          <a:bodyPr anchor="b"/>
          <a:lstStyle>
            <a:lvl1pPr algn="l">
              <a:defRPr sz="2000" b="1" baseline="0">
                <a:latin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003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5003" y="5367338"/>
            <a:ext cx="7315200" cy="509934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5749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817456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34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207" b="43192"/>
          <a:stretch>
            <a:fillRect/>
          </a:stretch>
        </p:blipFill>
        <p:spPr bwMode="auto">
          <a:xfrm>
            <a:off x="9914468" y="4652964"/>
            <a:ext cx="2518833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5967" y="260350"/>
            <a:ext cx="26416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8413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Jo.Lees@hants.gov.uk" TargetMode="External"/><Relationship Id="rId2" Type="http://schemas.openxmlformats.org/officeDocument/2006/relationships/hyperlink" Target="mailto:Jacqui.clifft@hants.gov.uk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7.png"/><Relationship Id="rId4" Type="http://schemas.openxmlformats.org/officeDocument/2006/relationships/hyperlink" Target="mailto:hias.enquiries@hants.gov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" t="1016" r="535"/>
          <a:stretch/>
        </p:blipFill>
        <p:spPr bwMode="auto">
          <a:xfrm>
            <a:off x="472664" y="171903"/>
            <a:ext cx="10163596" cy="6514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7528" y="1628801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GB" b="1" dirty="0"/>
              <a:t>Year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7528" y="3068960"/>
            <a:ext cx="7776864" cy="62292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GB" sz="2400" dirty="0">
                <a:solidFill>
                  <a:schemeClr val="tx1"/>
                </a:solidFill>
              </a:rPr>
              <a:t>Fractions</a:t>
            </a:r>
          </a:p>
          <a:p>
            <a:pPr algn="l"/>
            <a:r>
              <a:rPr lang="en-GB" sz="2400" dirty="0">
                <a:solidFill>
                  <a:schemeClr val="tx1"/>
                </a:solidFill>
              </a:rPr>
              <a:t>Add and subtract fractions with the same denominator within one whole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883718" y="4797152"/>
            <a:ext cx="7776864" cy="11269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HIAS maths  Team</a:t>
            </a:r>
          </a:p>
          <a:p>
            <a:pPr algn="l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Spring 2021</a:t>
            </a:r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version</a:t>
            </a:r>
          </a:p>
          <a:p>
            <a:pPr algn="l"/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Hampshire County Council</a:t>
            </a:r>
          </a:p>
          <a:p>
            <a:pPr algn="l"/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9537" y="323225"/>
            <a:ext cx="2139950" cy="835025"/>
          </a:xfrm>
          <a:prstGeom prst="rect">
            <a:avLst/>
          </a:prstGeom>
          <a:noFill/>
        </p:spPr>
      </p:pic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5841" y="6052700"/>
            <a:ext cx="1951355" cy="50482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 Box 2">
            <a:extLst>
              <a:ext uri="{FF2B5EF4-FFF2-40B4-BE49-F238E27FC236}">
                <a16:creationId xmlns:a16="http://schemas.microsoft.com/office/drawing/2014/main" id="{F7241127-A1E3-4953-ACD2-C403C58C0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1105" y="982672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84245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Autofit/>
          </a:bodyPr>
          <a:lstStyle/>
          <a:p>
            <a:pPr algn="l"/>
            <a:r>
              <a:rPr lang="en-GB" sz="2000" b="1" dirty="0"/>
              <a:t>Review your solution: does it seem reasonable?</a:t>
            </a:r>
            <a:br>
              <a:rPr lang="en-GB" sz="2000" b="1" dirty="0"/>
            </a:br>
            <a:r>
              <a:rPr lang="en-GB" sz="2000" b="1" dirty="0"/>
              <a:t>Which steps/ parts did you find easy and which harder?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B95C2A-ABE7-40E7-8C98-4D1427C073AA}"/>
              </a:ext>
            </a:extLst>
          </p:cNvPr>
          <p:cNvSpPr txBox="1"/>
          <p:nvPr/>
        </p:nvSpPr>
        <p:spPr>
          <a:xfrm>
            <a:off x="535422" y="1765879"/>
            <a:ext cx="4518053" cy="39395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cs typeface="Times New Roman" panose="02020603050405020304" pitchFamily="18" charset="0"/>
              </a:rPr>
              <a:t>How could you check?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GB" b="1" dirty="0">
                <a:cs typeface="Times New Roman" panose="02020603050405020304" pitchFamily="18" charset="0"/>
              </a:rPr>
              <a:t>Go through the steps you took  and check for errors</a:t>
            </a:r>
          </a:p>
          <a:p>
            <a:r>
              <a:rPr lang="en-GB" b="1" dirty="0">
                <a:cs typeface="Times New Roman" panose="02020603050405020304" pitchFamily="18" charset="0"/>
              </a:rPr>
              <a:t>	</a:t>
            </a:r>
            <a:r>
              <a:rPr lang="en-GB" sz="1600" dirty="0">
                <a:cs typeface="Times New Roman" panose="02020603050405020304" pitchFamily="18" charset="0"/>
              </a:rPr>
              <a:t>Remember to check the denominator 	is the same 	</a:t>
            </a:r>
          </a:p>
          <a:p>
            <a:pPr marL="342900" indent="-342900">
              <a:buAutoNum type="arabicPeriod"/>
            </a:pPr>
            <a:endParaRPr lang="en-GB" b="1" dirty="0"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GB" b="1" dirty="0">
                <a:cs typeface="Times New Roman" panose="02020603050405020304" pitchFamily="18" charset="0"/>
              </a:rPr>
              <a:t>Try to solve the calculation a different way and see if you get the same answer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b="1" dirty="0">
              <a:cs typeface="Times New Roman" panose="02020603050405020304" pitchFamily="18" charset="0"/>
            </a:endParaRP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ED770C60-640C-4B6F-953B-DF120EE66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00BF20FB-1925-4104-B0A4-127381A90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4668" y="1765879"/>
            <a:ext cx="6419850" cy="414267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9945891-0B0A-4E1D-8C10-7237065D79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550" y="1856275"/>
            <a:ext cx="6048796" cy="396188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96E3EE3-C5FD-4B6B-948C-480FADE2B5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6996" y="4848169"/>
            <a:ext cx="89535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19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Autofit/>
          </a:bodyPr>
          <a:lstStyle/>
          <a:p>
            <a:pPr algn="l"/>
            <a:r>
              <a:rPr lang="en-GB" sz="2800" b="1" dirty="0"/>
              <a:t>Now try these ones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B95C2A-ABE7-40E7-8C98-4D1427C073AA}"/>
              </a:ext>
            </a:extLst>
          </p:cNvPr>
          <p:cNvSpPr txBox="1"/>
          <p:nvPr/>
        </p:nvSpPr>
        <p:spPr>
          <a:xfrm>
            <a:off x="373581" y="1515025"/>
            <a:ext cx="4518053" cy="39703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cs typeface="Times New Roman" panose="02020603050405020304" pitchFamily="18" charset="0"/>
              </a:rPr>
              <a:t>Understand the problem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Make a plan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Carry out your plan: show your reasoning 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Review your solution: does it seem reasonable?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Think about your learning: which parts of the problem did you find easy and which parts did you find harder?</a:t>
            </a:r>
          </a:p>
          <a:p>
            <a:endParaRPr lang="en-GB" b="1" dirty="0">
              <a:cs typeface="Times New Roman" panose="02020603050405020304" pitchFamily="18" charset="0"/>
            </a:endParaRP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6AAB0834-6429-4AC1-A84A-DB2DD63D2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1678FD38-1421-43FD-A6FF-C88203988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747" y="1515025"/>
            <a:ext cx="6419850" cy="414267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453701F-1B85-4424-803B-57D2DF2D90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8783"/>
          <a:stretch/>
        </p:blipFill>
        <p:spPr>
          <a:xfrm>
            <a:off x="5772150" y="1614406"/>
            <a:ext cx="5576846" cy="138968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7F1D2AF-FBC0-482C-AD88-5182753B0AD0}"/>
              </a:ext>
            </a:extLst>
          </p:cNvPr>
          <p:cNvSpPr txBox="1"/>
          <p:nvPr/>
        </p:nvSpPr>
        <p:spPr>
          <a:xfrm>
            <a:off x="5772150" y="3100584"/>
            <a:ext cx="5576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B0F0"/>
                </a:solidFill>
              </a:rPr>
              <a:t>Use the same model  to calculate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BC03C6F-16DA-4006-ABFC-713EEDC53E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040" t="69717" r="36562"/>
          <a:stretch/>
        </p:blipFill>
        <p:spPr>
          <a:xfrm>
            <a:off x="6310986" y="4098435"/>
            <a:ext cx="2249587" cy="102307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87CCFB9-F11D-45AE-85E7-864B9564895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1459" t="69238"/>
          <a:stretch/>
        </p:blipFill>
        <p:spPr>
          <a:xfrm>
            <a:off x="9151195" y="4082251"/>
            <a:ext cx="1981780" cy="1039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064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836712"/>
            <a:ext cx="8229600" cy="58092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/>
              <a:t>HIAS Maths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15FA5-D23A-4E53-9E19-A45B7DE6E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0610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/>
              <a:t>The HIAS maths team offer a wide range of high-quality services to support schools in improving outcomes for learners, including courses, bespoke consultancy and in-house training.  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For further details referring to maths, please contact either of the team leads:</a:t>
            </a:r>
          </a:p>
          <a:p>
            <a:pPr marL="0" indent="0">
              <a:buNone/>
            </a:pPr>
            <a:r>
              <a:rPr lang="en-GB" sz="1800" dirty="0"/>
              <a:t>	Jacqui Clifft : </a:t>
            </a:r>
            <a:r>
              <a:rPr lang="en-GB" sz="1800" dirty="0">
                <a:hlinkClick r:id="rId2"/>
              </a:rPr>
              <a:t>Jacqui.clifft@hants.gov.uk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Jo Lees: </a:t>
            </a:r>
            <a:r>
              <a:rPr lang="en-GB" sz="1800" dirty="0">
                <a:hlinkClick r:id="rId3"/>
              </a:rPr>
              <a:t>Jo.Lees@hants.gov.uk</a:t>
            </a: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For further details on the full range of services available please contact us using the following details:</a:t>
            </a:r>
          </a:p>
          <a:p>
            <a:pPr marL="0" indent="0">
              <a:buNone/>
            </a:pPr>
            <a:r>
              <a:rPr lang="en-GB" sz="1800" dirty="0"/>
              <a:t> </a:t>
            </a:r>
          </a:p>
          <a:p>
            <a:pPr marL="0" indent="0">
              <a:buNone/>
            </a:pPr>
            <a:r>
              <a:rPr lang="en-GB" sz="1800" dirty="0"/>
              <a:t>Tel: 01962 874820 or email: hias.enquiries@hants.gov.uk 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For further details on the full range of services available please contact us using the following details:</a:t>
            </a:r>
          </a:p>
          <a:p>
            <a:pPr marL="0" indent="0">
              <a:buNone/>
            </a:pPr>
            <a:r>
              <a:rPr lang="en-GB" sz="2000" dirty="0"/>
              <a:t> </a:t>
            </a:r>
          </a:p>
          <a:p>
            <a:pPr marL="0" indent="0">
              <a:buNone/>
            </a:pPr>
            <a:r>
              <a:rPr lang="en-GB" sz="2000" dirty="0"/>
              <a:t>Tel: 01962 874820 or email: </a:t>
            </a:r>
            <a:r>
              <a:rPr lang="en-GB" sz="2000" u="sng" dirty="0">
                <a:hlinkClick r:id="rId4"/>
              </a:rPr>
              <a:t>hias.enquiries@hants.gov.uk</a:t>
            </a:r>
            <a:r>
              <a:rPr lang="en-GB" sz="2000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9214C5-B01F-45DC-B050-A3009F4A4ED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578" y="6353176"/>
            <a:ext cx="1951355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image001">
            <a:extLst>
              <a:ext uri="{FF2B5EF4-FFF2-40B4-BE49-F238E27FC236}">
                <a16:creationId xmlns:a16="http://schemas.microsoft.com/office/drawing/2014/main" id="{A1225777-4001-4A53-9C8C-6F01F7A252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46" t="17177" r="11766" b="27104"/>
          <a:stretch/>
        </p:blipFill>
        <p:spPr bwMode="auto">
          <a:xfrm>
            <a:off x="9112668" y="5517232"/>
            <a:ext cx="1555333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2">
            <a:extLst>
              <a:ext uri="{FF2B5EF4-FFF2-40B4-BE49-F238E27FC236}">
                <a16:creationId xmlns:a16="http://schemas.microsoft.com/office/drawing/2014/main" id="{1B487DCA-45D9-4B74-AC20-F64217D74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12933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08BC7-3958-4725-9814-E8937628E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These slides are intended to support teachers and pupils with a blended approach to learning, either in-class or online. The tasks are intended to form part of a learning journey and could be the basis of either one lesson or a short sequence of connected lessons. </a:t>
            </a: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4-step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Polya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model for problem solving has been used to provide a structure to support reasoning. Teachers may need to use more or fewer steps to support the range of learners in 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</a:rPr>
              <a:t>their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class.</a:t>
            </a: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Teachers should delete, change and add slides to suit the needs of 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their </a:t>
            </a:r>
            <a:r>
              <a:rPr lang="en-GB" sz="1800">
                <a:latin typeface="Calibri" panose="020F0502020204030204" pitchFamily="34" charset="0"/>
                <a:ea typeface="Calibri" panose="020F0502020204030204" pitchFamily="34" charset="0"/>
              </a:rPr>
              <a:t>pupils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Extra slides with personalised prompts and appropriate examples based on previous teaching may be suitable. When changing the slide-deck, teachers should consider:</a:t>
            </a:r>
          </a:p>
          <a:p>
            <a:pPr marL="742950" lvl="1" indent="-285750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Their expectations for the use of representations such as bar models, number lines, arrays and  diagrams.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Which strategies and methods pupils should use and record when solving problems or identifying solutions. This could include a range of informal jottings and diagrams, the use of tables to record solutions systematically and formal or informal calculation methods.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Teachers may also wish to record a ‘voice over’ to talk pupils through the slides.</a:t>
            </a:r>
            <a:endParaRPr lang="en-GB" sz="1600" dirty="0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8AD1D9EC-C89D-4E25-B8F7-4B64D4F88E52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8174038" cy="1143000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hangingPunct="0">
              <a:spcBef>
                <a:spcPts val="700"/>
              </a:spcBef>
            </a:pPr>
            <a:b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</a:b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87721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>
            <a:extLst>
              <a:ext uri="{FF2B5EF4-FFF2-40B4-BE49-F238E27FC236}">
                <a16:creationId xmlns:a16="http://schemas.microsoft.com/office/drawing/2014/main" id="{7865E9A0-6519-4C34-A90D-9DC1AB003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206" y="506029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F8794BD-7A56-4ADD-AB22-E23ACB8440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4944" y="1142681"/>
            <a:ext cx="4382112" cy="457263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B8F265A-7D5C-42F1-84B4-D2C743825212}"/>
              </a:ext>
            </a:extLst>
          </p:cNvPr>
          <p:cNvSpPr txBox="1"/>
          <p:nvPr/>
        </p:nvSpPr>
        <p:spPr>
          <a:xfrm>
            <a:off x="3681876" y="5922740"/>
            <a:ext cx="6295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1945 George </a:t>
            </a:r>
            <a:r>
              <a:rPr lang="en-GB" sz="1200" dirty="0" err="1"/>
              <a:t>Polya</a:t>
            </a:r>
            <a:r>
              <a:rPr lang="en-GB" sz="1200" dirty="0"/>
              <a:t> published  ‘How To Solve It’ 2nd ed., Princeton University Press, 1957, ISBN 0-691-08097-6.</a:t>
            </a:r>
          </a:p>
        </p:txBody>
      </p:sp>
    </p:spTree>
    <p:extLst>
      <p:ext uri="{BB962C8B-B14F-4D97-AF65-F5344CB8AC3E}">
        <p14:creationId xmlns:p14="http://schemas.microsoft.com/office/powerpoint/2010/main" val="3998971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6">
            <a:extLst>
              <a:ext uri="{FF2B5EF4-FFF2-40B4-BE49-F238E27FC236}">
                <a16:creationId xmlns:a16="http://schemas.microsoft.com/office/drawing/2014/main" id="{4822E115-87AC-440F-9BDA-223E22A7F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889" y="1688605"/>
            <a:ext cx="6419850" cy="414267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381" y="971611"/>
            <a:ext cx="9474425" cy="580926"/>
          </a:xfrm>
        </p:spPr>
        <p:txBody>
          <a:bodyPr>
            <a:noAutofit/>
          </a:bodyPr>
          <a:lstStyle/>
          <a:p>
            <a:pPr algn="l"/>
            <a:r>
              <a:rPr lang="en-GB" sz="2400" b="1" dirty="0"/>
              <a:t>Adding fractions with the same denominator within one whole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7865E9A0-6519-4C34-A90D-9DC1AB003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FFDBBA-59E1-4FAD-9D97-6A900684A05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8783"/>
          <a:stretch/>
        </p:blipFill>
        <p:spPr>
          <a:xfrm>
            <a:off x="2970880" y="1927429"/>
            <a:ext cx="6025869" cy="150157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16AA696-F680-4320-AC22-7961614EE8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9238" r="77081"/>
          <a:stretch/>
        </p:blipFill>
        <p:spPr>
          <a:xfrm>
            <a:off x="4976433" y="4557837"/>
            <a:ext cx="1591434" cy="102307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348D11F-DE1F-4FF6-A94C-91C649526B51}"/>
              </a:ext>
            </a:extLst>
          </p:cNvPr>
          <p:cNvSpPr txBox="1"/>
          <p:nvPr/>
        </p:nvSpPr>
        <p:spPr>
          <a:xfrm>
            <a:off x="3100354" y="3803892"/>
            <a:ext cx="5576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B0F0"/>
                </a:solidFill>
              </a:rPr>
              <a:t>Use the same model  to calculate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DB72DC3-341F-49AE-B1CD-621E934EB4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4677" y="5873193"/>
            <a:ext cx="89535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990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616" y="895018"/>
            <a:ext cx="4816110" cy="409461"/>
          </a:xfrm>
        </p:spPr>
        <p:txBody>
          <a:bodyPr>
            <a:normAutofit fontScale="90000"/>
          </a:bodyPr>
          <a:lstStyle/>
          <a:p>
            <a:pPr algn="l"/>
            <a:r>
              <a:rPr lang="en-GB" sz="2800" b="1" dirty="0"/>
              <a:t>Understand the problem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4170844-A6DB-4EF5-B64A-949EEFBE6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9337" y="1218892"/>
            <a:ext cx="6419850" cy="414267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354E2B1-015F-49CE-9770-4DDD36444C69}"/>
                  </a:ext>
                </a:extLst>
              </p:cNvPr>
              <p:cNvSpPr txBox="1"/>
              <p:nvPr/>
            </p:nvSpPr>
            <p:spPr>
              <a:xfrm>
                <a:off x="443014" y="1427998"/>
                <a:ext cx="4976122" cy="5209247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i="1" dirty="0"/>
                  <a:t>Look carefully at the bar chart model.</a:t>
                </a:r>
              </a:p>
              <a:p>
                <a:r>
                  <a:rPr lang="en-GB" i="1" dirty="0"/>
                  <a:t>The denominator is ‘8’ so that means there are 8 equal parts.</a:t>
                </a:r>
              </a:p>
              <a:p>
                <a:r>
                  <a:rPr lang="en-GB" i="1" dirty="0"/>
                  <a:t>The bar chart has eight equal parts so each section represents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i="1" dirty="0"/>
                  <a:t>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i="1" dirty="0"/>
                  <a:t> is three of the equal parts </a:t>
                </a:r>
              </a:p>
              <a:p>
                <a:endParaRPr lang="en-GB" i="1" dirty="0"/>
              </a:p>
              <a:p>
                <a:r>
                  <a:rPr lang="en-GB" b="1" i="1" dirty="0"/>
                  <a:t>Key fact</a:t>
                </a:r>
                <a:r>
                  <a:rPr lang="en-GB" i="1" dirty="0"/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i="1" dirty="0"/>
                  <a:t> +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i="1" dirty="0"/>
                  <a:t> +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i="1" dirty="0"/>
                  <a:t> +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i="1" dirty="0"/>
                  <a:t> +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i="1" dirty="0"/>
                  <a:t> +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i="1" dirty="0"/>
                  <a:t> +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i="1" dirty="0"/>
                  <a:t> +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i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i="1" dirty="0"/>
                  <a:t> </a:t>
                </a:r>
              </a:p>
              <a:p>
                <a:endParaRPr lang="en-GB" i="1" dirty="0"/>
              </a:p>
              <a:p>
                <a:r>
                  <a:rPr lang="en-GB" b="1" i="1" dirty="0"/>
                  <a:t>Key fact: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i="1" dirty="0"/>
                  <a:t> = one whole</a:t>
                </a:r>
              </a:p>
              <a:p>
                <a:endParaRPr lang="en-GB" sz="2400" i="1" dirty="0"/>
              </a:p>
              <a:p>
                <a:r>
                  <a:rPr lang="en-GB" i="1" dirty="0"/>
                  <a:t>Need to create a bar model to show  fifths. There will be five fifths for the whole bar.</a:t>
                </a:r>
              </a:p>
              <a:p>
                <a:endParaRPr lang="en-GB" i="1" dirty="0"/>
              </a:p>
              <a:p>
                <a:r>
                  <a:rPr lang="en-GB" b="1" i="1" dirty="0"/>
                  <a:t>Key Fact:</a:t>
                </a:r>
                <a:r>
                  <a:rPr lang="en-GB" i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i="1" dirty="0"/>
                  <a:t> = one whole</a:t>
                </a:r>
              </a:p>
              <a:p>
                <a:endParaRPr lang="en-GB" i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354E2B1-015F-49CE-9770-4DDD36444C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014" y="1427998"/>
                <a:ext cx="4976122" cy="5209247"/>
              </a:xfrm>
              <a:prstGeom prst="rect">
                <a:avLst/>
              </a:prstGeom>
              <a:blipFill>
                <a:blip r:embed="rId2"/>
                <a:stretch>
                  <a:fillRect l="-1103" t="-585" r="-6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2">
            <a:extLst>
              <a:ext uri="{FF2B5EF4-FFF2-40B4-BE49-F238E27FC236}">
                <a16:creationId xmlns:a16="http://schemas.microsoft.com/office/drawing/2014/main" id="{712F957F-6A38-42C6-B2CC-C148604EF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5240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61F0D2C-2F5F-4C6C-8EA1-4F496EFB09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6726" y="1367554"/>
            <a:ext cx="5882260" cy="385280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83730C9-80AF-411D-8EB2-1BEB640631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43837" y="4504315"/>
            <a:ext cx="89535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609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/>
              <a:t>Make a Plan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08D53A-CBF5-4B0E-8282-15120F8F0D36}"/>
              </a:ext>
            </a:extLst>
          </p:cNvPr>
          <p:cNvSpPr txBox="1"/>
          <p:nvPr/>
        </p:nvSpPr>
        <p:spPr>
          <a:xfrm>
            <a:off x="446410" y="1425730"/>
            <a:ext cx="4518053" cy="39703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Step 1:</a:t>
            </a:r>
          </a:p>
          <a:p>
            <a:r>
              <a:rPr lang="en-GB" b="1" dirty="0"/>
              <a:t>Draw a bar model to show fifths</a:t>
            </a:r>
          </a:p>
          <a:p>
            <a:r>
              <a:rPr lang="en-GB" b="1" dirty="0"/>
              <a:t>Remember there are 5 equal parts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Step 2:</a:t>
            </a:r>
          </a:p>
          <a:p>
            <a:r>
              <a:rPr lang="en-GB" b="1" dirty="0">
                <a:cs typeface="Times New Roman" panose="02020603050405020304" pitchFamily="18" charset="0"/>
              </a:rPr>
              <a:t>Colour the bar model to show each fraction</a:t>
            </a:r>
          </a:p>
          <a:p>
            <a:endParaRPr lang="en-GB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Step 3:</a:t>
            </a:r>
          </a:p>
          <a:p>
            <a:r>
              <a:rPr lang="en-GB" b="1" dirty="0">
                <a:cs typeface="Times New Roman" panose="02020603050405020304" pitchFamily="18" charset="0"/>
              </a:rPr>
              <a:t>Complete the calculation to show how many fifths altogether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b="1" dirty="0">
              <a:cs typeface="Times New Roman" panose="02020603050405020304" pitchFamily="18" charset="0"/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7E2E1DF6-EBEE-4FA9-AD9A-6A698225B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C14DEFC3-0C95-497B-AFFA-CBC417195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9864" y="1425730"/>
            <a:ext cx="6419850" cy="414267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16EFC4-AA07-4F89-9376-A7CC0D8E99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6794" y="1515994"/>
            <a:ext cx="6048796" cy="39618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D1690F8-9DB1-48A9-9605-5D0FEBE608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14364" y="4710888"/>
            <a:ext cx="89535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52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2DF42BBD-B21F-4B61-8ECD-DC92AA4F74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7601" y="2314575"/>
            <a:ext cx="7124700" cy="111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439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/>
              <a:t>Carry out your plan: show your reasoning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C2C7A72-7C4A-4506-8DEE-575441380A26}"/>
                  </a:ext>
                </a:extLst>
              </p:cNvPr>
              <p:cNvSpPr txBox="1"/>
              <p:nvPr/>
            </p:nvSpPr>
            <p:spPr>
              <a:xfrm>
                <a:off x="365490" y="1633257"/>
                <a:ext cx="4518053" cy="4479624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b="1" dirty="0"/>
                  <a:t>Step 1:</a:t>
                </a:r>
              </a:p>
              <a:p>
                <a:endParaRPr lang="en-GB" b="1" dirty="0">
                  <a:cs typeface="Times New Roman" panose="02020603050405020304" pitchFamily="18" charset="0"/>
                </a:endParaRPr>
              </a:p>
              <a:p>
                <a:r>
                  <a:rPr lang="en-GB" b="1" dirty="0">
                    <a:cs typeface="Times New Roman" panose="02020603050405020304" pitchFamily="18" charset="0"/>
                  </a:rPr>
                  <a:t>Draw a bar chart with five equal parts to show fifths</a:t>
                </a:r>
                <a:endParaRPr lang="en-GB" dirty="0">
                  <a:cs typeface="Times New Roman" panose="02020603050405020304" pitchFamily="18" charset="0"/>
                </a:endParaRPr>
              </a:p>
              <a:p>
                <a:endParaRPr lang="en-GB" b="1" dirty="0">
                  <a:cs typeface="Times New Roman" panose="02020603050405020304" pitchFamily="18" charset="0"/>
                </a:endParaRPr>
              </a:p>
              <a:p>
                <a:r>
                  <a:rPr lang="en-GB" b="1" dirty="0">
                    <a:cs typeface="Times New Roman" panose="02020603050405020304" pitchFamily="18" charset="0"/>
                  </a:rPr>
                  <a:t>Step 2:</a:t>
                </a:r>
              </a:p>
              <a:p>
                <a:endParaRPr lang="en-GB" b="1" dirty="0">
                  <a:cs typeface="Times New Roman" panose="02020603050405020304" pitchFamily="18" charset="0"/>
                </a:endParaRPr>
              </a:p>
              <a:p>
                <a:r>
                  <a:rPr lang="en-GB" b="1" dirty="0">
                    <a:cs typeface="Times New Roman" panose="02020603050405020304" pitchFamily="18" charset="0"/>
                  </a:rPr>
                  <a:t>Colour one part to show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b="1" dirty="0"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GB" b="1" dirty="0">
                    <a:cs typeface="Times New Roman" panose="02020603050405020304" pitchFamily="18" charset="0"/>
                  </a:rPr>
                  <a:t>Colour two parts to show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b="1" dirty="0">
                  <a:cs typeface="Times New Roman" panose="02020603050405020304" pitchFamily="18" charset="0"/>
                </a:endParaRPr>
              </a:p>
              <a:p>
                <a:endParaRPr lang="en-GB" dirty="0">
                  <a:cs typeface="Times New Roman" panose="02020603050405020304" pitchFamily="18" charset="0"/>
                </a:endParaRPr>
              </a:p>
              <a:p>
                <a:r>
                  <a:rPr lang="en-GB" b="1" dirty="0">
                    <a:cs typeface="Times New Roman" panose="02020603050405020304" pitchFamily="18" charset="0"/>
                  </a:rPr>
                  <a:t>Step 3:</a:t>
                </a:r>
              </a:p>
              <a:p>
                <a:endParaRPr lang="en-GB" b="1" dirty="0">
                  <a:cs typeface="Times New Roman" panose="02020603050405020304" pitchFamily="18" charset="0"/>
                </a:endParaRPr>
              </a:p>
              <a:p>
                <a:r>
                  <a:rPr lang="en-GB" b="1" dirty="0">
                    <a:cs typeface="Times New Roman" panose="02020603050405020304" pitchFamily="18" charset="0"/>
                  </a:rPr>
                  <a:t>Complete the calculation to show how many fifths altogether</a:t>
                </a:r>
              </a:p>
              <a:p>
                <a:endParaRPr lang="en-GB" b="1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C2C7A72-7C4A-4506-8DEE-575441380A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490" y="1633257"/>
                <a:ext cx="4518053" cy="4479624"/>
              </a:xfrm>
              <a:prstGeom prst="rect">
                <a:avLst/>
              </a:prstGeom>
              <a:blipFill>
                <a:blip r:embed="rId2"/>
                <a:stretch>
                  <a:fillRect l="-1215" t="-816" r="-2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2">
            <a:extLst>
              <a:ext uri="{FF2B5EF4-FFF2-40B4-BE49-F238E27FC236}">
                <a16:creationId xmlns:a16="http://schemas.microsoft.com/office/drawing/2014/main" id="{D775A32F-6EE0-4238-AD7B-00A6AE703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11" name="Content Placeholder 6">
            <a:extLst>
              <a:ext uri="{FF2B5EF4-FFF2-40B4-BE49-F238E27FC236}">
                <a16:creationId xmlns:a16="http://schemas.microsoft.com/office/drawing/2014/main" id="{2AF30C61-9CD0-4747-81DE-2CB5C4DE6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4208" y="1801733"/>
            <a:ext cx="6419850" cy="414267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9A11C23-724F-49CA-9CC1-9D35E6BF97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3090" y="1892129"/>
            <a:ext cx="6048796" cy="39618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87E7317-3F37-49D5-B087-82A7B6864A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26536" y="4996759"/>
            <a:ext cx="89535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331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5A57352-2379-4451-8781-48C0237FB5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6647" y="2956453"/>
            <a:ext cx="6042137" cy="94509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863C150-DD5E-4375-90F0-81B25C8ACD4B}"/>
              </a:ext>
            </a:extLst>
          </p:cNvPr>
          <p:cNvSpPr txBox="1"/>
          <p:nvPr/>
        </p:nvSpPr>
        <p:spPr>
          <a:xfrm>
            <a:off x="1512749" y="259036"/>
            <a:ext cx="66095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cs typeface="Times New Roman" panose="02020603050405020304" pitchFamily="18" charset="0"/>
              </a:rPr>
              <a:t>Step 1: Draw a bar chart with five equal parts to show fifths</a:t>
            </a:r>
            <a:endParaRPr lang="en-GB" dirty="0"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2763B54-B455-4480-9FC2-203DF1A055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7058" y="800683"/>
            <a:ext cx="5888388" cy="87176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6039C71-B238-4D68-A256-4E5259FD74A2}"/>
                  </a:ext>
                </a:extLst>
              </p:cNvPr>
              <p:cNvSpPr txBox="1"/>
              <p:nvPr/>
            </p:nvSpPr>
            <p:spPr>
              <a:xfrm>
                <a:off x="1583720" y="1847048"/>
                <a:ext cx="6175064" cy="11556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b="1" dirty="0">
                    <a:cs typeface="Times New Roman" panose="02020603050405020304" pitchFamily="18" charset="0"/>
                  </a:rPr>
                  <a:t>Step 2:</a:t>
                </a:r>
              </a:p>
              <a:p>
                <a:r>
                  <a:rPr lang="en-GB" b="1" dirty="0">
                    <a:cs typeface="Times New Roman" panose="02020603050405020304" pitchFamily="18" charset="0"/>
                  </a:rPr>
                  <a:t>Colour one part to show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b="1" dirty="0"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GB" b="1" dirty="0">
                    <a:cs typeface="Times New Roman" panose="02020603050405020304" pitchFamily="18" charset="0"/>
                  </a:rPr>
                  <a:t>Colour two parts to show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6039C71-B238-4D68-A256-4E5259FD74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3720" y="1847048"/>
                <a:ext cx="6175064" cy="1155637"/>
              </a:xfrm>
              <a:prstGeom prst="rect">
                <a:avLst/>
              </a:prstGeom>
              <a:blipFill>
                <a:blip r:embed="rId4"/>
                <a:stretch>
                  <a:fillRect l="-888" t="-3158" b="-2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1DB89CF-5E0F-413E-A48B-0EAE4EC8AB4F}"/>
                  </a:ext>
                </a:extLst>
              </p:cNvPr>
              <p:cNvSpPr txBox="1"/>
              <p:nvPr/>
            </p:nvSpPr>
            <p:spPr>
              <a:xfrm>
                <a:off x="1583720" y="4012348"/>
                <a:ext cx="7258556" cy="15352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b="1" dirty="0">
                    <a:cs typeface="Times New Roman" panose="02020603050405020304" pitchFamily="18" charset="0"/>
                  </a:rPr>
                  <a:t>Step 3:</a:t>
                </a:r>
              </a:p>
              <a:p>
                <a:r>
                  <a:rPr lang="en-GB" b="1" dirty="0">
                    <a:cs typeface="Times New Roman" panose="02020603050405020304" pitchFamily="18" charset="0"/>
                  </a:rPr>
                  <a:t>Complete the calculation to show how many fifths altogether</a:t>
                </a:r>
              </a:p>
              <a:p>
                <a:endParaRPr lang="en-GB" b="1" dirty="0"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b="1" dirty="0">
                    <a:cs typeface="Times New Roman" panose="02020603050405020304" pitchFamily="18" charset="0"/>
                  </a:rPr>
                  <a:t> </a:t>
                </a:r>
                <a:r>
                  <a:rPr lang="en-GB" sz="2800" dirty="0">
                    <a:cs typeface="Times New Roman" panose="02020603050405020304" pitchFamily="18" charset="0"/>
                  </a:rPr>
                  <a:t>+</a:t>
                </a: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b="1" dirty="0">
                    <a:cs typeface="Times New Roman" panose="02020603050405020304" pitchFamily="18" charset="0"/>
                  </a:rPr>
                  <a:t> </a:t>
                </a:r>
                <a:r>
                  <a:rPr lang="en-GB" sz="2800" dirty="0">
                    <a:cs typeface="Times New Roman" panose="02020603050405020304" pitchFamily="18" charset="0"/>
                  </a:rPr>
                  <a:t>=</a:t>
                </a:r>
                <a:r>
                  <a:rPr lang="en-GB" sz="2800" b="1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b="1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1DB89CF-5E0F-413E-A48B-0EAE4EC8AB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3720" y="4012348"/>
                <a:ext cx="7258556" cy="1535292"/>
              </a:xfrm>
              <a:prstGeom prst="rect">
                <a:avLst/>
              </a:prstGeom>
              <a:blipFill>
                <a:blip r:embed="rId5"/>
                <a:stretch>
                  <a:fillRect l="-756" t="-1984"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5142760"/>
      </p:ext>
    </p:extLst>
  </p:cSld>
  <p:clrMapOvr>
    <a:masterClrMapping/>
  </p:clrMapOvr>
</p:sld>
</file>

<file path=ppt/theme/theme1.xml><?xml version="1.0" encoding="utf-8"?>
<a:theme xmlns:a="http://schemas.openxmlformats.org/drawingml/2006/main" name="3_HIAS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807</Words>
  <Application>Microsoft Office PowerPoint</Application>
  <PresentationFormat>Widescreen</PresentationFormat>
  <Paragraphs>147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 Math</vt:lpstr>
      <vt:lpstr>Symbol</vt:lpstr>
      <vt:lpstr>3_HIAS PowerPoint template</vt:lpstr>
      <vt:lpstr>Year 3</vt:lpstr>
      <vt:lpstr> HIAS Blended Learning Resource</vt:lpstr>
      <vt:lpstr>PowerPoint Presentation</vt:lpstr>
      <vt:lpstr>Adding fractions with the same denominator within one whole</vt:lpstr>
      <vt:lpstr>Understand the problem</vt:lpstr>
      <vt:lpstr>Make a Plan</vt:lpstr>
      <vt:lpstr>PowerPoint Presentation</vt:lpstr>
      <vt:lpstr>Carry out your plan: show your reasoning</vt:lpstr>
      <vt:lpstr>PowerPoint Presentation</vt:lpstr>
      <vt:lpstr>Review your solution: does it seem reasonable? Which steps/ parts did you find easy and which harder?</vt:lpstr>
      <vt:lpstr>Now try these ones</vt:lpstr>
      <vt:lpstr>HIAS Maths team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</dc:title>
  <dc:creator>Clifft, Jacqui</dc:creator>
  <cp:lastModifiedBy>Vickers, Rebecca</cp:lastModifiedBy>
  <cp:revision>10</cp:revision>
  <dcterms:created xsi:type="dcterms:W3CDTF">2021-01-05T11:02:27Z</dcterms:created>
  <dcterms:modified xsi:type="dcterms:W3CDTF">2021-01-18T12:18:47Z</dcterms:modified>
</cp:coreProperties>
</file>