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son, Hannah" userId="99fc2e72-916b-4301-badb-78507e675e5b" providerId="ADAL" clId="{DCF7ECFE-F05F-4A65-A9DC-F9895FCF7FAC}"/>
    <pc:docChg chg="modSld">
      <pc:chgData name="Richardson, Hannah" userId="99fc2e72-916b-4301-badb-78507e675e5b" providerId="ADAL" clId="{DCF7ECFE-F05F-4A65-A9DC-F9895FCF7FAC}" dt="2025-08-18T10:12:19.115" v="0" actId="20577"/>
      <pc:docMkLst>
        <pc:docMk/>
      </pc:docMkLst>
      <pc:sldChg chg="modSp mod">
        <pc:chgData name="Richardson, Hannah" userId="99fc2e72-916b-4301-badb-78507e675e5b" providerId="ADAL" clId="{DCF7ECFE-F05F-4A65-A9DC-F9895FCF7FAC}" dt="2025-08-18T10:12:19.115" v="0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DCF7ECFE-F05F-4A65-A9DC-F9895FCF7FAC}" dt="2025-08-18T10:12:19.115" v="0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/>
              <a:t>Year 1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 err="1">
                <a:solidFill>
                  <a:schemeClr val="tx1"/>
                </a:solidFill>
              </a:rPr>
              <a:t>Wk</a:t>
            </a:r>
            <a:r>
              <a:rPr lang="en-GB" sz="2400" dirty="0">
                <a:solidFill>
                  <a:schemeClr val="tx1"/>
                </a:solidFill>
              </a:rPr>
              <a:t> 4 1.5 Addition and Subtraction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39087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600" dirty="0">
                <a:cs typeface="Times New Roman" panose="02020603050405020304" pitchFamily="18" charset="0"/>
              </a:rPr>
              <a:t>Remember to use pictures to help you explain your thinking.	</a:t>
            </a:r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Try to solve the calculation a different way and see if you get the same answer.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5 + 5 = 10</a:t>
            </a:r>
          </a:p>
          <a:p>
            <a:r>
              <a:rPr lang="en-GB" dirty="0">
                <a:cs typeface="Times New Roman" panose="02020603050405020304" pitchFamily="18" charset="0"/>
              </a:rPr>
              <a:t>10 – 5 = 5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5 + 6 = 11. This is more than the whole (10). 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24FBEB-D388-4E18-9779-7ADB610BC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522" y="4113380"/>
            <a:ext cx="647700" cy="6762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BD90A9E-5D4D-4617-B17F-651C4F6B9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8397" y="2165671"/>
            <a:ext cx="30003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8BAB29-70A4-434F-BDCD-AC6EBB6FB4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672" y="2535724"/>
            <a:ext cx="1181100" cy="14192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BFEB9C7-CE0A-4F9C-9513-D00613767FBC}"/>
              </a:ext>
            </a:extLst>
          </p:cNvPr>
          <p:cNvSpPr txBox="1"/>
          <p:nvPr/>
        </p:nvSpPr>
        <p:spPr>
          <a:xfrm>
            <a:off x="5772150" y="2155971"/>
            <a:ext cx="3422184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There are 10 counters in total.</a:t>
            </a:r>
          </a:p>
          <a:p>
            <a:endParaRPr lang="en-GB" dirty="0"/>
          </a:p>
          <a:p>
            <a:r>
              <a:rPr lang="en-GB" dirty="0"/>
              <a:t>There is an </a:t>
            </a:r>
            <a:r>
              <a:rPr lang="en-GB" b="1" dirty="0"/>
              <a:t>even </a:t>
            </a:r>
            <a:r>
              <a:rPr lang="en-GB" dirty="0"/>
              <a:t>number of counters inside the bag.</a:t>
            </a:r>
          </a:p>
          <a:p>
            <a:endParaRPr lang="en-GB" dirty="0"/>
          </a:p>
          <a:p>
            <a:r>
              <a:rPr lang="en-GB" dirty="0"/>
              <a:t>How many could be in the bag?</a:t>
            </a:r>
          </a:p>
          <a:p>
            <a:endParaRPr lang="en-GB" dirty="0"/>
          </a:p>
          <a:p>
            <a:r>
              <a:rPr lang="en-GB" dirty="0"/>
              <a:t>How many could be outside of the bag?</a:t>
            </a:r>
          </a:p>
        </p:txBody>
      </p:sp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their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Maths focus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TASK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CC2771-2C39-45A8-9837-29F5D4EA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3344" y="4682970"/>
            <a:ext cx="647700" cy="6762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C5ED08F-9FD5-4A80-9033-6921EC0DF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3556" y="1836891"/>
            <a:ext cx="30003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305323" y="1347735"/>
            <a:ext cx="4976122" cy="53245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i="1" dirty="0"/>
              <a:t>There are up to 10 counters in the bag. This represents the whole. There could be less than 10 in total.</a:t>
            </a:r>
          </a:p>
          <a:p>
            <a:r>
              <a:rPr lang="en-GB" i="1" dirty="0"/>
              <a:t>Key facts: </a:t>
            </a:r>
          </a:p>
          <a:p>
            <a:r>
              <a:rPr lang="en-GB" i="1" dirty="0"/>
              <a:t>5 + 5 = 10</a:t>
            </a:r>
          </a:p>
          <a:p>
            <a:r>
              <a:rPr lang="en-GB" i="1" dirty="0"/>
              <a:t>5 + 4 = 9</a:t>
            </a:r>
          </a:p>
          <a:p>
            <a:r>
              <a:rPr lang="en-GB" i="1" dirty="0"/>
              <a:t>5 + 3 = 8</a:t>
            </a:r>
          </a:p>
          <a:p>
            <a:r>
              <a:rPr lang="en-GB" i="1" dirty="0"/>
              <a:t>5+ 2 = 7</a:t>
            </a:r>
          </a:p>
          <a:p>
            <a:r>
              <a:rPr lang="en-GB" i="1" dirty="0"/>
              <a:t>5 + 1 = 6</a:t>
            </a:r>
          </a:p>
          <a:p>
            <a:r>
              <a:rPr lang="en-GB" sz="2000" i="1" dirty="0"/>
              <a:t>There are some counters in the bag. This represents unknown 1 part. </a:t>
            </a:r>
          </a:p>
          <a:p>
            <a:endParaRPr lang="en-GB" sz="2000" i="1" dirty="0"/>
          </a:p>
          <a:p>
            <a:r>
              <a:rPr lang="en-GB" sz="2000" i="1" dirty="0"/>
              <a:t>There are 5 counters outside of the bag. This is the part we know.</a:t>
            </a:r>
          </a:p>
          <a:p>
            <a:endParaRPr lang="en-GB" sz="2000" i="1" dirty="0"/>
          </a:p>
          <a:p>
            <a:r>
              <a:rPr lang="en-GB" sz="2000" i="1" dirty="0"/>
              <a:t>We have to explain that it can/cannot be 6 because…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B5824E-FC2D-4D8F-9099-55B1EDC5D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9893" y="4071435"/>
            <a:ext cx="647700" cy="6762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85730D2-F120-4695-8BED-64140B89D0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793" y="1628775"/>
            <a:ext cx="30003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  <a:r>
              <a:rPr lang="en-GB" dirty="0"/>
              <a:t> Draw a picture to represent the problem. This could be a bar model.</a:t>
            </a:r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dirty="0">
                <a:cs typeface="Times New Roman" panose="02020603050405020304" pitchFamily="18" charset="0"/>
              </a:rPr>
              <a:t>Draw a part whole model to show the parts we know and what we need to work out.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</a:t>
            </a:r>
            <a:r>
              <a:rPr lang="en-GB" dirty="0">
                <a:cs typeface="Times New Roman" panose="02020603050405020304" pitchFamily="18" charset="0"/>
              </a:rPr>
              <a:t>Write a number sentence to solve it using number facts. Use number bonds to help find the missing part. Talk about why it cannot be 6.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697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39AC5F-094B-4DD3-B0EC-1F725885C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306" y="4459106"/>
            <a:ext cx="647700" cy="6762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7F359C0-8D9F-4DA4-B4FD-0A6C3C4B7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2011" y="1628775"/>
            <a:ext cx="30003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718B10-2DAF-4E11-9FD0-7BA96F20A1A1}"/>
              </a:ext>
            </a:extLst>
          </p:cNvPr>
          <p:cNvSpPr txBox="1"/>
          <p:nvPr/>
        </p:nvSpPr>
        <p:spPr>
          <a:xfrm>
            <a:off x="328952" y="383161"/>
            <a:ext cx="553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Representation of the problem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A16C14A-CC82-46B3-B998-5161EC11C5C6}"/>
              </a:ext>
            </a:extLst>
          </p:cNvPr>
          <p:cNvSpPr/>
          <p:nvPr/>
        </p:nvSpPr>
        <p:spPr>
          <a:xfrm>
            <a:off x="1144764" y="1812022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4ED119-46D8-406E-BB17-8E73E83F2CF6}"/>
              </a:ext>
            </a:extLst>
          </p:cNvPr>
          <p:cNvSpPr txBox="1"/>
          <p:nvPr/>
        </p:nvSpPr>
        <p:spPr>
          <a:xfrm>
            <a:off x="1384183" y="2046914"/>
            <a:ext cx="528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CAAB3D-9DF6-4E7C-8404-86AAE6EA0745}"/>
              </a:ext>
            </a:extLst>
          </p:cNvPr>
          <p:cNvSpPr/>
          <p:nvPr/>
        </p:nvSpPr>
        <p:spPr>
          <a:xfrm>
            <a:off x="2375483" y="1812022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F745ED-5503-4D4A-AFCD-B3B78C77483B}"/>
              </a:ext>
            </a:extLst>
          </p:cNvPr>
          <p:cNvSpPr txBox="1"/>
          <p:nvPr/>
        </p:nvSpPr>
        <p:spPr>
          <a:xfrm>
            <a:off x="2637805" y="2067778"/>
            <a:ext cx="528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4E12FE3-6EC0-4B68-BEAA-ED2325F40A1B}"/>
              </a:ext>
            </a:extLst>
          </p:cNvPr>
          <p:cNvSpPr/>
          <p:nvPr/>
        </p:nvSpPr>
        <p:spPr>
          <a:xfrm>
            <a:off x="1671340" y="2845266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61DCD5-0203-42EC-8CBB-3B1C5ABE5E3F}"/>
              </a:ext>
            </a:extLst>
          </p:cNvPr>
          <p:cNvSpPr txBox="1"/>
          <p:nvPr/>
        </p:nvSpPr>
        <p:spPr>
          <a:xfrm>
            <a:off x="1910759" y="3080158"/>
            <a:ext cx="528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45AD3E8-0B90-45BA-A160-23A37630E312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2570261" y="2680046"/>
            <a:ext cx="154231" cy="2942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22C2740-43DD-4AC8-8FA1-E0C2DB52D3F3}"/>
              </a:ext>
            </a:extLst>
          </p:cNvPr>
          <p:cNvCxnSpPr>
            <a:cxnSpLocks/>
            <a:stCxn id="3" idx="4"/>
          </p:cNvCxnSpPr>
          <p:nvPr/>
        </p:nvCxnSpPr>
        <p:spPr>
          <a:xfrm>
            <a:off x="1671340" y="2692866"/>
            <a:ext cx="177568" cy="2672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E70CEDD6-6EC8-47AD-85A7-F972C50E34D3}"/>
              </a:ext>
            </a:extLst>
          </p:cNvPr>
          <p:cNvSpPr/>
          <p:nvPr/>
        </p:nvSpPr>
        <p:spPr>
          <a:xfrm>
            <a:off x="4177717" y="2541864"/>
            <a:ext cx="3372375" cy="62917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9E088B4-94CE-4930-96FB-A2A23BA5BADA}"/>
              </a:ext>
            </a:extLst>
          </p:cNvPr>
          <p:cNvSpPr/>
          <p:nvPr/>
        </p:nvSpPr>
        <p:spPr>
          <a:xfrm>
            <a:off x="7550092" y="2553049"/>
            <a:ext cx="3011648" cy="61798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23C158-03D3-4D65-842A-6E3C0C649FA3}"/>
              </a:ext>
            </a:extLst>
          </p:cNvPr>
          <p:cNvSpPr txBox="1"/>
          <p:nvPr/>
        </p:nvSpPr>
        <p:spPr>
          <a:xfrm>
            <a:off x="5553511" y="3248046"/>
            <a:ext cx="123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7A1DE9-EAA8-4CCD-A18A-96EBCA0D5DF2}"/>
              </a:ext>
            </a:extLst>
          </p:cNvPr>
          <p:cNvSpPr txBox="1"/>
          <p:nvPr/>
        </p:nvSpPr>
        <p:spPr>
          <a:xfrm>
            <a:off x="8264553" y="3215888"/>
            <a:ext cx="1233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71860D-1AAF-44F6-B413-5B86BF9DB1EC}"/>
              </a:ext>
            </a:extLst>
          </p:cNvPr>
          <p:cNvSpPr txBox="1"/>
          <p:nvPr/>
        </p:nvSpPr>
        <p:spPr>
          <a:xfrm>
            <a:off x="6846813" y="2018625"/>
            <a:ext cx="1417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FAE989-0597-471F-AA3E-A6F4111E1C6E}"/>
              </a:ext>
            </a:extLst>
          </p:cNvPr>
          <p:cNvCxnSpPr>
            <a:cxnSpLocks/>
          </p:cNvCxnSpPr>
          <p:nvPr/>
        </p:nvCxnSpPr>
        <p:spPr>
          <a:xfrm>
            <a:off x="7180976" y="2203291"/>
            <a:ext cx="313748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D0BE40E-22DC-436A-8178-118CF81F4A58}"/>
              </a:ext>
            </a:extLst>
          </p:cNvPr>
          <p:cNvCxnSpPr>
            <a:cxnSpLocks/>
          </p:cNvCxnSpPr>
          <p:nvPr/>
        </p:nvCxnSpPr>
        <p:spPr>
          <a:xfrm flipH="1">
            <a:off x="4227351" y="2193287"/>
            <a:ext cx="26523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4EEBE8CC-2FE0-46E5-9D61-F2F1B934F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966" y="748046"/>
            <a:ext cx="1053152" cy="1193572"/>
          </a:xfrm>
          <a:prstGeom prst="rect">
            <a:avLst/>
          </a:pr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2F14B56C-8504-4BA5-879A-F4421A8AD096}"/>
              </a:ext>
            </a:extLst>
          </p:cNvPr>
          <p:cNvSpPr/>
          <p:nvPr/>
        </p:nvSpPr>
        <p:spPr>
          <a:xfrm>
            <a:off x="5066948" y="2701259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CE89EC0-5622-40FF-9A34-AFD901B34F58}"/>
              </a:ext>
            </a:extLst>
          </p:cNvPr>
          <p:cNvSpPr/>
          <p:nvPr/>
        </p:nvSpPr>
        <p:spPr>
          <a:xfrm>
            <a:off x="4407449" y="2699428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8EB246E-02F7-4661-8364-1FCDEE96ACD3}"/>
              </a:ext>
            </a:extLst>
          </p:cNvPr>
          <p:cNvSpPr/>
          <p:nvPr/>
        </p:nvSpPr>
        <p:spPr>
          <a:xfrm>
            <a:off x="5726447" y="2699428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9FFF72C-BB11-4A5E-B1AD-4A803354C91C}"/>
              </a:ext>
            </a:extLst>
          </p:cNvPr>
          <p:cNvSpPr/>
          <p:nvPr/>
        </p:nvSpPr>
        <p:spPr>
          <a:xfrm>
            <a:off x="6360251" y="2699428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89D6898-434F-44E8-8774-0DBA3F8F9B27}"/>
              </a:ext>
            </a:extLst>
          </p:cNvPr>
          <p:cNvSpPr/>
          <p:nvPr/>
        </p:nvSpPr>
        <p:spPr>
          <a:xfrm>
            <a:off x="6962091" y="2680046"/>
            <a:ext cx="486562" cy="36933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25B970A-332F-4E4F-B447-E247EDDC24DB}"/>
              </a:ext>
            </a:extLst>
          </p:cNvPr>
          <p:cNvCxnSpPr/>
          <p:nvPr/>
        </p:nvCxnSpPr>
        <p:spPr>
          <a:xfrm flipH="1">
            <a:off x="6213009" y="1812022"/>
            <a:ext cx="390523" cy="575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FCDF0CD-75C2-4A52-B4B8-2BBC48C8ADD2}"/>
              </a:ext>
            </a:extLst>
          </p:cNvPr>
          <p:cNvSpPr txBox="1"/>
          <p:nvPr/>
        </p:nvSpPr>
        <p:spPr>
          <a:xfrm>
            <a:off x="6560191" y="4226779"/>
            <a:ext cx="301164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10 is the whole</a:t>
            </a:r>
          </a:p>
          <a:p>
            <a:endParaRPr lang="en-GB" dirty="0"/>
          </a:p>
          <a:p>
            <a:r>
              <a:rPr lang="en-GB" dirty="0"/>
              <a:t>5 is a part</a:t>
            </a:r>
          </a:p>
          <a:p>
            <a:endParaRPr lang="en-GB" dirty="0"/>
          </a:p>
          <a:p>
            <a:r>
              <a:rPr lang="en-GB" dirty="0"/>
              <a:t>_____ is a part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F19DD1F-A913-40FC-B067-3743A35067E3}"/>
              </a:ext>
            </a:extLst>
          </p:cNvPr>
          <p:cNvSpPr/>
          <p:nvPr/>
        </p:nvSpPr>
        <p:spPr>
          <a:xfrm>
            <a:off x="7701095" y="2680046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7704A75-92AC-4679-8CAA-CFD5C34E0644}"/>
              </a:ext>
            </a:extLst>
          </p:cNvPr>
          <p:cNvSpPr/>
          <p:nvPr/>
        </p:nvSpPr>
        <p:spPr>
          <a:xfrm>
            <a:off x="8334900" y="2699428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7C65652-B6BF-4C24-AC04-F3BDCB0C9A4C}"/>
              </a:ext>
            </a:extLst>
          </p:cNvPr>
          <p:cNvSpPr/>
          <p:nvPr/>
        </p:nvSpPr>
        <p:spPr>
          <a:xfrm>
            <a:off x="8968705" y="2670355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C0905D3-0B17-4783-B399-A58C30660CBF}"/>
              </a:ext>
            </a:extLst>
          </p:cNvPr>
          <p:cNvSpPr/>
          <p:nvPr/>
        </p:nvSpPr>
        <p:spPr>
          <a:xfrm>
            <a:off x="9523821" y="2689737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C856B79-0375-4F48-912C-09733682CDC0}"/>
              </a:ext>
            </a:extLst>
          </p:cNvPr>
          <p:cNvSpPr/>
          <p:nvPr/>
        </p:nvSpPr>
        <p:spPr>
          <a:xfrm>
            <a:off x="10071414" y="2680046"/>
            <a:ext cx="482802" cy="38871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65490" y="1749412"/>
            <a:ext cx="4518053" cy="42473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 </a:t>
            </a:r>
          </a:p>
          <a:p>
            <a:r>
              <a:rPr lang="en-GB" dirty="0">
                <a:cs typeface="Times New Roman" panose="02020603050405020304" pitchFamily="18" charset="0"/>
              </a:rPr>
              <a:t>10 – 5 = ?</a:t>
            </a:r>
          </a:p>
          <a:p>
            <a:r>
              <a:rPr lang="en-GB" dirty="0">
                <a:cs typeface="Times New Roman" panose="02020603050405020304" pitchFamily="18" charset="0"/>
              </a:rPr>
              <a:t>5 + ? = 10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dirty="0">
                <a:cs typeface="Times New Roman" panose="02020603050405020304" pitchFamily="18" charset="0"/>
              </a:rPr>
              <a:t>Could you have 5 + 6 = 10?</a:t>
            </a:r>
          </a:p>
          <a:p>
            <a:r>
              <a:rPr lang="en-GB" dirty="0">
                <a:cs typeface="Times New Roman" panose="02020603050405020304" pitchFamily="18" charset="0"/>
              </a:rPr>
              <a:t>No because 5 + 6 = 11 and there are only 10 in the bag.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BB0311-4193-4550-BA26-BF2A9ED5B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5522" y="4113380"/>
            <a:ext cx="647700" cy="6762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BBC253-8DBA-4435-AC08-5B7573F389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8397" y="2165671"/>
            <a:ext cx="3000375" cy="36004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CEFB71-669A-4090-83FD-1E1BB804FA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900691"/>
            <a:ext cx="1254485" cy="8935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7D9F2C-99CF-4D28-9626-FF3AC9F1DD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7365" y="1924269"/>
            <a:ext cx="1655952" cy="69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FFEBF-284E-4F50-B4BC-CCACE4AA902E}"/>
              </a:ext>
            </a:extLst>
          </p:cNvPr>
          <p:cNvSpPr txBox="1"/>
          <p:nvPr/>
        </p:nvSpPr>
        <p:spPr>
          <a:xfrm>
            <a:off x="584433" y="640842"/>
            <a:ext cx="3541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Show the steps to the solution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8C8968-43D2-4AAF-98BE-F8C9539620C8}"/>
              </a:ext>
            </a:extLst>
          </p:cNvPr>
          <p:cNvSpPr txBox="1"/>
          <p:nvPr/>
        </p:nvSpPr>
        <p:spPr>
          <a:xfrm>
            <a:off x="480406" y="1499805"/>
            <a:ext cx="3011648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10 is the whole</a:t>
            </a:r>
          </a:p>
          <a:p>
            <a:endParaRPr lang="en-GB" dirty="0"/>
          </a:p>
          <a:p>
            <a:r>
              <a:rPr lang="en-GB" dirty="0"/>
              <a:t>5 is a part</a:t>
            </a:r>
          </a:p>
          <a:p>
            <a:endParaRPr lang="en-GB" dirty="0"/>
          </a:p>
          <a:p>
            <a:r>
              <a:rPr lang="en-GB" dirty="0"/>
              <a:t>_____ is a part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3BF0163-374D-48A6-AEC3-667990204BCD}"/>
              </a:ext>
            </a:extLst>
          </p:cNvPr>
          <p:cNvSpPr/>
          <p:nvPr/>
        </p:nvSpPr>
        <p:spPr>
          <a:xfrm>
            <a:off x="5210007" y="1429407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A8C99-FB46-4E5B-996E-C31094CA083E}"/>
              </a:ext>
            </a:extLst>
          </p:cNvPr>
          <p:cNvSpPr/>
          <p:nvPr/>
        </p:nvSpPr>
        <p:spPr>
          <a:xfrm>
            <a:off x="6440726" y="1429407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7F684D1-D0D7-4DA6-B1CB-4E58A2ED7DB9}"/>
              </a:ext>
            </a:extLst>
          </p:cNvPr>
          <p:cNvSpPr/>
          <p:nvPr/>
        </p:nvSpPr>
        <p:spPr>
          <a:xfrm>
            <a:off x="5736583" y="2462651"/>
            <a:ext cx="1053152" cy="8808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288BB3-7E92-4680-AFA7-948FCD6A884B}"/>
              </a:ext>
            </a:extLst>
          </p:cNvPr>
          <p:cNvCxnSpPr>
            <a:cxnSpLocks/>
            <a:endCxn id="7" idx="7"/>
          </p:cNvCxnSpPr>
          <p:nvPr/>
        </p:nvCxnSpPr>
        <p:spPr>
          <a:xfrm flipH="1">
            <a:off x="6635504" y="2297431"/>
            <a:ext cx="154231" cy="2942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A1F0F3B-D32B-447E-BB7A-279970D7D8CA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5736583" y="2310251"/>
            <a:ext cx="177568" cy="2672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5298652-1B38-4209-B499-2E26BB26A1B0}"/>
              </a:ext>
            </a:extLst>
          </p:cNvPr>
          <p:cNvSpPr txBox="1"/>
          <p:nvPr/>
        </p:nvSpPr>
        <p:spPr>
          <a:xfrm>
            <a:off x="5570290" y="1711354"/>
            <a:ext cx="411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9B2E60-F288-4FC7-A88F-220EC7F2ED80}"/>
              </a:ext>
            </a:extLst>
          </p:cNvPr>
          <p:cNvSpPr txBox="1"/>
          <p:nvPr/>
        </p:nvSpPr>
        <p:spPr>
          <a:xfrm>
            <a:off x="6789735" y="1711354"/>
            <a:ext cx="48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59AEFA-69BD-4733-A682-85E97A9595DF}"/>
              </a:ext>
            </a:extLst>
          </p:cNvPr>
          <p:cNvSpPr txBox="1"/>
          <p:nvPr/>
        </p:nvSpPr>
        <p:spPr>
          <a:xfrm>
            <a:off x="6018394" y="2761821"/>
            <a:ext cx="539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DCCF340-4620-4E48-A645-A17246FE17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024" y="4025110"/>
            <a:ext cx="2439266" cy="98830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4AD36B3-3D46-4C83-8C13-0AF95381A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282" y="4010256"/>
            <a:ext cx="2482182" cy="1003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49C8653-F2A4-4D5F-A1C7-4467AFCA1CA0}"/>
              </a:ext>
            </a:extLst>
          </p:cNvPr>
          <p:cNvSpPr txBox="1"/>
          <p:nvPr/>
        </p:nvSpPr>
        <p:spPr>
          <a:xfrm>
            <a:off x="679513" y="3550944"/>
            <a:ext cx="1558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 + ? = 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3DCC35-B0FB-4293-9F06-160E203ABD07}"/>
              </a:ext>
            </a:extLst>
          </p:cNvPr>
          <p:cNvSpPr txBox="1"/>
          <p:nvPr/>
        </p:nvSpPr>
        <p:spPr>
          <a:xfrm>
            <a:off x="3149101" y="3363925"/>
            <a:ext cx="1954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 – 5 = 5</a:t>
            </a:r>
          </a:p>
          <a:p>
            <a:r>
              <a:rPr lang="en-GB" dirty="0"/>
              <a:t>5 + ? = 10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D5F8C0A-0DC1-44A8-A6DE-717FC6C0D9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1564" y="1104408"/>
            <a:ext cx="2881472" cy="226812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0DB85FF-9DAD-4651-A742-2B51385549E5}"/>
              </a:ext>
            </a:extLst>
          </p:cNvPr>
          <p:cNvGrpSpPr/>
          <p:nvPr/>
        </p:nvGrpSpPr>
        <p:grpSpPr>
          <a:xfrm>
            <a:off x="6484638" y="3589274"/>
            <a:ext cx="4409202" cy="2268121"/>
            <a:chOff x="5789373" y="3833769"/>
            <a:chExt cx="4409202" cy="226812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B49D335-29AC-4E09-98E6-BC66E273EBD1}"/>
                </a:ext>
              </a:extLst>
            </p:cNvPr>
            <p:cNvSpPr txBox="1"/>
            <p:nvPr/>
          </p:nvSpPr>
          <p:spPr>
            <a:xfrm>
              <a:off x="5789373" y="3833769"/>
              <a:ext cx="4409202" cy="226812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3F0C461-44EB-451C-B4BE-643D3D4315E9}"/>
                </a:ext>
              </a:extLst>
            </p:cNvPr>
            <p:cNvSpPr txBox="1"/>
            <p:nvPr/>
          </p:nvSpPr>
          <p:spPr>
            <a:xfrm>
              <a:off x="5914151" y="3833769"/>
              <a:ext cx="295835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There could not be 6 in the bag because 6 + 5 = 11. This is more than 10. </a:t>
              </a:r>
            </a:p>
            <a:p>
              <a:endParaRPr lang="en-GB" dirty="0"/>
            </a:p>
            <a:p>
              <a:endParaRPr lang="en-GB" dirty="0"/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3F2EB461-1128-41BB-9893-AEA96267DF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063558" y="4869670"/>
              <a:ext cx="1452353" cy="588647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05DFE13E-5DFB-4E6B-89C1-80D6BC6C828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flipV="1">
              <a:off x="7630757" y="4869670"/>
              <a:ext cx="1331242" cy="5395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896</Words>
  <Application>Microsoft Office PowerPoint</Application>
  <PresentationFormat>Widescreen</PresentationFormat>
  <Paragraphs>173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14</cp:revision>
  <dcterms:created xsi:type="dcterms:W3CDTF">2021-01-05T11:02:27Z</dcterms:created>
  <dcterms:modified xsi:type="dcterms:W3CDTF">2025-08-18T10:12:20Z</dcterms:modified>
</cp:coreProperties>
</file>