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2" r:id="rId2"/>
    <p:sldId id="2643" r:id="rId3"/>
    <p:sldId id="2645" r:id="rId4"/>
    <p:sldId id="262" r:id="rId5"/>
    <p:sldId id="273" r:id="rId6"/>
    <p:sldId id="2637" r:id="rId7"/>
    <p:sldId id="2638" r:id="rId8"/>
    <p:sldId id="2639" r:id="rId9"/>
    <p:sldId id="2644" r:id="rId10"/>
    <p:sldId id="2641" r:id="rId11"/>
    <p:sldId id="264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8CE90-1192-47DE-BE17-B374F3C40147}" v="34" dt="2021-01-13T14:32:46.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8" autoAdjust="0"/>
    <p:restoredTop sz="94660"/>
  </p:normalViewPr>
  <p:slideViewPr>
    <p:cSldViewPr snapToGrid="0">
      <p:cViewPr varScale="1">
        <p:scale>
          <a:sx n="81" d="100"/>
          <a:sy n="81" d="100"/>
        </p:scale>
        <p:origin x="40" y="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AFF3-C104-4FF2-9246-46F3E7242363}" type="datetimeFigureOut">
              <a:rPr lang="en-GB" smtClean="0"/>
              <a:t>18/01/2021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29179-DAC7-4087-8034-1DBDA8E953E7}" type="slidenum">
              <a:rPr lang="en-GB" smtClean="0"/>
              <a:t>‹#›</a:t>
            </a:fld>
            <a:endParaRPr lang="en-GB"/>
          </a:p>
        </p:txBody>
      </p:sp>
    </p:spTree>
    <p:extLst>
      <p:ext uri="{BB962C8B-B14F-4D97-AF65-F5344CB8AC3E}">
        <p14:creationId xmlns:p14="http://schemas.microsoft.com/office/powerpoint/2010/main" val="20175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32829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648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0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067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856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317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54707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5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1484785"/>
            <a:ext cx="6815667"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84785"/>
            <a:ext cx="4011084"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290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003" y="4800600"/>
            <a:ext cx="73152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605003"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5003" y="5367338"/>
            <a:ext cx="73152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574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1" y="274638"/>
            <a:ext cx="81745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p:cNvPicPr>
            <a:picLocks noChangeAspect="1" noChangeArrowheads="1"/>
          </p:cNvPicPr>
          <p:nvPr/>
        </p:nvPicPr>
        <p:blipFill>
          <a:blip r:embed="rId11">
            <a:extLst>
              <a:ext uri="{28A0092B-C50C-407E-A947-70E740481C1C}">
                <a14:useLocalDpi xmlns:a14="http://schemas.microsoft.com/office/drawing/2010/main" val="0"/>
              </a:ext>
            </a:extLst>
          </a:blip>
          <a:srcRect r="81207" b="43192"/>
          <a:stretch>
            <a:fillRect/>
          </a:stretch>
        </p:blipFill>
        <p:spPr bwMode="auto">
          <a:xfrm>
            <a:off x="9914468" y="4652964"/>
            <a:ext cx="2518833"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5967" y="260350"/>
            <a:ext cx="2641600"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413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bear-child-head-young-face-happy-157750/"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o.Lees@hants.gov.uk" TargetMode="External"/><Relationship Id="rId2" Type="http://schemas.openxmlformats.org/officeDocument/2006/relationships/hyperlink" Target="mailto:Jacqui.clifft@hants.gov.uk"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hyperlink" Target="mailto:hias.enquiries@hants.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nrich.maths.org/6609" TargetMode="Externa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5" t="1016" r="535"/>
          <a:stretch/>
        </p:blipFill>
        <p:spPr bwMode="auto">
          <a:xfrm>
            <a:off x="472664" y="171903"/>
            <a:ext cx="10163596" cy="651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847528" y="1628801"/>
            <a:ext cx="7772400" cy="1470025"/>
          </a:xfrm>
        </p:spPr>
        <p:txBody>
          <a:bodyPr>
            <a:normAutofit/>
          </a:bodyPr>
          <a:lstStyle/>
          <a:p>
            <a:pPr algn="l"/>
            <a:r>
              <a:rPr lang="en-GB" b="1" dirty="0"/>
              <a:t>Year 2</a:t>
            </a:r>
          </a:p>
        </p:txBody>
      </p:sp>
      <p:sp>
        <p:nvSpPr>
          <p:cNvPr id="3" name="Subtitle 2"/>
          <p:cNvSpPr>
            <a:spLocks noGrp="1"/>
          </p:cNvSpPr>
          <p:nvPr>
            <p:ph type="subTitle" idx="1"/>
          </p:nvPr>
        </p:nvSpPr>
        <p:spPr>
          <a:xfrm>
            <a:off x="1847528" y="3068960"/>
            <a:ext cx="7776864" cy="622920"/>
          </a:xfrm>
        </p:spPr>
        <p:txBody>
          <a:bodyPr>
            <a:normAutofit/>
          </a:bodyPr>
          <a:lstStyle/>
          <a:p>
            <a:pPr algn="l"/>
            <a:r>
              <a:rPr lang="en-GB" sz="2400" dirty="0">
                <a:solidFill>
                  <a:schemeClr val="tx1"/>
                </a:solidFill>
              </a:rPr>
              <a:t>Measures - Time</a:t>
            </a:r>
          </a:p>
        </p:txBody>
      </p:sp>
      <p:sp>
        <p:nvSpPr>
          <p:cNvPr id="4" name="Subtitle 2"/>
          <p:cNvSpPr txBox="1">
            <a:spLocks/>
          </p:cNvSpPr>
          <p:nvPr/>
        </p:nvSpPr>
        <p:spPr>
          <a:xfrm>
            <a:off x="1883718" y="4797152"/>
            <a:ext cx="7776864" cy="11269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HIAS maths  Team</a:t>
            </a:r>
          </a:p>
          <a:p>
            <a:pPr algn="l"/>
            <a:r>
              <a:rPr lang="en-GB" sz="1200" dirty="0">
                <a:solidFill>
                  <a:schemeClr val="tx1"/>
                </a:solidFill>
                <a:latin typeface="Arial" panose="020B0604020202020204" pitchFamily="34" charset="0"/>
                <a:cs typeface="Arial" panose="020B0604020202020204" pitchFamily="34" charset="0"/>
              </a:rPr>
              <a:t>Spring 2021</a:t>
            </a:r>
          </a:p>
          <a:p>
            <a:pPr algn="l"/>
            <a:r>
              <a:rPr lang="en-GB" sz="1200" dirty="0">
                <a:solidFill>
                  <a:schemeClr val="tx1"/>
                </a:solidFill>
                <a:latin typeface="Arial" panose="020B0604020202020204" pitchFamily="34" charset="0"/>
                <a:cs typeface="Arial" panose="020B0604020202020204" pitchFamily="34" charset="0"/>
              </a:rPr>
              <a:t>Final version</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200" dirty="0">
                <a:solidFill>
                  <a:schemeClr val="tx1"/>
                </a:solidFill>
                <a:latin typeface="Arial" panose="020B0604020202020204" pitchFamily="34" charset="0"/>
                <a:cs typeface="Arial" panose="020B0604020202020204" pitchFamily="34" charset="0"/>
              </a:rPr>
              <a:t>© Hampshire County Council</a:t>
            </a:r>
          </a:p>
          <a:p>
            <a:pPr algn="l"/>
            <a:endParaRPr lang="en-GB" sz="1400" dirty="0">
              <a:solidFill>
                <a:schemeClr val="tx1"/>
              </a:solidFill>
              <a:latin typeface="Arial" panose="020B060402020202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789537" y="323225"/>
            <a:ext cx="2139950" cy="835025"/>
          </a:xfrm>
          <a:prstGeom prst="rect">
            <a:avLst/>
          </a:prstGeom>
          <a:noFill/>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355841" y="6052700"/>
            <a:ext cx="1951355" cy="504825"/>
          </a:xfrm>
          <a:prstGeom prst="rect">
            <a:avLst/>
          </a:prstGeom>
          <a:noFill/>
          <a:ln>
            <a:noFill/>
          </a:ln>
        </p:spPr>
      </p:pic>
      <p:sp>
        <p:nvSpPr>
          <p:cNvPr id="9" name="Text Box 2">
            <a:extLst>
              <a:ext uri="{FF2B5EF4-FFF2-40B4-BE49-F238E27FC236}">
                <a16:creationId xmlns:a16="http://schemas.microsoft.com/office/drawing/2014/main" id="{F7241127-A1E3-4953-ACD2-C403C58C0D98}"/>
              </a:ext>
            </a:extLst>
          </p:cNvPr>
          <p:cNvSpPr txBox="1">
            <a:spLocks noChangeArrowheads="1"/>
          </p:cNvSpPr>
          <p:nvPr/>
        </p:nvSpPr>
        <p:spPr bwMode="auto">
          <a:xfrm>
            <a:off x="1621105" y="982672"/>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428424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Autofit/>
          </a:bodyPr>
          <a:lstStyle/>
          <a:p>
            <a:pPr algn="l"/>
            <a:r>
              <a:rPr lang="en-GB" sz="2000" b="1" dirty="0"/>
              <a:t>Review your solution: does it seem reasonable?</a:t>
            </a:r>
            <a:br>
              <a:rPr lang="en-GB" sz="2000" b="1" dirty="0"/>
            </a:br>
            <a:r>
              <a:rPr lang="en-GB" sz="2000" b="1" dirty="0"/>
              <a:t>Which steps/ parts did you find easy and which harder?</a:t>
            </a:r>
          </a:p>
        </p:txBody>
      </p:sp>
      <p:sp>
        <p:nvSpPr>
          <p:cNvPr id="7" name="TextBox 6">
            <a:extLst>
              <a:ext uri="{FF2B5EF4-FFF2-40B4-BE49-F238E27FC236}">
                <a16:creationId xmlns:a16="http://schemas.microsoft.com/office/drawing/2014/main" id="{82B95C2A-ABE7-40E7-8C98-4D1427C073AA}"/>
              </a:ext>
            </a:extLst>
          </p:cNvPr>
          <p:cNvSpPr txBox="1"/>
          <p:nvPr/>
        </p:nvSpPr>
        <p:spPr>
          <a:xfrm>
            <a:off x="535422" y="1765879"/>
            <a:ext cx="4518053" cy="4247317"/>
          </a:xfrm>
          <a:prstGeom prst="rect">
            <a:avLst/>
          </a:prstGeom>
          <a:solidFill>
            <a:schemeClr val="accent5">
              <a:lumMod val="20000"/>
              <a:lumOff val="80000"/>
            </a:schemeClr>
          </a:solidFill>
        </p:spPr>
        <p:txBody>
          <a:bodyPr wrap="square" rtlCol="0">
            <a:spAutoFit/>
          </a:bodyPr>
          <a:lstStyle/>
          <a:p>
            <a:r>
              <a:rPr lang="en-GB" b="1" dirty="0">
                <a:cs typeface="Times New Roman" panose="02020603050405020304" pitchFamily="18" charset="0"/>
              </a:rPr>
              <a:t>How could you check?</a:t>
            </a:r>
          </a:p>
          <a:p>
            <a:endParaRPr lang="en-GB" b="1" dirty="0">
              <a:cs typeface="Times New Roman" panose="02020603050405020304" pitchFamily="18" charset="0"/>
            </a:endParaRPr>
          </a:p>
          <a:p>
            <a:pPr marL="342900" indent="-342900">
              <a:buAutoNum type="arabicPeriod"/>
            </a:pPr>
            <a:r>
              <a:rPr lang="en-GB" b="1" dirty="0">
                <a:cs typeface="Times New Roman" panose="02020603050405020304" pitchFamily="18" charset="0"/>
              </a:rPr>
              <a:t>Go through the steps you took  and check for errors – </a:t>
            </a:r>
            <a:r>
              <a:rPr lang="en-GB" i="1" dirty="0">
                <a:cs typeface="Times New Roman" panose="02020603050405020304" pitchFamily="18" charset="0"/>
              </a:rPr>
              <a:t>Remember the problem is about showing times accurately on a clock, and also about working out time intervals.</a:t>
            </a:r>
            <a:r>
              <a:rPr lang="en-GB" sz="1600" dirty="0">
                <a:cs typeface="Times New Roman" panose="02020603050405020304" pitchFamily="18" charset="0"/>
              </a:rPr>
              <a:t> 	</a:t>
            </a:r>
          </a:p>
          <a:p>
            <a:pPr marL="342900" indent="-342900">
              <a:buAutoNum type="arabicPeriod"/>
            </a:pPr>
            <a:endParaRPr lang="en-GB" b="1" dirty="0">
              <a:cs typeface="Times New Roman" panose="02020603050405020304" pitchFamily="18" charset="0"/>
            </a:endParaRPr>
          </a:p>
          <a:p>
            <a:pPr marL="342900" indent="-342900">
              <a:buAutoNum type="arabicPeriod"/>
            </a:pPr>
            <a:r>
              <a:rPr lang="en-GB" b="1" dirty="0">
                <a:cs typeface="Times New Roman" panose="02020603050405020304" pitchFamily="18" charset="0"/>
              </a:rPr>
              <a:t>Try to solve the calculation a different way and see if you get the same answer. </a:t>
            </a:r>
            <a:r>
              <a:rPr lang="en-GB" i="1" dirty="0">
                <a:cs typeface="Times New Roman" panose="02020603050405020304" pitchFamily="18" charset="0"/>
              </a:rPr>
              <a:t>In this case, check by adding on the equivalent number of minutes (15 for a quarter of an hour and 30 for half an hour). You can use counting in 5’s to do this.</a:t>
            </a:r>
            <a:endParaRPr lang="en-GB" b="1" dirty="0">
              <a:cs typeface="Times New Roman" panose="02020603050405020304" pitchFamily="18" charset="0"/>
            </a:endParaRPr>
          </a:p>
        </p:txBody>
      </p:sp>
      <p:sp>
        <p:nvSpPr>
          <p:cNvPr id="9" name="Text Box 2">
            <a:extLst>
              <a:ext uri="{FF2B5EF4-FFF2-40B4-BE49-F238E27FC236}">
                <a16:creationId xmlns:a16="http://schemas.microsoft.com/office/drawing/2014/main" id="{ED770C60-640C-4B6F-953B-DF120EE66415}"/>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6" name="Content Placeholder 6">
            <a:extLst>
              <a:ext uri="{FF2B5EF4-FFF2-40B4-BE49-F238E27FC236}">
                <a16:creationId xmlns:a16="http://schemas.microsoft.com/office/drawing/2014/main" id="{00BF20FB-1925-4104-B0A4-127381A90FBC}"/>
              </a:ext>
            </a:extLst>
          </p:cNvPr>
          <p:cNvSpPr>
            <a:spLocks noGrp="1"/>
          </p:cNvSpPr>
          <p:nvPr>
            <p:ph idx="1"/>
          </p:nvPr>
        </p:nvSpPr>
        <p:spPr>
          <a:xfrm>
            <a:off x="5425129" y="1818200"/>
            <a:ext cx="6419850" cy="4142673"/>
          </a:xfrm>
          <a:prstGeom prst="rect">
            <a:avLst/>
          </a:prstGeom>
          <a:solidFill>
            <a:schemeClr val="bg2"/>
          </a:solidFill>
        </p:spPr>
        <p:txBody>
          <a:bodyPr wrap="square">
            <a:spAutoFit/>
          </a:bodyPr>
          <a:lstStyle/>
          <a:p>
            <a:pPr marL="0" indent="0">
              <a:buNone/>
            </a:pPr>
            <a:r>
              <a:rPr lang="en-US" dirty="0">
                <a:latin typeface="+mn-lt"/>
                <a:ea typeface="Bariol" charset="0"/>
                <a:cs typeface="Bariol" charset="0"/>
              </a:rPr>
              <a:t>TASK</a:t>
            </a: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8" name="Picture 7">
            <a:extLst>
              <a:ext uri="{FF2B5EF4-FFF2-40B4-BE49-F238E27FC236}">
                <a16:creationId xmlns:a16="http://schemas.microsoft.com/office/drawing/2014/main" id="{DF597EF1-7698-4D70-97F0-5727E38A711F}"/>
              </a:ext>
            </a:extLst>
          </p:cNvPr>
          <p:cNvPicPr>
            <a:picLocks noChangeAspect="1"/>
          </p:cNvPicPr>
          <p:nvPr/>
        </p:nvPicPr>
        <p:blipFill>
          <a:blip r:embed="rId2"/>
          <a:stretch>
            <a:fillRect/>
          </a:stretch>
        </p:blipFill>
        <p:spPr>
          <a:xfrm>
            <a:off x="5829271" y="2519993"/>
            <a:ext cx="2469600" cy="2462961"/>
          </a:xfrm>
          <a:prstGeom prst="rect">
            <a:avLst/>
          </a:prstGeom>
        </p:spPr>
      </p:pic>
      <p:pic>
        <p:nvPicPr>
          <p:cNvPr id="10" name="Picture 9">
            <a:extLst>
              <a:ext uri="{FF2B5EF4-FFF2-40B4-BE49-F238E27FC236}">
                <a16:creationId xmlns:a16="http://schemas.microsoft.com/office/drawing/2014/main" id="{521E3C7E-6D3D-491D-A5B8-8EFECA146519}"/>
              </a:ext>
            </a:extLst>
          </p:cNvPr>
          <p:cNvPicPr>
            <a:picLocks noChangeAspect="1"/>
          </p:cNvPicPr>
          <p:nvPr/>
        </p:nvPicPr>
        <p:blipFill>
          <a:blip r:embed="rId3"/>
          <a:stretch>
            <a:fillRect/>
          </a:stretch>
        </p:blipFill>
        <p:spPr>
          <a:xfrm>
            <a:off x="8452619" y="2519993"/>
            <a:ext cx="3157690" cy="2561565"/>
          </a:xfrm>
          <a:prstGeom prst="rect">
            <a:avLst/>
          </a:prstGeom>
        </p:spPr>
      </p:pic>
      <p:sp>
        <p:nvSpPr>
          <p:cNvPr id="3" name="Speech Bubble: Oval 2">
            <a:extLst>
              <a:ext uri="{FF2B5EF4-FFF2-40B4-BE49-F238E27FC236}">
                <a16:creationId xmlns:a16="http://schemas.microsoft.com/office/drawing/2014/main" id="{F4CA8A1B-3F4C-447B-A9A6-4CE9A969DC4D}"/>
              </a:ext>
            </a:extLst>
          </p:cNvPr>
          <p:cNvSpPr/>
          <p:nvPr/>
        </p:nvSpPr>
        <p:spPr>
          <a:xfrm>
            <a:off x="4891667" y="5066188"/>
            <a:ext cx="2172404" cy="149304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Are your clock faces showing the times accurately?</a:t>
            </a:r>
          </a:p>
        </p:txBody>
      </p:sp>
      <p:sp>
        <p:nvSpPr>
          <p:cNvPr id="11" name="Speech Bubble: Oval 10">
            <a:extLst>
              <a:ext uri="{FF2B5EF4-FFF2-40B4-BE49-F238E27FC236}">
                <a16:creationId xmlns:a16="http://schemas.microsoft.com/office/drawing/2014/main" id="{1EA0DB1E-ECDB-4F6C-8965-AB55BAA83F73}"/>
              </a:ext>
            </a:extLst>
          </p:cNvPr>
          <p:cNvSpPr/>
          <p:nvPr/>
        </p:nvSpPr>
        <p:spPr>
          <a:xfrm>
            <a:off x="6890675" y="4990547"/>
            <a:ext cx="2172404" cy="149304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Have you worked out all of the times accurately?</a:t>
            </a:r>
          </a:p>
        </p:txBody>
      </p:sp>
      <p:sp>
        <p:nvSpPr>
          <p:cNvPr id="12" name="Speech Bubble: Oval 11">
            <a:extLst>
              <a:ext uri="{FF2B5EF4-FFF2-40B4-BE49-F238E27FC236}">
                <a16:creationId xmlns:a16="http://schemas.microsoft.com/office/drawing/2014/main" id="{57A78CDE-F1C4-48E9-8EC3-DDA01B9DC948}"/>
              </a:ext>
            </a:extLst>
          </p:cNvPr>
          <p:cNvSpPr/>
          <p:nvPr/>
        </p:nvSpPr>
        <p:spPr>
          <a:xfrm>
            <a:off x="9250492" y="5070401"/>
            <a:ext cx="2172404" cy="149304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What are you confident with? What do you think you need to practise a bit more?</a:t>
            </a:r>
          </a:p>
        </p:txBody>
      </p:sp>
    </p:spTree>
    <p:extLst>
      <p:ext uri="{BB962C8B-B14F-4D97-AF65-F5344CB8AC3E}">
        <p14:creationId xmlns:p14="http://schemas.microsoft.com/office/powerpoint/2010/main" val="238481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Autofit/>
          </a:bodyPr>
          <a:lstStyle/>
          <a:p>
            <a:pPr algn="l"/>
            <a:r>
              <a:rPr lang="en-GB" sz="2800" b="1" dirty="0"/>
              <a:t>Now try this one</a:t>
            </a:r>
          </a:p>
        </p:txBody>
      </p:sp>
      <p:sp>
        <p:nvSpPr>
          <p:cNvPr id="7" name="TextBox 6">
            <a:extLst>
              <a:ext uri="{FF2B5EF4-FFF2-40B4-BE49-F238E27FC236}">
                <a16:creationId xmlns:a16="http://schemas.microsoft.com/office/drawing/2014/main" id="{82B95C2A-ABE7-40E7-8C98-4D1427C073AA}"/>
              </a:ext>
            </a:extLst>
          </p:cNvPr>
          <p:cNvSpPr txBox="1"/>
          <p:nvPr/>
        </p:nvSpPr>
        <p:spPr>
          <a:xfrm>
            <a:off x="373581" y="1515025"/>
            <a:ext cx="4518053" cy="3970318"/>
          </a:xfrm>
          <a:prstGeom prst="rect">
            <a:avLst/>
          </a:prstGeom>
          <a:solidFill>
            <a:schemeClr val="accent5">
              <a:lumMod val="20000"/>
              <a:lumOff val="80000"/>
            </a:schemeClr>
          </a:solidFill>
        </p:spPr>
        <p:txBody>
          <a:bodyPr wrap="square" rtlCol="0">
            <a:spAutoFit/>
          </a:bodyPr>
          <a:lstStyle/>
          <a:p>
            <a:r>
              <a:rPr lang="en-GB" b="1" dirty="0">
                <a:cs typeface="Times New Roman" panose="02020603050405020304" pitchFamily="18" charset="0"/>
              </a:rPr>
              <a:t>Understand the problem</a:t>
            </a:r>
          </a:p>
          <a:p>
            <a:endParaRPr lang="en-GB" b="1" dirty="0">
              <a:cs typeface="Times New Roman" panose="02020603050405020304" pitchFamily="18" charset="0"/>
            </a:endParaRPr>
          </a:p>
          <a:p>
            <a:r>
              <a:rPr lang="en-GB" b="1" dirty="0">
                <a:cs typeface="Times New Roman" panose="02020603050405020304" pitchFamily="18" charset="0"/>
              </a:rPr>
              <a:t>Make a plan</a:t>
            </a:r>
          </a:p>
          <a:p>
            <a:endParaRPr lang="en-GB" b="1" dirty="0">
              <a:cs typeface="Times New Roman" panose="02020603050405020304" pitchFamily="18" charset="0"/>
            </a:endParaRPr>
          </a:p>
          <a:p>
            <a:r>
              <a:rPr lang="en-GB" b="1" dirty="0">
                <a:cs typeface="Times New Roman" panose="02020603050405020304" pitchFamily="18" charset="0"/>
              </a:rPr>
              <a:t>Carry out your plan: show your reasoning </a:t>
            </a:r>
          </a:p>
          <a:p>
            <a:endParaRPr lang="en-GB" b="1" dirty="0">
              <a:cs typeface="Times New Roman" panose="02020603050405020304" pitchFamily="18" charset="0"/>
            </a:endParaRPr>
          </a:p>
          <a:p>
            <a:r>
              <a:rPr lang="en-GB" b="1" dirty="0">
                <a:cs typeface="Times New Roman" panose="02020603050405020304" pitchFamily="18" charset="0"/>
              </a:rPr>
              <a:t>Review your solution: does it seem reasonable?</a:t>
            </a:r>
          </a:p>
          <a:p>
            <a:endParaRPr lang="en-GB" b="1" dirty="0">
              <a:cs typeface="Times New Roman" panose="02020603050405020304" pitchFamily="18" charset="0"/>
            </a:endParaRPr>
          </a:p>
          <a:p>
            <a:r>
              <a:rPr lang="en-GB" b="1" dirty="0">
                <a:cs typeface="Times New Roman" panose="02020603050405020304" pitchFamily="18" charset="0"/>
              </a:rPr>
              <a:t>Think about your learning: which parts of the problem did you find easy and which parts did you find harder?</a:t>
            </a:r>
          </a:p>
          <a:p>
            <a:endParaRPr lang="en-GB" b="1" dirty="0">
              <a:cs typeface="Times New Roman" panose="02020603050405020304" pitchFamily="18" charset="0"/>
            </a:endParaRPr>
          </a:p>
        </p:txBody>
      </p:sp>
      <p:sp>
        <p:nvSpPr>
          <p:cNvPr id="8" name="Text Box 2">
            <a:extLst>
              <a:ext uri="{FF2B5EF4-FFF2-40B4-BE49-F238E27FC236}">
                <a16:creationId xmlns:a16="http://schemas.microsoft.com/office/drawing/2014/main" id="{6AAB0834-6429-4AC1-A84A-DB2DD63D2D79}"/>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6" name="Content Placeholder 6">
            <a:extLst>
              <a:ext uri="{FF2B5EF4-FFF2-40B4-BE49-F238E27FC236}">
                <a16:creationId xmlns:a16="http://schemas.microsoft.com/office/drawing/2014/main" id="{1678FD38-1421-43FD-A6FF-C882039887D2}"/>
              </a:ext>
            </a:extLst>
          </p:cNvPr>
          <p:cNvSpPr>
            <a:spLocks noGrp="1"/>
          </p:cNvSpPr>
          <p:nvPr>
            <p:ph idx="1"/>
          </p:nvPr>
        </p:nvSpPr>
        <p:spPr>
          <a:xfrm>
            <a:off x="5198551" y="1084138"/>
            <a:ext cx="6419850" cy="5029069"/>
          </a:xfrm>
          <a:prstGeom prst="rect">
            <a:avLst/>
          </a:prstGeom>
          <a:solidFill>
            <a:schemeClr val="bg2"/>
          </a:solidFill>
        </p:spPr>
        <p:txBody>
          <a:bodyPr wrap="square">
            <a:spAutoFit/>
          </a:bodyPr>
          <a:lstStyle/>
          <a:p>
            <a:pPr marL="0" indent="0">
              <a:buNone/>
            </a:pPr>
            <a:r>
              <a:rPr lang="en-US" b="1" dirty="0">
                <a:latin typeface="+mn-lt"/>
                <a:ea typeface="Bariol" charset="0"/>
                <a:cs typeface="Bariol" charset="0"/>
              </a:rPr>
              <a:t>TASK variation</a:t>
            </a:r>
          </a:p>
          <a:p>
            <a:pPr marL="0" indent="0">
              <a:buNone/>
            </a:pPr>
            <a:r>
              <a:rPr lang="en-US" sz="2400" dirty="0">
                <a:latin typeface="+mn-lt"/>
                <a:ea typeface="Bariol" charset="0"/>
                <a:cs typeface="Bariol" charset="0"/>
              </a:rPr>
              <a:t>Bruno’s sister has her breakfast half an hour before Bruno</a:t>
            </a:r>
          </a:p>
          <a:p>
            <a:pPr marL="0" indent="0">
              <a:buNone/>
            </a:pPr>
            <a:endParaRPr lang="en-US" sz="2400" dirty="0">
              <a:latin typeface="+mn-lt"/>
              <a:ea typeface="Bariol" charset="0"/>
              <a:cs typeface="Bariol" charset="0"/>
            </a:endParaRPr>
          </a:p>
          <a:p>
            <a:pPr marL="0" indent="0">
              <a:buNone/>
            </a:pPr>
            <a:r>
              <a:rPr lang="en-US" sz="2400" dirty="0">
                <a:latin typeface="+mn-lt"/>
                <a:ea typeface="Bariol" charset="0"/>
                <a:cs typeface="Bariol" charset="0"/>
              </a:rPr>
              <a:t>She arrives at school a quarter of an hour before Bruno</a:t>
            </a:r>
          </a:p>
          <a:p>
            <a:pPr marL="0" indent="0">
              <a:buNone/>
            </a:pPr>
            <a:endParaRPr lang="en-US" sz="2400" dirty="0">
              <a:latin typeface="+mn-lt"/>
              <a:ea typeface="Bariol" charset="0"/>
              <a:cs typeface="Bariol" charset="0"/>
            </a:endParaRPr>
          </a:p>
          <a:p>
            <a:pPr marL="0" indent="0">
              <a:buNone/>
            </a:pPr>
            <a:r>
              <a:rPr lang="en-US" sz="2400" dirty="0">
                <a:latin typeface="+mn-lt"/>
                <a:ea typeface="Bariol" charset="0"/>
                <a:cs typeface="Bariol" charset="0"/>
              </a:rPr>
              <a:t>She goes to bed an hour later than Bruno and has a shower half an hour before that.</a:t>
            </a:r>
          </a:p>
          <a:p>
            <a:pPr marL="0" indent="0">
              <a:buNone/>
            </a:pPr>
            <a:r>
              <a:rPr lang="en-US" sz="2400" dirty="0">
                <a:latin typeface="+mn-lt"/>
                <a:ea typeface="Bariol" charset="0"/>
                <a:cs typeface="Bariol" charset="0"/>
              </a:rPr>
              <a:t>Now can you work out the times Bruno’s sister does all of these things and draw those on clock faces?</a:t>
            </a:r>
          </a:p>
        </p:txBody>
      </p:sp>
      <p:pic>
        <p:nvPicPr>
          <p:cNvPr id="4" name="Picture 3" descr="Shape&#10;&#10;Description automatically generated with medium confidence">
            <a:extLst>
              <a:ext uri="{FF2B5EF4-FFF2-40B4-BE49-F238E27FC236}">
                <a16:creationId xmlns:a16="http://schemas.microsoft.com/office/drawing/2014/main" id="{1EBE2B6A-630A-4C35-8936-4B4FD14117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50005" y="2030327"/>
            <a:ext cx="713430" cy="902362"/>
          </a:xfrm>
          <a:prstGeom prst="rect">
            <a:avLst/>
          </a:prstGeom>
        </p:spPr>
      </p:pic>
    </p:spTree>
    <p:extLst>
      <p:ext uri="{BB962C8B-B14F-4D97-AF65-F5344CB8AC3E}">
        <p14:creationId xmlns:p14="http://schemas.microsoft.com/office/powerpoint/2010/main" val="312306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981200" y="836712"/>
            <a:ext cx="8229600" cy="580926"/>
          </a:xfrm>
        </p:spPr>
        <p:txBody>
          <a:bodyPr>
            <a:normAutofit/>
          </a:bodyPr>
          <a:lstStyle/>
          <a:p>
            <a:pPr algn="l"/>
            <a:r>
              <a:rPr lang="en-GB" sz="2800" b="1" dirty="0"/>
              <a:t>HIAS Maths team</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1981200" y="1600201"/>
            <a:ext cx="8229600" cy="4061047"/>
          </a:xfrm>
        </p:spPr>
        <p:txBody>
          <a:bodyPr>
            <a:noAutofit/>
          </a:bodyPr>
          <a:lstStyle/>
          <a:p>
            <a:pPr marL="0" indent="0">
              <a:buNone/>
            </a:pPr>
            <a:r>
              <a:rPr lang="en-GB" sz="1800" dirty="0"/>
              <a:t>The HIAS maths team offer a wide range of high-quality services to support schools in improving outcomes for learners, including courses, bespoke consultancy and in-house training.  </a:t>
            </a:r>
          </a:p>
          <a:p>
            <a:pPr marL="0" indent="0">
              <a:buNone/>
            </a:pPr>
            <a:endParaRPr lang="en-GB" sz="1800" dirty="0"/>
          </a:p>
          <a:p>
            <a:pPr marL="0" indent="0">
              <a:buNone/>
            </a:pPr>
            <a:r>
              <a:rPr lang="en-GB" sz="1800" dirty="0"/>
              <a:t>For further details referring </a:t>
            </a:r>
            <a:r>
              <a:rPr lang="en-GB" sz="1800"/>
              <a:t>to maths, </a:t>
            </a:r>
            <a:r>
              <a:rPr lang="en-GB" sz="1800" dirty="0"/>
              <a:t>please contact either of the team leads:</a:t>
            </a:r>
          </a:p>
          <a:p>
            <a:pPr marL="0" indent="0">
              <a:buNone/>
            </a:pPr>
            <a:r>
              <a:rPr lang="en-GB" sz="1800" dirty="0"/>
              <a:t>	Jacqui Clifft : </a:t>
            </a:r>
            <a:r>
              <a:rPr lang="en-GB" sz="1800" dirty="0">
                <a:hlinkClick r:id="rId2"/>
              </a:rPr>
              <a:t>Jacqui.clifft@hants.gov.uk</a:t>
            </a:r>
            <a:endParaRPr lang="en-GB" sz="1800" dirty="0"/>
          </a:p>
          <a:p>
            <a:pPr marL="0" indent="0">
              <a:buNone/>
            </a:pPr>
            <a:r>
              <a:rPr lang="en-GB" sz="1800" dirty="0"/>
              <a:t>	Jo Lees: </a:t>
            </a:r>
            <a:r>
              <a:rPr lang="en-GB" sz="1800" dirty="0">
                <a:hlinkClick r:id="rId3"/>
              </a:rPr>
              <a:t>Jo.Lees@hants.gov.uk</a:t>
            </a:r>
            <a:endParaRPr lang="en-GB" sz="1800" dirty="0"/>
          </a:p>
          <a:p>
            <a:pPr marL="0" indent="0">
              <a:buNone/>
            </a:pPr>
            <a:endParaRPr lang="en-GB" sz="1800" dirty="0"/>
          </a:p>
          <a:p>
            <a:pPr marL="0" indent="0">
              <a:buNone/>
            </a:pPr>
            <a:r>
              <a:rPr lang="en-GB" sz="1800" dirty="0"/>
              <a:t>For further details on the full range of services available please contact us using the following details:</a:t>
            </a:r>
          </a:p>
          <a:p>
            <a:pPr marL="0" indent="0">
              <a:buNone/>
            </a:pPr>
            <a:r>
              <a:rPr lang="en-GB" sz="1800" dirty="0"/>
              <a:t> </a:t>
            </a:r>
          </a:p>
          <a:p>
            <a:pPr marL="0" indent="0">
              <a:buNone/>
            </a:pPr>
            <a:r>
              <a:rPr lang="en-GB" sz="1800" dirty="0"/>
              <a:t>Tel: 01962 874820 or email: hias.enquiries@hants.gov.uk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For further details on the full range of services available please contact us using the following details:</a:t>
            </a:r>
          </a:p>
          <a:p>
            <a:pPr marL="0" indent="0">
              <a:buNone/>
            </a:pPr>
            <a:r>
              <a:rPr lang="en-GB" sz="2000" dirty="0"/>
              <a:t> </a:t>
            </a:r>
          </a:p>
          <a:p>
            <a:pPr marL="0" indent="0">
              <a:buNone/>
            </a:pPr>
            <a:r>
              <a:rPr lang="en-GB" sz="2000" dirty="0"/>
              <a:t>Tel: 01962 874820 or email: </a:t>
            </a:r>
            <a:r>
              <a:rPr lang="en-GB" sz="2000" u="sng" dirty="0">
                <a:hlinkClick r:id="rId4"/>
              </a:rPr>
              <a:t>hias.enquiries@hants.gov.uk</a:t>
            </a:r>
            <a:r>
              <a:rPr lang="en-GB" sz="2000" dirty="0"/>
              <a:t> </a:t>
            </a:r>
          </a:p>
        </p:txBody>
      </p:sp>
      <p:pic>
        <p:nvPicPr>
          <p:cNvPr id="4" name="Picture 3">
            <a:extLst>
              <a:ext uri="{FF2B5EF4-FFF2-40B4-BE49-F238E27FC236}">
                <a16:creationId xmlns:a16="http://schemas.microsoft.com/office/drawing/2014/main" id="{EF9214C5-B01F-45DC-B050-A3009F4A4ED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54578" y="6353176"/>
            <a:ext cx="1951355" cy="504825"/>
          </a:xfrm>
          <a:prstGeom prst="rect">
            <a:avLst/>
          </a:prstGeom>
          <a:noFill/>
          <a:ln>
            <a:noFill/>
          </a:ln>
        </p:spPr>
      </p:pic>
      <p:pic>
        <p:nvPicPr>
          <p:cNvPr id="7" name="Picture 2" descr="image001">
            <a:extLst>
              <a:ext uri="{FF2B5EF4-FFF2-40B4-BE49-F238E27FC236}">
                <a16:creationId xmlns:a16="http://schemas.microsoft.com/office/drawing/2014/main" id="{A1225777-4001-4A53-9C8C-6F01F7A252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046" t="17177" r="11766" b="27104"/>
          <a:stretch/>
        </p:blipFill>
        <p:spPr bwMode="auto">
          <a:xfrm>
            <a:off x="9112668" y="5517232"/>
            <a:ext cx="155533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1B487DCA-45D9-4B74-AC20-F64217D74BE1}"/>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271293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08BC7-3958-4725-9814-E8937628E8C6}"/>
              </a:ext>
            </a:extLst>
          </p:cNvPr>
          <p:cNvSpPr>
            <a:spLocks noGrp="1"/>
          </p:cNvSpPr>
          <p:nvPr>
            <p:ph idx="1"/>
          </p:nvPr>
        </p:nvSpPr>
        <p:spPr/>
        <p:txBody>
          <a:bodyPr/>
          <a:lstStyle/>
          <a:p>
            <a:pPr marL="0" indent="0">
              <a:buNone/>
            </a:pPr>
            <a:r>
              <a:rPr lang="en-GB" sz="1800" dirty="0">
                <a:effectLst/>
                <a:latin typeface="Calibri" panose="020F0502020204030204" pitchFamily="34" charset="0"/>
                <a:ea typeface="Calibri" panose="020F0502020204030204" pitchFamily="34" charset="0"/>
              </a:rPr>
              <a:t>These slides are intended to support teachers and pupils with a blended approach to learning, either in-class or online. The tasks are intended to form part of a learning journey and could be the basis of either one lesson or a short sequence of connected lessons. </a:t>
            </a:r>
          </a:p>
          <a:p>
            <a:pPr marL="0" indent="0">
              <a:buNone/>
            </a:pPr>
            <a:r>
              <a:rPr lang="en-GB" sz="1800" dirty="0">
                <a:effectLst/>
                <a:latin typeface="Calibri" panose="020F0502020204030204" pitchFamily="34" charset="0"/>
                <a:ea typeface="Calibri" panose="020F0502020204030204" pitchFamily="34" charset="0"/>
              </a:rPr>
              <a:t>The 4-step </a:t>
            </a:r>
            <a:r>
              <a:rPr lang="en-GB" sz="1800" dirty="0" err="1">
                <a:effectLst/>
                <a:latin typeface="Calibri" panose="020F0502020204030204" pitchFamily="34" charset="0"/>
                <a:ea typeface="Calibri" panose="020F0502020204030204" pitchFamily="34" charset="0"/>
              </a:rPr>
              <a:t>Polya</a:t>
            </a:r>
            <a:r>
              <a:rPr lang="en-GB" sz="1800" dirty="0">
                <a:effectLst/>
                <a:latin typeface="Calibri" panose="020F0502020204030204" pitchFamily="34" charset="0"/>
                <a:ea typeface="Calibri" panose="020F0502020204030204" pitchFamily="34" charset="0"/>
              </a:rPr>
              <a:t> model for problem solving has been used to provide a structure to support reasoning. Teachers may need to use more or fewer steps to support the range of learners in </a:t>
            </a:r>
            <a:r>
              <a:rPr lang="en-GB" sz="1800" dirty="0">
                <a:latin typeface="Calibri" panose="020F0502020204030204" pitchFamily="34" charset="0"/>
                <a:ea typeface="Calibri" panose="020F0502020204030204" pitchFamily="34" charset="0"/>
              </a:rPr>
              <a:t>their</a:t>
            </a:r>
            <a:r>
              <a:rPr lang="en-GB" sz="1800" dirty="0">
                <a:effectLst/>
                <a:latin typeface="Calibri" panose="020F0502020204030204" pitchFamily="34" charset="0"/>
                <a:ea typeface="Calibri" panose="020F0502020204030204" pitchFamily="34" charset="0"/>
              </a:rPr>
              <a:t> class.</a:t>
            </a:r>
          </a:p>
          <a:p>
            <a:pPr marL="0" indent="0">
              <a:buNone/>
            </a:pPr>
            <a:r>
              <a:rPr lang="en-GB" sz="1800" dirty="0">
                <a:effectLst/>
                <a:latin typeface="Calibri" panose="020F0502020204030204" pitchFamily="34" charset="0"/>
                <a:ea typeface="Calibri" panose="020F0502020204030204" pitchFamily="34" charset="0"/>
              </a:rPr>
              <a:t>Teachers should delete, change and add slides to suit the needs of </a:t>
            </a:r>
            <a:r>
              <a:rPr lang="en-GB" sz="1800">
                <a:effectLst/>
                <a:latin typeface="Calibri" panose="020F0502020204030204" pitchFamily="34" charset="0"/>
                <a:ea typeface="Calibri" panose="020F0502020204030204" pitchFamily="34" charset="0"/>
              </a:rPr>
              <a:t>their </a:t>
            </a:r>
            <a:r>
              <a:rPr lang="en-GB" sz="1800">
                <a:latin typeface="Calibri" panose="020F0502020204030204" pitchFamily="34" charset="0"/>
                <a:ea typeface="Calibri" panose="020F0502020204030204" pitchFamily="34" charset="0"/>
              </a:rPr>
              <a:t>pupils</a:t>
            </a:r>
            <a:r>
              <a:rPr lang="en-GB" sz="180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Extra slides with personalised prompts and appropriate examples based on previous teaching may be suitable. When changing the slide-deck, teachers should consider:</a:t>
            </a:r>
          </a:p>
          <a:p>
            <a:pPr marL="742950" lvl="1" indent="-285750">
              <a:buSzPts val="1000"/>
              <a:buFont typeface="Symbol" panose="05050102010706020507" pitchFamily="18" charset="2"/>
              <a:buChar char=""/>
              <a:tabLst>
                <a:tab pos="914400" algn="l"/>
              </a:tabLst>
            </a:pPr>
            <a:r>
              <a:rPr lang="en-GB" sz="1800" dirty="0">
                <a:effectLst/>
                <a:latin typeface="Calibri" panose="020F0502020204030204" pitchFamily="34" charset="0"/>
                <a:ea typeface="Times New Roman" panose="02020603050405020304" pitchFamily="18" charset="0"/>
              </a:rPr>
              <a:t>Their expectations for the use of representations such as bar models, number lines, arrays and  diagrams.</a:t>
            </a:r>
            <a:endParaRPr lang="en-GB" sz="1800" dirty="0">
              <a:effectLst/>
              <a:latin typeface="Calibri" panose="020F0502020204030204" pitchFamily="34" charset="0"/>
              <a:ea typeface="Calibri" panose="020F0502020204030204" pitchFamily="34" charset="0"/>
            </a:endParaRPr>
          </a:p>
          <a:p>
            <a:pPr marL="742950" lvl="1" indent="-285750">
              <a:buSzPts val="1000"/>
              <a:buFont typeface="Symbol" panose="05050102010706020507" pitchFamily="18" charset="2"/>
              <a:buChar char=""/>
              <a:tabLst>
                <a:tab pos="914400" algn="l"/>
              </a:tabLst>
            </a:pPr>
            <a:r>
              <a:rPr lang="en-GB" sz="1800" dirty="0">
                <a:effectLst/>
                <a:latin typeface="Calibri" panose="020F0502020204030204" pitchFamily="34" charset="0"/>
                <a:ea typeface="Times New Roman" panose="02020603050405020304" pitchFamily="18" charset="0"/>
              </a:rPr>
              <a:t>Which strategies and methods pupils should use and record when solving problems or identifying solutions. This could include a range of informal jottings and diagrams, the use of tables to record solutions systematically and formal or informal calculation methods.</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Teachers may also wish to record a ‘voice over’ to talk pupils through the slides.</a:t>
            </a:r>
          </a:p>
        </p:txBody>
      </p:sp>
      <p:sp>
        <p:nvSpPr>
          <p:cNvPr id="4" name="Text Box 2">
            <a:extLst>
              <a:ext uri="{FF2B5EF4-FFF2-40B4-BE49-F238E27FC236}">
                <a16:creationId xmlns:a16="http://schemas.microsoft.com/office/drawing/2014/main" id="{8AD1D9EC-C89D-4E25-B8F7-4B64D4F88E52}"/>
              </a:ext>
            </a:extLst>
          </p:cNvPr>
          <p:cNvSpPr txBox="1">
            <a:spLocks noGrp="1" noChangeArrowheads="1"/>
          </p:cNvSpPr>
          <p:nvPr>
            <p:ph type="title"/>
          </p:nvPr>
        </p:nvSpPr>
        <p:spPr bwMode="auto">
          <a:xfrm>
            <a:off x="609600" y="274638"/>
            <a:ext cx="8174038" cy="1143000"/>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hangingPunct="0">
              <a:spcBef>
                <a:spcPts val="700"/>
              </a:spcBef>
            </a:pPr>
            <a:br>
              <a:rPr lang="en-GB" kern="0" dirty="0">
                <a:solidFill>
                  <a:srgbClr val="FFFFFF"/>
                </a:solidFill>
                <a:latin typeface="Arial"/>
                <a:ea typeface="Times New Roman"/>
              </a:rPr>
            </a:b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128772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130206" y="506029"/>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3" name="Picture 2">
            <a:extLst>
              <a:ext uri="{FF2B5EF4-FFF2-40B4-BE49-F238E27FC236}">
                <a16:creationId xmlns:a16="http://schemas.microsoft.com/office/drawing/2014/main" id="{FF8794BD-7A56-4ADD-AB22-E23ACB844076}"/>
              </a:ext>
            </a:extLst>
          </p:cNvPr>
          <p:cNvPicPr>
            <a:picLocks noChangeAspect="1"/>
          </p:cNvPicPr>
          <p:nvPr/>
        </p:nvPicPr>
        <p:blipFill>
          <a:blip r:embed="rId2"/>
          <a:stretch>
            <a:fillRect/>
          </a:stretch>
        </p:blipFill>
        <p:spPr>
          <a:xfrm>
            <a:off x="3904944" y="1142681"/>
            <a:ext cx="4382112" cy="4572638"/>
          </a:xfrm>
          <a:prstGeom prst="rect">
            <a:avLst/>
          </a:prstGeom>
        </p:spPr>
      </p:pic>
      <p:sp>
        <p:nvSpPr>
          <p:cNvPr id="4" name="TextBox 3">
            <a:extLst>
              <a:ext uri="{FF2B5EF4-FFF2-40B4-BE49-F238E27FC236}">
                <a16:creationId xmlns:a16="http://schemas.microsoft.com/office/drawing/2014/main" id="{AB8F265A-7D5C-42F1-84B4-D2C743825212}"/>
              </a:ext>
            </a:extLst>
          </p:cNvPr>
          <p:cNvSpPr txBox="1"/>
          <p:nvPr/>
        </p:nvSpPr>
        <p:spPr>
          <a:xfrm>
            <a:off x="3681876" y="5922740"/>
            <a:ext cx="6295604" cy="461665"/>
          </a:xfrm>
          <a:prstGeom prst="rect">
            <a:avLst/>
          </a:prstGeom>
          <a:noFill/>
        </p:spPr>
        <p:txBody>
          <a:bodyPr wrap="square" rtlCol="0">
            <a:spAutoFit/>
          </a:bodyPr>
          <a:lstStyle/>
          <a:p>
            <a:r>
              <a:rPr lang="en-GB" sz="1200" dirty="0"/>
              <a:t>1945 George </a:t>
            </a:r>
            <a:r>
              <a:rPr lang="en-GB" sz="1200" dirty="0" err="1"/>
              <a:t>Polya</a:t>
            </a:r>
            <a:r>
              <a:rPr lang="en-GB" sz="1200" dirty="0"/>
              <a:t> published  ‘How To Solve It’ 2nd ed., Princeton University Press, 1957, ISBN 0-691-08097-6.</a:t>
            </a:r>
          </a:p>
        </p:txBody>
      </p:sp>
    </p:spTree>
    <p:extLst>
      <p:ext uri="{BB962C8B-B14F-4D97-AF65-F5344CB8AC3E}">
        <p14:creationId xmlns:p14="http://schemas.microsoft.com/office/powerpoint/2010/main" val="399897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p:txBody>
          <a:bodyPr>
            <a:normAutofit/>
          </a:bodyPr>
          <a:lstStyle/>
          <a:p>
            <a:pPr algn="l"/>
            <a:r>
              <a:rPr lang="en-GB" sz="2800" b="1" dirty="0"/>
              <a:t>Measures (time) – telling the time to the nearest quarter of an hour </a:t>
            </a:r>
          </a:p>
        </p:txBody>
      </p:sp>
      <p:sp>
        <p:nvSpPr>
          <p:cNvPr id="24" name="Content Placeholder 23">
            <a:extLst>
              <a:ext uri="{FF2B5EF4-FFF2-40B4-BE49-F238E27FC236}">
                <a16:creationId xmlns:a16="http://schemas.microsoft.com/office/drawing/2014/main" id="{C4689CB5-0FAE-4231-8A45-F890E7D2D6D7}"/>
              </a:ext>
            </a:extLst>
          </p:cNvPr>
          <p:cNvSpPr>
            <a:spLocks noGrp="1"/>
          </p:cNvSpPr>
          <p:nvPr>
            <p:ph sz="half"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5" name="Content Placeholder 24">
            <a:extLst>
              <a:ext uri="{FF2B5EF4-FFF2-40B4-BE49-F238E27FC236}">
                <a16:creationId xmlns:a16="http://schemas.microsoft.com/office/drawing/2014/main" id="{649C1AF8-76C2-462E-B9BE-20F60D5F1424}"/>
              </a:ext>
            </a:extLst>
          </p:cNvPr>
          <p:cNvSpPr>
            <a:spLocks noGrp="1"/>
          </p:cNvSpPr>
          <p:nvPr>
            <p:ph sz="half" idx="2"/>
          </p:nvPr>
        </p:nvSpPr>
        <p:spPr/>
        <p:txBody>
          <a:bodyPr/>
          <a:lstStyle/>
          <a:p>
            <a:r>
              <a:rPr lang="en-GB" sz="2400" dirty="0"/>
              <a:t>Bruno had breakfast at quarter past 8.</a:t>
            </a:r>
          </a:p>
          <a:p>
            <a:r>
              <a:rPr lang="en-GB" sz="2400" dirty="0"/>
              <a:t>He arrived at school half an hour later.</a:t>
            </a:r>
          </a:p>
          <a:p>
            <a:r>
              <a:rPr lang="en-GB" sz="2400" dirty="0"/>
              <a:t>After 1 hour, he was in a maths lesson.</a:t>
            </a:r>
          </a:p>
          <a:p>
            <a:r>
              <a:rPr lang="en-GB" sz="2400" dirty="0"/>
              <a:t>He finished his bath at 7 o’ clock and went to bed 15 minutes later</a:t>
            </a:r>
          </a:p>
          <a:p>
            <a:r>
              <a:rPr lang="en-GB" sz="2400" dirty="0"/>
              <a:t>Can you work out what time Bruno did all of these things – and show the times on a clock face?  </a:t>
            </a:r>
          </a:p>
        </p:txBody>
      </p:sp>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4" name="Picture 3">
            <a:extLst>
              <a:ext uri="{FF2B5EF4-FFF2-40B4-BE49-F238E27FC236}">
                <a16:creationId xmlns:a16="http://schemas.microsoft.com/office/drawing/2014/main" id="{D1B163EA-CF6B-4322-86FA-4E7F66FB10A2}"/>
              </a:ext>
            </a:extLst>
          </p:cNvPr>
          <p:cNvPicPr>
            <a:picLocks noChangeAspect="1"/>
          </p:cNvPicPr>
          <p:nvPr/>
        </p:nvPicPr>
        <p:blipFill>
          <a:blip r:embed="rId2"/>
          <a:stretch>
            <a:fillRect/>
          </a:stretch>
        </p:blipFill>
        <p:spPr>
          <a:xfrm>
            <a:off x="725781" y="3068117"/>
            <a:ext cx="1596437" cy="1155069"/>
          </a:xfrm>
          <a:prstGeom prst="rect">
            <a:avLst/>
          </a:prstGeom>
        </p:spPr>
      </p:pic>
      <p:pic>
        <p:nvPicPr>
          <p:cNvPr id="13" name="Picture 12">
            <a:extLst>
              <a:ext uri="{FF2B5EF4-FFF2-40B4-BE49-F238E27FC236}">
                <a16:creationId xmlns:a16="http://schemas.microsoft.com/office/drawing/2014/main" id="{68D0BF23-5065-4DC7-819C-616E252A3C41}"/>
              </a:ext>
            </a:extLst>
          </p:cNvPr>
          <p:cNvPicPr>
            <a:picLocks noChangeAspect="1"/>
          </p:cNvPicPr>
          <p:nvPr/>
        </p:nvPicPr>
        <p:blipFill>
          <a:blip r:embed="rId3"/>
          <a:stretch>
            <a:fillRect/>
          </a:stretch>
        </p:blipFill>
        <p:spPr>
          <a:xfrm>
            <a:off x="867310" y="4436907"/>
            <a:ext cx="1313378" cy="1155069"/>
          </a:xfrm>
          <a:prstGeom prst="rect">
            <a:avLst/>
          </a:prstGeom>
        </p:spPr>
      </p:pic>
      <p:pic>
        <p:nvPicPr>
          <p:cNvPr id="15" name="Picture 14">
            <a:extLst>
              <a:ext uri="{FF2B5EF4-FFF2-40B4-BE49-F238E27FC236}">
                <a16:creationId xmlns:a16="http://schemas.microsoft.com/office/drawing/2014/main" id="{B7A6D067-D228-4B86-9A75-B3A3F9FD128E}"/>
              </a:ext>
            </a:extLst>
          </p:cNvPr>
          <p:cNvPicPr>
            <a:picLocks noChangeAspect="1"/>
          </p:cNvPicPr>
          <p:nvPr/>
        </p:nvPicPr>
        <p:blipFill>
          <a:blip r:embed="rId4"/>
          <a:stretch>
            <a:fillRect/>
          </a:stretch>
        </p:blipFill>
        <p:spPr>
          <a:xfrm>
            <a:off x="2674376" y="2253904"/>
            <a:ext cx="1662956" cy="1462849"/>
          </a:xfrm>
          <a:prstGeom prst="rect">
            <a:avLst/>
          </a:prstGeom>
        </p:spPr>
      </p:pic>
      <p:pic>
        <p:nvPicPr>
          <p:cNvPr id="17" name="Picture 16">
            <a:extLst>
              <a:ext uri="{FF2B5EF4-FFF2-40B4-BE49-F238E27FC236}">
                <a16:creationId xmlns:a16="http://schemas.microsoft.com/office/drawing/2014/main" id="{90B063ED-77AB-4121-B678-F024D0249698}"/>
              </a:ext>
            </a:extLst>
          </p:cNvPr>
          <p:cNvPicPr>
            <a:picLocks noChangeAspect="1"/>
          </p:cNvPicPr>
          <p:nvPr/>
        </p:nvPicPr>
        <p:blipFill>
          <a:blip r:embed="rId5"/>
          <a:stretch>
            <a:fillRect/>
          </a:stretch>
        </p:blipFill>
        <p:spPr>
          <a:xfrm>
            <a:off x="577168" y="1829003"/>
            <a:ext cx="1503560" cy="1069949"/>
          </a:xfrm>
          <a:prstGeom prst="rect">
            <a:avLst/>
          </a:prstGeom>
        </p:spPr>
      </p:pic>
      <p:pic>
        <p:nvPicPr>
          <p:cNvPr id="19" name="Picture 18">
            <a:extLst>
              <a:ext uri="{FF2B5EF4-FFF2-40B4-BE49-F238E27FC236}">
                <a16:creationId xmlns:a16="http://schemas.microsoft.com/office/drawing/2014/main" id="{4760FBF7-49FC-40DC-92E3-D3DF8D90B157}"/>
              </a:ext>
            </a:extLst>
          </p:cNvPr>
          <p:cNvPicPr>
            <a:picLocks noChangeAspect="1"/>
          </p:cNvPicPr>
          <p:nvPr/>
        </p:nvPicPr>
        <p:blipFill>
          <a:blip r:embed="rId6"/>
          <a:stretch>
            <a:fillRect/>
          </a:stretch>
        </p:blipFill>
        <p:spPr>
          <a:xfrm>
            <a:off x="2694270" y="4223186"/>
            <a:ext cx="1643062" cy="1147762"/>
          </a:xfrm>
          <a:prstGeom prst="rect">
            <a:avLst/>
          </a:prstGeom>
        </p:spPr>
      </p:pic>
      <p:sp>
        <p:nvSpPr>
          <p:cNvPr id="3" name="TextBox 2">
            <a:extLst>
              <a:ext uri="{FF2B5EF4-FFF2-40B4-BE49-F238E27FC236}">
                <a16:creationId xmlns:a16="http://schemas.microsoft.com/office/drawing/2014/main" id="{F7A1609A-B9D0-49FB-9E02-761092B5D35A}"/>
              </a:ext>
            </a:extLst>
          </p:cNvPr>
          <p:cNvSpPr txBox="1"/>
          <p:nvPr/>
        </p:nvSpPr>
        <p:spPr>
          <a:xfrm>
            <a:off x="406400" y="5839835"/>
            <a:ext cx="5237331" cy="646331"/>
          </a:xfrm>
          <a:prstGeom prst="rect">
            <a:avLst/>
          </a:prstGeom>
          <a:noFill/>
        </p:spPr>
        <p:txBody>
          <a:bodyPr wrap="none" rtlCol="0">
            <a:spAutoFit/>
          </a:bodyPr>
          <a:lstStyle/>
          <a:p>
            <a:r>
              <a:rPr lang="en-GB" dirty="0"/>
              <a:t>(Adapted from </a:t>
            </a:r>
            <a:r>
              <a:rPr lang="en-GB" dirty="0" err="1"/>
              <a:t>Nrich</a:t>
            </a:r>
            <a:r>
              <a:rPr lang="en-GB" dirty="0"/>
              <a:t>: </a:t>
            </a:r>
            <a:r>
              <a:rPr lang="en-GB" dirty="0">
                <a:hlinkClick r:id="rId7"/>
              </a:rPr>
              <a:t>https://nrich.maths.org/6609</a:t>
            </a:r>
            <a:endParaRPr lang="en-GB" dirty="0"/>
          </a:p>
          <a:p>
            <a:r>
              <a:rPr lang="en-GB" dirty="0"/>
              <a:t>Times of the day)</a:t>
            </a:r>
          </a:p>
        </p:txBody>
      </p:sp>
    </p:spTree>
    <p:extLst>
      <p:ext uri="{BB962C8B-B14F-4D97-AF65-F5344CB8AC3E}">
        <p14:creationId xmlns:p14="http://schemas.microsoft.com/office/powerpoint/2010/main" val="406199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050616" y="895018"/>
            <a:ext cx="4816110" cy="409461"/>
          </a:xfrm>
        </p:spPr>
        <p:txBody>
          <a:bodyPr>
            <a:normAutofit fontScale="90000"/>
          </a:bodyPr>
          <a:lstStyle/>
          <a:p>
            <a:pPr algn="l"/>
            <a:r>
              <a:rPr lang="en-GB" sz="2800" b="1" dirty="0"/>
              <a:t>Understand the problem</a:t>
            </a:r>
          </a:p>
        </p:txBody>
      </p:sp>
      <p:sp>
        <p:nvSpPr>
          <p:cNvPr id="7" name="Content Placeholder 6">
            <a:extLst>
              <a:ext uri="{FF2B5EF4-FFF2-40B4-BE49-F238E27FC236}">
                <a16:creationId xmlns:a16="http://schemas.microsoft.com/office/drawing/2014/main" id="{34170844-A6DB-4EF5-B64A-949EEFBE6AEA}"/>
              </a:ext>
            </a:extLst>
          </p:cNvPr>
          <p:cNvSpPr>
            <a:spLocks noGrp="1"/>
          </p:cNvSpPr>
          <p:nvPr>
            <p:ph idx="1"/>
          </p:nvPr>
        </p:nvSpPr>
        <p:spPr>
          <a:xfrm>
            <a:off x="5619337" y="1218892"/>
            <a:ext cx="6419850" cy="4142673"/>
          </a:xfrm>
          <a:prstGeom prst="rect">
            <a:avLst/>
          </a:prstGeom>
          <a:solidFill>
            <a:schemeClr val="bg2"/>
          </a:solidFill>
        </p:spPr>
        <p:txBody>
          <a:bodyPr wrap="square">
            <a:spAutoFit/>
          </a:bodyPr>
          <a:lstStyle/>
          <a:p>
            <a:pPr marL="0" indent="0">
              <a:buNone/>
            </a:pPr>
            <a:r>
              <a:rPr lang="en-US" dirty="0">
                <a:latin typeface="+mn-lt"/>
                <a:ea typeface="Bariol" charset="0"/>
                <a:cs typeface="Bariol" charset="0"/>
              </a:rPr>
              <a:t>TASK</a:t>
            </a: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sp useBgFill="1">
        <p:nvSpPr>
          <p:cNvPr id="10" name="TextBox 9">
            <a:extLst>
              <a:ext uri="{FF2B5EF4-FFF2-40B4-BE49-F238E27FC236}">
                <a16:creationId xmlns:a16="http://schemas.microsoft.com/office/drawing/2014/main" id="{4354E2B1-015F-49CE-9770-4DDD36444C69}"/>
              </a:ext>
            </a:extLst>
          </p:cNvPr>
          <p:cNvSpPr txBox="1"/>
          <p:nvPr/>
        </p:nvSpPr>
        <p:spPr>
          <a:xfrm>
            <a:off x="456325" y="1606023"/>
            <a:ext cx="4976122" cy="3600986"/>
          </a:xfrm>
          <a:prstGeom prst="rect">
            <a:avLst/>
          </a:prstGeom>
        </p:spPr>
        <p:txBody>
          <a:bodyPr wrap="square" rtlCol="0">
            <a:spAutoFit/>
          </a:bodyPr>
          <a:lstStyle/>
          <a:p>
            <a:r>
              <a:rPr lang="en-GB" sz="2400" dirty="0"/>
              <a:t>We know what time he had breakfast and had a bath.</a:t>
            </a:r>
          </a:p>
          <a:p>
            <a:endParaRPr lang="en-GB" i="1" dirty="0"/>
          </a:p>
          <a:p>
            <a:endParaRPr lang="en-GB" i="1" dirty="0"/>
          </a:p>
          <a:p>
            <a:r>
              <a:rPr lang="en-GB" i="1" dirty="0"/>
              <a:t>Key fact: There are 60 minutes in an hour</a:t>
            </a:r>
          </a:p>
          <a:p>
            <a:endParaRPr lang="en-GB" i="1" dirty="0"/>
          </a:p>
          <a:p>
            <a:r>
              <a:rPr lang="en-GB" i="1" dirty="0"/>
              <a:t>Key fact: There are 30 minutes in half an hour (1/2 of 60)</a:t>
            </a:r>
          </a:p>
          <a:p>
            <a:endParaRPr lang="en-GB" i="1" dirty="0"/>
          </a:p>
          <a:p>
            <a:r>
              <a:rPr lang="en-GB" i="1" dirty="0"/>
              <a:t>Key fact: There are 15 minutes in a quarter of an hour (1/4 of 60)  </a:t>
            </a:r>
          </a:p>
          <a:p>
            <a:endParaRPr lang="en-GB" i="1" dirty="0"/>
          </a:p>
        </p:txBody>
      </p:sp>
      <p:sp>
        <p:nvSpPr>
          <p:cNvPr id="11" name="Text Box 2">
            <a:extLst>
              <a:ext uri="{FF2B5EF4-FFF2-40B4-BE49-F238E27FC236}">
                <a16:creationId xmlns:a16="http://schemas.microsoft.com/office/drawing/2014/main" id="{712F957F-6A38-42C6-B2CC-C148604EF375}"/>
              </a:ext>
            </a:extLst>
          </p:cNvPr>
          <p:cNvSpPr txBox="1">
            <a:spLocks noChangeArrowheads="1"/>
          </p:cNvSpPr>
          <p:nvPr/>
        </p:nvSpPr>
        <p:spPr bwMode="auto">
          <a:xfrm>
            <a:off x="1676400" y="15240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4" name="Picture 3">
            <a:extLst>
              <a:ext uri="{FF2B5EF4-FFF2-40B4-BE49-F238E27FC236}">
                <a16:creationId xmlns:a16="http://schemas.microsoft.com/office/drawing/2014/main" id="{4DE77364-78E8-4C4E-A924-8C2A34C0329B}"/>
              </a:ext>
            </a:extLst>
          </p:cNvPr>
          <p:cNvPicPr>
            <a:picLocks noChangeAspect="1"/>
          </p:cNvPicPr>
          <p:nvPr/>
        </p:nvPicPr>
        <p:blipFill>
          <a:blip r:embed="rId2"/>
          <a:stretch>
            <a:fillRect/>
          </a:stretch>
        </p:blipFill>
        <p:spPr>
          <a:xfrm>
            <a:off x="8751565" y="1606023"/>
            <a:ext cx="3157690" cy="2561565"/>
          </a:xfrm>
          <a:prstGeom prst="rect">
            <a:avLst/>
          </a:prstGeom>
        </p:spPr>
      </p:pic>
      <p:pic>
        <p:nvPicPr>
          <p:cNvPr id="6" name="Picture 5">
            <a:extLst>
              <a:ext uri="{FF2B5EF4-FFF2-40B4-BE49-F238E27FC236}">
                <a16:creationId xmlns:a16="http://schemas.microsoft.com/office/drawing/2014/main" id="{995F95E1-4C1D-4400-BDA2-A648A7772FB2}"/>
              </a:ext>
            </a:extLst>
          </p:cNvPr>
          <p:cNvPicPr>
            <a:picLocks noChangeAspect="1"/>
          </p:cNvPicPr>
          <p:nvPr/>
        </p:nvPicPr>
        <p:blipFill>
          <a:blip r:embed="rId3"/>
          <a:stretch>
            <a:fillRect/>
          </a:stretch>
        </p:blipFill>
        <p:spPr>
          <a:xfrm>
            <a:off x="5950651" y="2058747"/>
            <a:ext cx="2469600" cy="2462961"/>
          </a:xfrm>
          <a:prstGeom prst="rect">
            <a:avLst/>
          </a:prstGeom>
        </p:spPr>
      </p:pic>
    </p:spTree>
    <p:extLst>
      <p:ext uri="{BB962C8B-B14F-4D97-AF65-F5344CB8AC3E}">
        <p14:creationId xmlns:p14="http://schemas.microsoft.com/office/powerpoint/2010/main" val="56460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rmAutofit/>
          </a:bodyPr>
          <a:lstStyle/>
          <a:p>
            <a:pPr algn="l"/>
            <a:r>
              <a:rPr lang="en-GB" sz="2800" b="1" dirty="0"/>
              <a:t>Make a Plan</a:t>
            </a:r>
          </a:p>
        </p:txBody>
      </p:sp>
      <p:sp>
        <p:nvSpPr>
          <p:cNvPr id="3" name="TextBox 2">
            <a:extLst>
              <a:ext uri="{FF2B5EF4-FFF2-40B4-BE49-F238E27FC236}">
                <a16:creationId xmlns:a16="http://schemas.microsoft.com/office/drawing/2014/main" id="{C108D53A-CBF5-4B0E-8282-15120F8F0D36}"/>
              </a:ext>
            </a:extLst>
          </p:cNvPr>
          <p:cNvSpPr txBox="1"/>
          <p:nvPr/>
        </p:nvSpPr>
        <p:spPr>
          <a:xfrm>
            <a:off x="446410" y="1425730"/>
            <a:ext cx="4518053" cy="4247317"/>
          </a:xfrm>
          <a:prstGeom prst="rect">
            <a:avLst/>
          </a:prstGeom>
          <a:solidFill>
            <a:schemeClr val="accent5">
              <a:lumMod val="20000"/>
              <a:lumOff val="80000"/>
            </a:schemeClr>
          </a:solidFill>
        </p:spPr>
        <p:txBody>
          <a:bodyPr wrap="square" rtlCol="0">
            <a:spAutoFit/>
          </a:bodyPr>
          <a:lstStyle/>
          <a:p>
            <a:r>
              <a:rPr lang="en-GB" b="1" dirty="0"/>
              <a:t>Step 1: </a:t>
            </a:r>
            <a:r>
              <a:rPr lang="en-GB" i="1" dirty="0"/>
              <a:t>Show “quarter past 8” on the first clock. Then work out “half an hour later” and draw the hands on the second clock to show that time. </a:t>
            </a:r>
          </a:p>
          <a:p>
            <a:endParaRPr lang="en-GB" b="1" dirty="0">
              <a:cs typeface="Times New Roman" panose="02020603050405020304" pitchFamily="18" charset="0"/>
            </a:endParaRPr>
          </a:p>
          <a:p>
            <a:r>
              <a:rPr lang="en-GB" b="1" dirty="0">
                <a:cs typeface="Times New Roman" panose="02020603050405020304" pitchFamily="18" charset="0"/>
              </a:rPr>
              <a:t>Step 2: </a:t>
            </a:r>
            <a:r>
              <a:rPr lang="en-GB" i="1" dirty="0">
                <a:cs typeface="Times New Roman" panose="02020603050405020304" pitchFamily="18" charset="0"/>
              </a:rPr>
              <a:t>Work out the time that is “one hour later” than when he arrived in school by adding an hour. Draw the hands on the third clock face to show this time</a:t>
            </a:r>
          </a:p>
          <a:p>
            <a:endParaRPr lang="en-GB" dirty="0">
              <a:cs typeface="Times New Roman" panose="02020603050405020304" pitchFamily="18" charset="0"/>
            </a:endParaRPr>
          </a:p>
          <a:p>
            <a:r>
              <a:rPr lang="en-GB" b="1" dirty="0">
                <a:cs typeface="Times New Roman" panose="02020603050405020304" pitchFamily="18" charset="0"/>
              </a:rPr>
              <a:t>Step 3: </a:t>
            </a:r>
            <a:r>
              <a:rPr lang="en-GB" i="1" dirty="0">
                <a:cs typeface="Times New Roman" panose="02020603050405020304" pitchFamily="18" charset="0"/>
              </a:rPr>
              <a:t>Draw the hands on the fourth clock face to show 7 o’clock. Then work out the time that is “15 minutes later” and show this time on the last clock face.</a:t>
            </a:r>
            <a:endParaRPr lang="en-GB" b="1" dirty="0">
              <a:cs typeface="Times New Roman" panose="02020603050405020304" pitchFamily="18" charset="0"/>
            </a:endParaRPr>
          </a:p>
          <a:p>
            <a:endParaRPr lang="en-GB" b="1" dirty="0">
              <a:cs typeface="Times New Roman" panose="02020603050405020304" pitchFamily="18" charset="0"/>
            </a:endParaRPr>
          </a:p>
        </p:txBody>
      </p:sp>
      <p:sp>
        <p:nvSpPr>
          <p:cNvPr id="7" name="Text Box 2">
            <a:extLst>
              <a:ext uri="{FF2B5EF4-FFF2-40B4-BE49-F238E27FC236}">
                <a16:creationId xmlns:a16="http://schemas.microsoft.com/office/drawing/2014/main" id="{7E2E1DF6-EBEE-4FA9-AD9A-6A698225B309}"/>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8" name="Content Placeholder 6">
            <a:extLst>
              <a:ext uri="{FF2B5EF4-FFF2-40B4-BE49-F238E27FC236}">
                <a16:creationId xmlns:a16="http://schemas.microsoft.com/office/drawing/2014/main" id="{C14DEFC3-0C95-497B-AFFA-CBC417195164}"/>
              </a:ext>
            </a:extLst>
          </p:cNvPr>
          <p:cNvSpPr>
            <a:spLocks noGrp="1"/>
          </p:cNvSpPr>
          <p:nvPr>
            <p:ph idx="1"/>
          </p:nvPr>
        </p:nvSpPr>
        <p:spPr>
          <a:xfrm>
            <a:off x="5489864" y="1425730"/>
            <a:ext cx="6419850" cy="4142673"/>
          </a:xfrm>
          <a:prstGeom prst="rect">
            <a:avLst/>
          </a:prstGeom>
          <a:solidFill>
            <a:schemeClr val="bg2"/>
          </a:solidFill>
        </p:spPr>
        <p:txBody>
          <a:bodyPr wrap="square">
            <a:spAutoFit/>
          </a:bodyPr>
          <a:lstStyle/>
          <a:p>
            <a:pPr marL="0" indent="0">
              <a:buNone/>
            </a:pPr>
            <a:r>
              <a:rPr lang="en-US" dirty="0">
                <a:latin typeface="+mn-lt"/>
                <a:ea typeface="Bariol" charset="0"/>
                <a:cs typeface="Bariol" charset="0"/>
              </a:rPr>
              <a:t>TASK</a:t>
            </a: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6" name="Picture 5">
            <a:extLst>
              <a:ext uri="{FF2B5EF4-FFF2-40B4-BE49-F238E27FC236}">
                <a16:creationId xmlns:a16="http://schemas.microsoft.com/office/drawing/2014/main" id="{8CBC2EAC-0E88-4891-81D4-8AE314BF0597}"/>
              </a:ext>
            </a:extLst>
          </p:cNvPr>
          <p:cNvPicPr>
            <a:picLocks noChangeAspect="1"/>
          </p:cNvPicPr>
          <p:nvPr/>
        </p:nvPicPr>
        <p:blipFill>
          <a:blip r:embed="rId2"/>
          <a:stretch>
            <a:fillRect/>
          </a:stretch>
        </p:blipFill>
        <p:spPr>
          <a:xfrm>
            <a:off x="5950651" y="2058747"/>
            <a:ext cx="2469600" cy="2462961"/>
          </a:xfrm>
          <a:prstGeom prst="rect">
            <a:avLst/>
          </a:prstGeom>
        </p:spPr>
      </p:pic>
      <p:pic>
        <p:nvPicPr>
          <p:cNvPr id="9" name="Picture 8">
            <a:extLst>
              <a:ext uri="{FF2B5EF4-FFF2-40B4-BE49-F238E27FC236}">
                <a16:creationId xmlns:a16="http://schemas.microsoft.com/office/drawing/2014/main" id="{A46B0B40-FBD8-4359-9B4F-CEFCAE5EEC9A}"/>
              </a:ext>
            </a:extLst>
          </p:cNvPr>
          <p:cNvPicPr>
            <a:picLocks noChangeAspect="1"/>
          </p:cNvPicPr>
          <p:nvPr/>
        </p:nvPicPr>
        <p:blipFill>
          <a:blip r:embed="rId3"/>
          <a:stretch>
            <a:fillRect/>
          </a:stretch>
        </p:blipFill>
        <p:spPr>
          <a:xfrm>
            <a:off x="8586137" y="2058747"/>
            <a:ext cx="3157690" cy="2561565"/>
          </a:xfrm>
          <a:prstGeom prst="rect">
            <a:avLst/>
          </a:prstGeom>
        </p:spPr>
      </p:pic>
    </p:spTree>
    <p:extLst>
      <p:ext uri="{BB962C8B-B14F-4D97-AF65-F5344CB8AC3E}">
        <p14:creationId xmlns:p14="http://schemas.microsoft.com/office/powerpoint/2010/main" val="248352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718B10-2DAF-4E11-9FD0-7BA96F20A1A1}"/>
              </a:ext>
            </a:extLst>
          </p:cNvPr>
          <p:cNvSpPr txBox="1"/>
          <p:nvPr/>
        </p:nvSpPr>
        <p:spPr>
          <a:xfrm>
            <a:off x="1634592" y="922491"/>
            <a:ext cx="5534952" cy="369332"/>
          </a:xfrm>
          <a:prstGeom prst="rect">
            <a:avLst/>
          </a:prstGeom>
          <a:noFill/>
        </p:spPr>
        <p:txBody>
          <a:bodyPr wrap="square" rtlCol="0">
            <a:spAutoFit/>
          </a:bodyPr>
          <a:lstStyle/>
          <a:p>
            <a:r>
              <a:rPr lang="en-GB" b="1" dirty="0"/>
              <a:t>Representation of the problem</a:t>
            </a:r>
          </a:p>
        </p:txBody>
      </p:sp>
      <p:pic>
        <p:nvPicPr>
          <p:cNvPr id="4" name="Picture 3">
            <a:extLst>
              <a:ext uri="{FF2B5EF4-FFF2-40B4-BE49-F238E27FC236}">
                <a16:creationId xmlns:a16="http://schemas.microsoft.com/office/drawing/2014/main" id="{619DEDA6-A86F-4CD7-9463-A4379917F94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910059" y="1518776"/>
            <a:ext cx="4961682" cy="4113997"/>
          </a:xfrm>
          <a:prstGeom prst="rect">
            <a:avLst/>
          </a:prstGeom>
        </p:spPr>
      </p:pic>
      <p:pic>
        <p:nvPicPr>
          <p:cNvPr id="23" name="Picture 22">
            <a:extLst>
              <a:ext uri="{FF2B5EF4-FFF2-40B4-BE49-F238E27FC236}">
                <a16:creationId xmlns:a16="http://schemas.microsoft.com/office/drawing/2014/main" id="{0B79E63A-9E12-49EE-AD0C-5F75E5650A2B}"/>
              </a:ext>
            </a:extLst>
          </p:cNvPr>
          <p:cNvPicPr>
            <a:picLocks noChangeAspect="1"/>
          </p:cNvPicPr>
          <p:nvPr/>
        </p:nvPicPr>
        <p:blipFill>
          <a:blip r:embed="rId4"/>
          <a:stretch>
            <a:fillRect/>
          </a:stretch>
        </p:blipFill>
        <p:spPr>
          <a:xfrm>
            <a:off x="7606850" y="1518776"/>
            <a:ext cx="3058452" cy="1297688"/>
          </a:xfrm>
          <a:prstGeom prst="rect">
            <a:avLst/>
          </a:prstGeom>
        </p:spPr>
      </p:pic>
      <p:pic>
        <p:nvPicPr>
          <p:cNvPr id="25" name="Picture 24">
            <a:extLst>
              <a:ext uri="{FF2B5EF4-FFF2-40B4-BE49-F238E27FC236}">
                <a16:creationId xmlns:a16="http://schemas.microsoft.com/office/drawing/2014/main" id="{089A7401-33BB-4D41-BCBB-22E807C315A6}"/>
              </a:ext>
            </a:extLst>
          </p:cNvPr>
          <p:cNvPicPr>
            <a:picLocks noChangeAspect="1"/>
          </p:cNvPicPr>
          <p:nvPr/>
        </p:nvPicPr>
        <p:blipFill>
          <a:blip r:embed="rId5"/>
          <a:stretch>
            <a:fillRect/>
          </a:stretch>
        </p:blipFill>
        <p:spPr>
          <a:xfrm>
            <a:off x="7343773" y="2929317"/>
            <a:ext cx="3451002" cy="1310195"/>
          </a:xfrm>
          <a:prstGeom prst="rect">
            <a:avLst/>
          </a:prstGeom>
        </p:spPr>
      </p:pic>
      <p:pic>
        <p:nvPicPr>
          <p:cNvPr id="27" name="Picture 26">
            <a:extLst>
              <a:ext uri="{FF2B5EF4-FFF2-40B4-BE49-F238E27FC236}">
                <a16:creationId xmlns:a16="http://schemas.microsoft.com/office/drawing/2014/main" id="{53996C8D-F979-4BDD-B493-7A764E362E93}"/>
              </a:ext>
            </a:extLst>
          </p:cNvPr>
          <p:cNvPicPr>
            <a:picLocks noChangeAspect="1"/>
          </p:cNvPicPr>
          <p:nvPr/>
        </p:nvPicPr>
        <p:blipFill>
          <a:blip r:embed="rId6"/>
          <a:stretch>
            <a:fillRect/>
          </a:stretch>
        </p:blipFill>
        <p:spPr>
          <a:xfrm>
            <a:off x="6711332" y="4494154"/>
            <a:ext cx="3569152" cy="1310195"/>
          </a:xfrm>
          <a:prstGeom prst="rect">
            <a:avLst/>
          </a:prstGeom>
        </p:spPr>
      </p:pic>
    </p:spTree>
    <p:extLst>
      <p:ext uri="{BB962C8B-B14F-4D97-AF65-F5344CB8AC3E}">
        <p14:creationId xmlns:p14="http://schemas.microsoft.com/office/powerpoint/2010/main" val="338743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rmAutofit/>
          </a:bodyPr>
          <a:lstStyle/>
          <a:p>
            <a:pPr algn="l"/>
            <a:r>
              <a:rPr lang="en-GB" sz="2800" b="1" dirty="0"/>
              <a:t>Carry out your plan: show your reasoning</a:t>
            </a:r>
          </a:p>
        </p:txBody>
      </p:sp>
      <p:sp>
        <p:nvSpPr>
          <p:cNvPr id="7" name="TextBox 6">
            <a:extLst>
              <a:ext uri="{FF2B5EF4-FFF2-40B4-BE49-F238E27FC236}">
                <a16:creationId xmlns:a16="http://schemas.microsoft.com/office/drawing/2014/main" id="{9C2C7A72-7C4A-4506-8DEE-575441380A26}"/>
              </a:ext>
            </a:extLst>
          </p:cNvPr>
          <p:cNvSpPr txBox="1"/>
          <p:nvPr/>
        </p:nvSpPr>
        <p:spPr>
          <a:xfrm>
            <a:off x="427942" y="1425730"/>
            <a:ext cx="4518053" cy="4893647"/>
          </a:xfrm>
          <a:prstGeom prst="rect">
            <a:avLst/>
          </a:prstGeom>
          <a:solidFill>
            <a:schemeClr val="accent5">
              <a:lumMod val="20000"/>
              <a:lumOff val="80000"/>
            </a:schemeClr>
          </a:solidFill>
        </p:spPr>
        <p:txBody>
          <a:bodyPr wrap="square" rtlCol="0">
            <a:spAutoFit/>
          </a:bodyPr>
          <a:lstStyle/>
          <a:p>
            <a:r>
              <a:rPr lang="en-GB" b="1" dirty="0"/>
              <a:t>Step 1: </a:t>
            </a:r>
            <a:r>
              <a:rPr lang="en-GB" sz="1600" i="1" dirty="0"/>
              <a:t>Half an hour later than quarter past 8 is quarter to 9. I know this because half an hour is the same as 30 minutes. If I count in 5 minute intervals from quarter  past 8, I get to quarter to 9. </a:t>
            </a:r>
          </a:p>
          <a:p>
            <a:r>
              <a:rPr lang="en-GB" sz="1600" i="1" dirty="0"/>
              <a:t>  </a:t>
            </a:r>
            <a:endParaRPr lang="en-GB" sz="1600" dirty="0">
              <a:cs typeface="Times New Roman" panose="02020603050405020304" pitchFamily="18" charset="0"/>
            </a:endParaRPr>
          </a:p>
          <a:p>
            <a:r>
              <a:rPr lang="en-GB" b="1" dirty="0">
                <a:cs typeface="Times New Roman" panose="02020603050405020304" pitchFamily="18" charset="0"/>
              </a:rPr>
              <a:t>Step 2: </a:t>
            </a:r>
            <a:r>
              <a:rPr lang="en-GB" sz="1600" i="1" dirty="0">
                <a:cs typeface="Times New Roman" panose="02020603050405020304" pitchFamily="18" charset="0"/>
              </a:rPr>
              <a:t>Now I know that he arrives at school at quarter to 9, I worked out that one hour later would be quarter to 10. As a whole hour has passed, it is still “quarter to”, but this time quarter to 10.</a:t>
            </a:r>
          </a:p>
          <a:p>
            <a:endParaRPr lang="en-GB" dirty="0">
              <a:cs typeface="Times New Roman" panose="02020603050405020304" pitchFamily="18" charset="0"/>
            </a:endParaRPr>
          </a:p>
          <a:p>
            <a:r>
              <a:rPr lang="en-GB" b="1" dirty="0">
                <a:cs typeface="Times New Roman" panose="02020603050405020304" pitchFamily="18" charset="0"/>
              </a:rPr>
              <a:t>Step 3: </a:t>
            </a:r>
            <a:r>
              <a:rPr lang="en-GB" sz="1600" i="1" dirty="0">
                <a:cs typeface="Times New Roman" panose="02020603050405020304" pitchFamily="18" charset="0"/>
              </a:rPr>
              <a:t>I worked out that 15 minutes later than 7’o’clock is quarter past 7. If you count (in 5’s) 15 minutes past 7, you get to quarter past 7. I also know that 15 minutes is the same as a quarter of an hour, and the minute hand will have moved a quarter of the way round the clock face. </a:t>
            </a:r>
            <a:endParaRPr lang="en-GB" b="1" dirty="0">
              <a:cs typeface="Times New Roman" panose="02020603050405020304" pitchFamily="18" charset="0"/>
            </a:endParaRPr>
          </a:p>
        </p:txBody>
      </p:sp>
      <p:sp>
        <p:nvSpPr>
          <p:cNvPr id="8" name="Text Box 2">
            <a:extLst>
              <a:ext uri="{FF2B5EF4-FFF2-40B4-BE49-F238E27FC236}">
                <a16:creationId xmlns:a16="http://schemas.microsoft.com/office/drawing/2014/main" id="{D775A32F-6EE0-4238-AD7B-00A6AE703C11}"/>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11" name="Content Placeholder 6">
            <a:extLst>
              <a:ext uri="{FF2B5EF4-FFF2-40B4-BE49-F238E27FC236}">
                <a16:creationId xmlns:a16="http://schemas.microsoft.com/office/drawing/2014/main" id="{2AF30C61-9CD0-4747-81DE-2CB5C4DE6B4D}"/>
              </a:ext>
            </a:extLst>
          </p:cNvPr>
          <p:cNvSpPr>
            <a:spLocks noGrp="1"/>
          </p:cNvSpPr>
          <p:nvPr>
            <p:ph idx="1"/>
          </p:nvPr>
        </p:nvSpPr>
        <p:spPr>
          <a:xfrm>
            <a:off x="5344208" y="1809825"/>
            <a:ext cx="6419850" cy="4142673"/>
          </a:xfrm>
          <a:prstGeom prst="rect">
            <a:avLst/>
          </a:prstGeom>
          <a:solidFill>
            <a:schemeClr val="bg2"/>
          </a:solidFill>
        </p:spPr>
        <p:txBody>
          <a:bodyPr wrap="square">
            <a:spAutoFit/>
          </a:bodyPr>
          <a:lstStyle/>
          <a:p>
            <a:pPr marL="0" indent="0">
              <a:buNone/>
            </a:pPr>
            <a:r>
              <a:rPr lang="en-US" b="1" dirty="0">
                <a:latin typeface="+mn-lt"/>
                <a:ea typeface="Bariol" charset="0"/>
                <a:cs typeface="Bariol" charset="0"/>
              </a:rPr>
              <a:t>TASK</a:t>
            </a:r>
          </a:p>
          <a:p>
            <a:pPr marL="0" indent="0">
              <a:buNone/>
            </a:pPr>
            <a:endParaRPr lang="en-US" b="1" dirty="0">
              <a:latin typeface="+mn-lt"/>
              <a:ea typeface="Bariol" charset="0"/>
              <a:cs typeface="Bariol" charset="0"/>
            </a:endParaRPr>
          </a:p>
          <a:p>
            <a:pPr marL="0" indent="0">
              <a:buNone/>
            </a:pPr>
            <a:endParaRPr lang="en-US" b="1" dirty="0">
              <a:latin typeface="+mn-lt"/>
              <a:ea typeface="Bariol" charset="0"/>
              <a:cs typeface="Bariol" charset="0"/>
            </a:endParaRPr>
          </a:p>
          <a:p>
            <a:pPr marL="0" indent="0">
              <a:buNone/>
            </a:pPr>
            <a:endParaRPr lang="en-US" b="1" dirty="0">
              <a:latin typeface="+mn-lt"/>
              <a:ea typeface="Bariol" charset="0"/>
              <a:cs typeface="Bariol" charset="0"/>
            </a:endParaRPr>
          </a:p>
          <a:p>
            <a:pPr marL="0" indent="0">
              <a:buNone/>
            </a:pPr>
            <a:endParaRPr lang="en-US" b="1" dirty="0">
              <a:latin typeface="+mn-lt"/>
              <a:ea typeface="Bariol" charset="0"/>
              <a:cs typeface="Bariol" charset="0"/>
            </a:endParaRPr>
          </a:p>
          <a:p>
            <a:pPr marL="0" indent="0">
              <a:buNone/>
            </a:pPr>
            <a:endParaRPr lang="en-US" b="1" dirty="0">
              <a:latin typeface="+mn-lt"/>
              <a:ea typeface="Bariol" charset="0"/>
              <a:cs typeface="Bariol" charset="0"/>
            </a:endParaRPr>
          </a:p>
          <a:p>
            <a:pPr marL="0" indent="0">
              <a:buNone/>
            </a:pPr>
            <a:endParaRPr lang="en-US" b="1" dirty="0">
              <a:latin typeface="+mn-lt"/>
              <a:ea typeface="Bariol" charset="0"/>
              <a:cs typeface="Bariol" charset="0"/>
            </a:endParaRPr>
          </a:p>
          <a:p>
            <a:pPr marL="0" indent="0">
              <a:buNone/>
            </a:pPr>
            <a:endParaRPr lang="en-US" b="1" dirty="0">
              <a:latin typeface="+mn-lt"/>
              <a:ea typeface="Bariol" charset="0"/>
              <a:cs typeface="Bariol" charset="0"/>
            </a:endParaRPr>
          </a:p>
        </p:txBody>
      </p:sp>
      <p:pic>
        <p:nvPicPr>
          <p:cNvPr id="6" name="Picture 5">
            <a:extLst>
              <a:ext uri="{FF2B5EF4-FFF2-40B4-BE49-F238E27FC236}">
                <a16:creationId xmlns:a16="http://schemas.microsoft.com/office/drawing/2014/main" id="{A2B1EB86-0976-4450-80FF-AFF010DFC64A}"/>
              </a:ext>
            </a:extLst>
          </p:cNvPr>
          <p:cNvPicPr>
            <a:picLocks noChangeAspect="1"/>
          </p:cNvPicPr>
          <p:nvPr/>
        </p:nvPicPr>
        <p:blipFill>
          <a:blip r:embed="rId2"/>
          <a:stretch>
            <a:fillRect/>
          </a:stretch>
        </p:blipFill>
        <p:spPr>
          <a:xfrm>
            <a:off x="5829271" y="2519993"/>
            <a:ext cx="2469600" cy="2462961"/>
          </a:xfrm>
          <a:prstGeom prst="rect">
            <a:avLst/>
          </a:prstGeom>
        </p:spPr>
      </p:pic>
      <p:pic>
        <p:nvPicPr>
          <p:cNvPr id="9" name="Picture 8">
            <a:extLst>
              <a:ext uri="{FF2B5EF4-FFF2-40B4-BE49-F238E27FC236}">
                <a16:creationId xmlns:a16="http://schemas.microsoft.com/office/drawing/2014/main" id="{C0E0EE3C-931D-47B7-BB82-4714F15E9452}"/>
              </a:ext>
            </a:extLst>
          </p:cNvPr>
          <p:cNvPicPr>
            <a:picLocks noChangeAspect="1"/>
          </p:cNvPicPr>
          <p:nvPr/>
        </p:nvPicPr>
        <p:blipFill>
          <a:blip r:embed="rId3"/>
          <a:stretch>
            <a:fillRect/>
          </a:stretch>
        </p:blipFill>
        <p:spPr>
          <a:xfrm>
            <a:off x="8452619" y="2519993"/>
            <a:ext cx="3157690" cy="2561565"/>
          </a:xfrm>
          <a:prstGeom prst="rect">
            <a:avLst/>
          </a:prstGeom>
        </p:spPr>
      </p:pic>
    </p:spTree>
    <p:extLst>
      <p:ext uri="{BB962C8B-B14F-4D97-AF65-F5344CB8AC3E}">
        <p14:creationId xmlns:p14="http://schemas.microsoft.com/office/powerpoint/2010/main" val="341533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61894B-0FCA-4C5C-B39B-C6EF7AF9B4A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573229" y="650021"/>
            <a:ext cx="5609088" cy="4547215"/>
          </a:xfrm>
          <a:prstGeom prst="rect">
            <a:avLst/>
          </a:prstGeom>
        </p:spPr>
      </p:pic>
      <p:pic>
        <p:nvPicPr>
          <p:cNvPr id="12" name="Picture 11">
            <a:extLst>
              <a:ext uri="{FF2B5EF4-FFF2-40B4-BE49-F238E27FC236}">
                <a16:creationId xmlns:a16="http://schemas.microsoft.com/office/drawing/2014/main" id="{839A5FB1-E9A2-4D07-A72F-F134C4C5432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6719171" y="1068160"/>
            <a:ext cx="4714875" cy="4340817"/>
          </a:xfrm>
          <a:prstGeom prst="rect">
            <a:avLst/>
          </a:prstGeom>
        </p:spPr>
      </p:pic>
    </p:spTree>
    <p:extLst>
      <p:ext uri="{BB962C8B-B14F-4D97-AF65-F5344CB8AC3E}">
        <p14:creationId xmlns:p14="http://schemas.microsoft.com/office/powerpoint/2010/main" val="2895142760"/>
      </p:ext>
    </p:extLst>
  </p:cSld>
  <p:clrMapOvr>
    <a:masterClrMapping/>
  </p:clrMapOvr>
</p:sld>
</file>

<file path=ppt/theme/theme1.xml><?xml version="1.0" encoding="utf-8"?>
<a:theme xmlns:a="http://schemas.openxmlformats.org/drawingml/2006/main" name="3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1149</Words>
  <Application>Microsoft Office PowerPoint</Application>
  <PresentationFormat>Widescreen</PresentationFormat>
  <Paragraphs>131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Symbol</vt:lpstr>
      <vt:lpstr>3_HIAS PowerPoint template</vt:lpstr>
      <vt:lpstr>Year 2</vt:lpstr>
      <vt:lpstr> HIAS Blended Learning Resource</vt:lpstr>
      <vt:lpstr>PowerPoint Presentation</vt:lpstr>
      <vt:lpstr>Measures (time) – telling the time to the nearest quarter of an hour </vt:lpstr>
      <vt:lpstr>Understand the problem</vt:lpstr>
      <vt:lpstr>Make a Plan</vt:lpstr>
      <vt:lpstr>PowerPoint Presentation</vt:lpstr>
      <vt:lpstr>Carry out your plan: show your reasoning</vt:lpstr>
      <vt:lpstr>PowerPoint Presentation</vt:lpstr>
      <vt:lpstr>Review your solution: does it seem reasonable? Which steps/ parts did you find easy and which harder?</vt:lpstr>
      <vt:lpstr>Now try this one</vt:lpstr>
      <vt:lpstr>HIAS Maths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Clifft, Jacqui</dc:creator>
  <cp:lastModifiedBy>Vickers, Rebecca</cp:lastModifiedBy>
  <cp:revision>12</cp:revision>
  <dcterms:created xsi:type="dcterms:W3CDTF">2021-01-05T11:02:27Z</dcterms:created>
  <dcterms:modified xsi:type="dcterms:W3CDTF">2021-01-18T12:16:45Z</dcterms:modified>
</cp:coreProperties>
</file>