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08CE90-1192-47DE-BE17-B374F3C40147}" v="34" dt="2021-01-13T14:32:46.1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81" d="100"/>
          <a:sy n="81" d="100"/>
        </p:scale>
        <p:origin x="40" y="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18/01/2021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en/bear-child-head-young-face-happy-157750/"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https://nrich.maths.org/6609" TargetMode="Externa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2</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Measures - Time</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247317"/>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 – </a:t>
            </a:r>
            <a:r>
              <a:rPr lang="en-GB" i="1" dirty="0">
                <a:cs typeface="Times New Roman" panose="02020603050405020304" pitchFamily="18" charset="0"/>
              </a:rPr>
              <a:t>Remember the problem is about showing times accurately on a clock, and also about working out time intervals.</a:t>
            </a:r>
            <a:r>
              <a:rPr lang="en-GB" sz="1600" dirty="0">
                <a:cs typeface="Times New Roman" panose="02020603050405020304" pitchFamily="18" charset="0"/>
              </a:rPr>
              <a:t> 	</a:t>
            </a:r>
          </a:p>
          <a:p>
            <a:pPr marL="342900" indent="-342900">
              <a:buAutoNum type="arabicPeriod"/>
            </a:pPr>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Try to solve the calculation a different way and see if you get the same answer. </a:t>
            </a:r>
            <a:r>
              <a:rPr lang="en-GB" i="1" dirty="0">
                <a:cs typeface="Times New Roman" panose="02020603050405020304" pitchFamily="18" charset="0"/>
              </a:rPr>
              <a:t>In this case, check by adding on the equivalent number of minutes (15 for a quarter of an hour and 30 for half an hour). You can use counting in 5’s to do this.</a:t>
            </a:r>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425129" y="1818200"/>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8" name="Picture 7">
            <a:extLst>
              <a:ext uri="{FF2B5EF4-FFF2-40B4-BE49-F238E27FC236}">
                <a16:creationId xmlns:a16="http://schemas.microsoft.com/office/drawing/2014/main" id="{DF597EF1-7698-4D70-97F0-5727E38A711F}"/>
              </a:ext>
            </a:extLst>
          </p:cNvPr>
          <p:cNvPicPr>
            <a:picLocks noChangeAspect="1"/>
          </p:cNvPicPr>
          <p:nvPr/>
        </p:nvPicPr>
        <p:blipFill>
          <a:blip r:embed="rId2"/>
          <a:stretch>
            <a:fillRect/>
          </a:stretch>
        </p:blipFill>
        <p:spPr>
          <a:xfrm>
            <a:off x="5829271" y="2519993"/>
            <a:ext cx="2469600" cy="2462961"/>
          </a:xfrm>
          <a:prstGeom prst="rect">
            <a:avLst/>
          </a:prstGeom>
        </p:spPr>
      </p:pic>
      <p:pic>
        <p:nvPicPr>
          <p:cNvPr id="10" name="Picture 9">
            <a:extLst>
              <a:ext uri="{FF2B5EF4-FFF2-40B4-BE49-F238E27FC236}">
                <a16:creationId xmlns:a16="http://schemas.microsoft.com/office/drawing/2014/main" id="{521E3C7E-6D3D-491D-A5B8-8EFECA146519}"/>
              </a:ext>
            </a:extLst>
          </p:cNvPr>
          <p:cNvPicPr>
            <a:picLocks noChangeAspect="1"/>
          </p:cNvPicPr>
          <p:nvPr/>
        </p:nvPicPr>
        <p:blipFill>
          <a:blip r:embed="rId3"/>
          <a:stretch>
            <a:fillRect/>
          </a:stretch>
        </p:blipFill>
        <p:spPr>
          <a:xfrm>
            <a:off x="8452619" y="2519993"/>
            <a:ext cx="3157690" cy="2561565"/>
          </a:xfrm>
          <a:prstGeom prst="rect">
            <a:avLst/>
          </a:prstGeom>
        </p:spPr>
      </p:pic>
      <p:sp>
        <p:nvSpPr>
          <p:cNvPr id="3" name="Speech Bubble: Oval 2">
            <a:extLst>
              <a:ext uri="{FF2B5EF4-FFF2-40B4-BE49-F238E27FC236}">
                <a16:creationId xmlns:a16="http://schemas.microsoft.com/office/drawing/2014/main" id="{F4CA8A1B-3F4C-447B-A9A6-4CE9A969DC4D}"/>
              </a:ext>
            </a:extLst>
          </p:cNvPr>
          <p:cNvSpPr/>
          <p:nvPr/>
        </p:nvSpPr>
        <p:spPr>
          <a:xfrm>
            <a:off x="4891667" y="5066188"/>
            <a:ext cx="2172404" cy="149304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Are your clock faces showing the times accurately?</a:t>
            </a:r>
          </a:p>
        </p:txBody>
      </p:sp>
      <p:sp>
        <p:nvSpPr>
          <p:cNvPr id="11" name="Speech Bubble: Oval 10">
            <a:extLst>
              <a:ext uri="{FF2B5EF4-FFF2-40B4-BE49-F238E27FC236}">
                <a16:creationId xmlns:a16="http://schemas.microsoft.com/office/drawing/2014/main" id="{1EA0DB1E-ECDB-4F6C-8965-AB55BAA83F73}"/>
              </a:ext>
            </a:extLst>
          </p:cNvPr>
          <p:cNvSpPr/>
          <p:nvPr/>
        </p:nvSpPr>
        <p:spPr>
          <a:xfrm>
            <a:off x="6890675" y="4990547"/>
            <a:ext cx="2172404" cy="149304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Have you worked out all of the times accurately?</a:t>
            </a:r>
          </a:p>
        </p:txBody>
      </p:sp>
      <p:sp>
        <p:nvSpPr>
          <p:cNvPr id="12" name="Speech Bubble: Oval 11">
            <a:extLst>
              <a:ext uri="{FF2B5EF4-FFF2-40B4-BE49-F238E27FC236}">
                <a16:creationId xmlns:a16="http://schemas.microsoft.com/office/drawing/2014/main" id="{57A78CDE-F1C4-48E9-8EC3-DDA01B9DC948}"/>
              </a:ext>
            </a:extLst>
          </p:cNvPr>
          <p:cNvSpPr/>
          <p:nvPr/>
        </p:nvSpPr>
        <p:spPr>
          <a:xfrm>
            <a:off x="9250492" y="5070401"/>
            <a:ext cx="2172404" cy="149304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What are you confident with? What do you think you need to practise a bit more?</a:t>
            </a:r>
          </a:p>
        </p:txBody>
      </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198551" y="1084138"/>
            <a:ext cx="6419850" cy="5029069"/>
          </a:xfrm>
          <a:prstGeom prst="rect">
            <a:avLst/>
          </a:prstGeom>
          <a:solidFill>
            <a:schemeClr val="bg2"/>
          </a:solidFill>
        </p:spPr>
        <p:txBody>
          <a:bodyPr wrap="square">
            <a:spAutoFit/>
          </a:bodyPr>
          <a:lstStyle/>
          <a:p>
            <a:pPr marL="0" indent="0">
              <a:buNone/>
            </a:pPr>
            <a:r>
              <a:rPr lang="en-US" b="1" dirty="0">
                <a:latin typeface="+mn-lt"/>
                <a:ea typeface="Bariol" charset="0"/>
                <a:cs typeface="Bariol" charset="0"/>
              </a:rPr>
              <a:t>TASK variation</a:t>
            </a:r>
          </a:p>
          <a:p>
            <a:pPr marL="0" indent="0">
              <a:buNone/>
            </a:pPr>
            <a:r>
              <a:rPr lang="en-US" sz="2400" dirty="0">
                <a:latin typeface="+mn-lt"/>
                <a:ea typeface="Bariol" charset="0"/>
                <a:cs typeface="Bariol" charset="0"/>
              </a:rPr>
              <a:t>Bruno’s sister has her breakfast half an hour before Bruno</a:t>
            </a:r>
          </a:p>
          <a:p>
            <a:pPr marL="0" indent="0">
              <a:buNone/>
            </a:pPr>
            <a:endParaRPr lang="en-US" sz="2400" dirty="0">
              <a:latin typeface="+mn-lt"/>
              <a:ea typeface="Bariol" charset="0"/>
              <a:cs typeface="Bariol" charset="0"/>
            </a:endParaRPr>
          </a:p>
          <a:p>
            <a:pPr marL="0" indent="0">
              <a:buNone/>
            </a:pPr>
            <a:r>
              <a:rPr lang="en-US" sz="2400" dirty="0">
                <a:latin typeface="+mn-lt"/>
                <a:ea typeface="Bariol" charset="0"/>
                <a:cs typeface="Bariol" charset="0"/>
              </a:rPr>
              <a:t>She arrives at school a quarter of an hour before Bruno</a:t>
            </a:r>
          </a:p>
          <a:p>
            <a:pPr marL="0" indent="0">
              <a:buNone/>
            </a:pPr>
            <a:endParaRPr lang="en-US" sz="2400" dirty="0">
              <a:latin typeface="+mn-lt"/>
              <a:ea typeface="Bariol" charset="0"/>
              <a:cs typeface="Bariol" charset="0"/>
            </a:endParaRPr>
          </a:p>
          <a:p>
            <a:pPr marL="0" indent="0">
              <a:buNone/>
            </a:pPr>
            <a:r>
              <a:rPr lang="en-US" sz="2400" dirty="0">
                <a:latin typeface="+mn-lt"/>
                <a:ea typeface="Bariol" charset="0"/>
                <a:cs typeface="Bariol" charset="0"/>
              </a:rPr>
              <a:t>She goes to bed an hour later than Bruno and has a shower half an hour before that.</a:t>
            </a:r>
          </a:p>
          <a:p>
            <a:pPr marL="0" indent="0">
              <a:buNone/>
            </a:pPr>
            <a:r>
              <a:rPr lang="en-US" sz="2400" dirty="0">
                <a:latin typeface="+mn-lt"/>
                <a:ea typeface="Bariol" charset="0"/>
                <a:cs typeface="Bariol" charset="0"/>
              </a:rPr>
              <a:t>Now can you work out the times Bruno’s sister does all of these things and draw those on clock faces?</a:t>
            </a:r>
          </a:p>
        </p:txBody>
      </p:sp>
      <p:pic>
        <p:nvPicPr>
          <p:cNvPr id="4" name="Picture 3" descr="Shape&#10;&#10;Description automatically generated with medium confidence">
            <a:extLst>
              <a:ext uri="{FF2B5EF4-FFF2-40B4-BE49-F238E27FC236}">
                <a16:creationId xmlns:a16="http://schemas.microsoft.com/office/drawing/2014/main" id="{1EBE2B6A-630A-4C35-8936-4B4FD141175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650005" y="2030327"/>
            <a:ext cx="713430" cy="902362"/>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a:t>
            </a:r>
            <a:r>
              <a:rPr lang="en-GB" sz="1800">
                <a:effectLst/>
                <a:latin typeface="Calibri" panose="020F0502020204030204" pitchFamily="34" charset="0"/>
                <a:ea typeface="Calibri" panose="020F0502020204030204" pitchFamily="34" charset="0"/>
              </a:rPr>
              <a:t>their </a:t>
            </a:r>
            <a:r>
              <a:rPr lang="en-GB" sz="1800">
                <a:latin typeface="Calibri" panose="020F0502020204030204" pitchFamily="34" charset="0"/>
                <a:ea typeface="Calibri" panose="020F0502020204030204" pitchFamily="34" charset="0"/>
              </a:rPr>
              <a:t>pupils</a:t>
            </a:r>
            <a:r>
              <a:rPr lang="en-GB" sz="1800">
                <a:effectLst/>
                <a:latin typeface="Calibri" panose="020F0502020204030204" pitchFamily="34" charset="0"/>
                <a:ea typeface="Calibri" panose="020F0502020204030204" pitchFamily="34" charset="0"/>
              </a:rPr>
              <a:t>. </a:t>
            </a:r>
            <a:r>
              <a:rPr lang="en-GB" sz="1800" dirty="0">
                <a:effectLst/>
                <a:latin typeface="Calibri" panose="020F0502020204030204" pitchFamily="34" charset="0"/>
                <a:ea typeface="Calibri" panose="020F0502020204030204" pitchFamily="34" charset="0"/>
              </a:rPr>
              <a:t>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p:txBody>
          <a:bodyPr>
            <a:normAutofit/>
          </a:bodyPr>
          <a:lstStyle/>
          <a:p>
            <a:pPr algn="l"/>
            <a:r>
              <a:rPr lang="en-GB" sz="2800" b="1" dirty="0"/>
              <a:t>Measures (time) – telling the time to the nearest quarter of an hour </a:t>
            </a:r>
          </a:p>
        </p:txBody>
      </p:sp>
      <p:sp>
        <p:nvSpPr>
          <p:cNvPr id="24" name="Content Placeholder 23">
            <a:extLst>
              <a:ext uri="{FF2B5EF4-FFF2-40B4-BE49-F238E27FC236}">
                <a16:creationId xmlns:a16="http://schemas.microsoft.com/office/drawing/2014/main" id="{C4689CB5-0FAE-4231-8A45-F890E7D2D6D7}"/>
              </a:ext>
            </a:extLst>
          </p:cNvPr>
          <p:cNvSpPr>
            <a:spLocks noGrp="1"/>
          </p:cNvSpPr>
          <p:nvPr>
            <p:ph sz="half" idx="1"/>
          </p:nvPr>
        </p:nvSpPr>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25" name="Content Placeholder 24">
            <a:extLst>
              <a:ext uri="{FF2B5EF4-FFF2-40B4-BE49-F238E27FC236}">
                <a16:creationId xmlns:a16="http://schemas.microsoft.com/office/drawing/2014/main" id="{649C1AF8-76C2-462E-B9BE-20F60D5F1424}"/>
              </a:ext>
            </a:extLst>
          </p:cNvPr>
          <p:cNvSpPr>
            <a:spLocks noGrp="1"/>
          </p:cNvSpPr>
          <p:nvPr>
            <p:ph sz="half" idx="2"/>
          </p:nvPr>
        </p:nvSpPr>
        <p:spPr/>
        <p:txBody>
          <a:bodyPr/>
          <a:lstStyle/>
          <a:p>
            <a:r>
              <a:rPr lang="en-GB" sz="2400" dirty="0"/>
              <a:t>Bruno had breakfast at quarter past 8.</a:t>
            </a:r>
          </a:p>
          <a:p>
            <a:r>
              <a:rPr lang="en-GB" sz="2400" dirty="0"/>
              <a:t>He arrived at school half an hour later.</a:t>
            </a:r>
          </a:p>
          <a:p>
            <a:r>
              <a:rPr lang="en-GB" sz="2400" dirty="0"/>
              <a:t>After 1 hour, he was in a maths lesson.</a:t>
            </a:r>
          </a:p>
          <a:p>
            <a:r>
              <a:rPr lang="en-GB" sz="2400" dirty="0"/>
              <a:t>He finished his bath at 7 o’ clock and went to bed 15 minutes later</a:t>
            </a:r>
          </a:p>
          <a:p>
            <a:r>
              <a:rPr lang="en-GB" sz="2400" dirty="0"/>
              <a:t>Can you work out what time Bruno did all of these things – and show the times on a clock face?  </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D1B163EA-CF6B-4322-86FA-4E7F66FB10A2}"/>
              </a:ext>
            </a:extLst>
          </p:cNvPr>
          <p:cNvPicPr>
            <a:picLocks noChangeAspect="1"/>
          </p:cNvPicPr>
          <p:nvPr/>
        </p:nvPicPr>
        <p:blipFill>
          <a:blip r:embed="rId2"/>
          <a:stretch>
            <a:fillRect/>
          </a:stretch>
        </p:blipFill>
        <p:spPr>
          <a:xfrm>
            <a:off x="725781" y="3068117"/>
            <a:ext cx="1596437" cy="1155069"/>
          </a:xfrm>
          <a:prstGeom prst="rect">
            <a:avLst/>
          </a:prstGeom>
        </p:spPr>
      </p:pic>
      <p:pic>
        <p:nvPicPr>
          <p:cNvPr id="13" name="Picture 12">
            <a:extLst>
              <a:ext uri="{FF2B5EF4-FFF2-40B4-BE49-F238E27FC236}">
                <a16:creationId xmlns:a16="http://schemas.microsoft.com/office/drawing/2014/main" id="{68D0BF23-5065-4DC7-819C-616E252A3C41}"/>
              </a:ext>
            </a:extLst>
          </p:cNvPr>
          <p:cNvPicPr>
            <a:picLocks noChangeAspect="1"/>
          </p:cNvPicPr>
          <p:nvPr/>
        </p:nvPicPr>
        <p:blipFill>
          <a:blip r:embed="rId3"/>
          <a:stretch>
            <a:fillRect/>
          </a:stretch>
        </p:blipFill>
        <p:spPr>
          <a:xfrm>
            <a:off x="867310" y="4436907"/>
            <a:ext cx="1313378" cy="1155069"/>
          </a:xfrm>
          <a:prstGeom prst="rect">
            <a:avLst/>
          </a:prstGeom>
        </p:spPr>
      </p:pic>
      <p:pic>
        <p:nvPicPr>
          <p:cNvPr id="15" name="Picture 14">
            <a:extLst>
              <a:ext uri="{FF2B5EF4-FFF2-40B4-BE49-F238E27FC236}">
                <a16:creationId xmlns:a16="http://schemas.microsoft.com/office/drawing/2014/main" id="{B7A6D067-D228-4B86-9A75-B3A3F9FD128E}"/>
              </a:ext>
            </a:extLst>
          </p:cNvPr>
          <p:cNvPicPr>
            <a:picLocks noChangeAspect="1"/>
          </p:cNvPicPr>
          <p:nvPr/>
        </p:nvPicPr>
        <p:blipFill>
          <a:blip r:embed="rId4"/>
          <a:stretch>
            <a:fillRect/>
          </a:stretch>
        </p:blipFill>
        <p:spPr>
          <a:xfrm>
            <a:off x="2674376" y="2253904"/>
            <a:ext cx="1662956" cy="1462849"/>
          </a:xfrm>
          <a:prstGeom prst="rect">
            <a:avLst/>
          </a:prstGeom>
        </p:spPr>
      </p:pic>
      <p:pic>
        <p:nvPicPr>
          <p:cNvPr id="17" name="Picture 16">
            <a:extLst>
              <a:ext uri="{FF2B5EF4-FFF2-40B4-BE49-F238E27FC236}">
                <a16:creationId xmlns:a16="http://schemas.microsoft.com/office/drawing/2014/main" id="{90B063ED-77AB-4121-B678-F024D0249698}"/>
              </a:ext>
            </a:extLst>
          </p:cNvPr>
          <p:cNvPicPr>
            <a:picLocks noChangeAspect="1"/>
          </p:cNvPicPr>
          <p:nvPr/>
        </p:nvPicPr>
        <p:blipFill>
          <a:blip r:embed="rId5"/>
          <a:stretch>
            <a:fillRect/>
          </a:stretch>
        </p:blipFill>
        <p:spPr>
          <a:xfrm>
            <a:off x="577168" y="1829003"/>
            <a:ext cx="1503560" cy="1069949"/>
          </a:xfrm>
          <a:prstGeom prst="rect">
            <a:avLst/>
          </a:prstGeom>
        </p:spPr>
      </p:pic>
      <p:pic>
        <p:nvPicPr>
          <p:cNvPr id="19" name="Picture 18">
            <a:extLst>
              <a:ext uri="{FF2B5EF4-FFF2-40B4-BE49-F238E27FC236}">
                <a16:creationId xmlns:a16="http://schemas.microsoft.com/office/drawing/2014/main" id="{4760FBF7-49FC-40DC-92E3-D3DF8D90B157}"/>
              </a:ext>
            </a:extLst>
          </p:cNvPr>
          <p:cNvPicPr>
            <a:picLocks noChangeAspect="1"/>
          </p:cNvPicPr>
          <p:nvPr/>
        </p:nvPicPr>
        <p:blipFill>
          <a:blip r:embed="rId6"/>
          <a:stretch>
            <a:fillRect/>
          </a:stretch>
        </p:blipFill>
        <p:spPr>
          <a:xfrm>
            <a:off x="2694270" y="4223186"/>
            <a:ext cx="1643062" cy="1147762"/>
          </a:xfrm>
          <a:prstGeom prst="rect">
            <a:avLst/>
          </a:prstGeom>
        </p:spPr>
      </p:pic>
      <p:sp>
        <p:nvSpPr>
          <p:cNvPr id="3" name="TextBox 2">
            <a:extLst>
              <a:ext uri="{FF2B5EF4-FFF2-40B4-BE49-F238E27FC236}">
                <a16:creationId xmlns:a16="http://schemas.microsoft.com/office/drawing/2014/main" id="{F7A1609A-B9D0-49FB-9E02-761092B5D35A}"/>
              </a:ext>
            </a:extLst>
          </p:cNvPr>
          <p:cNvSpPr txBox="1"/>
          <p:nvPr/>
        </p:nvSpPr>
        <p:spPr>
          <a:xfrm>
            <a:off x="406400" y="5839835"/>
            <a:ext cx="5237331" cy="646331"/>
          </a:xfrm>
          <a:prstGeom prst="rect">
            <a:avLst/>
          </a:prstGeom>
          <a:noFill/>
        </p:spPr>
        <p:txBody>
          <a:bodyPr wrap="none" rtlCol="0">
            <a:spAutoFit/>
          </a:bodyPr>
          <a:lstStyle/>
          <a:p>
            <a:r>
              <a:rPr lang="en-GB" dirty="0"/>
              <a:t>(Adapted from </a:t>
            </a:r>
            <a:r>
              <a:rPr lang="en-GB" dirty="0" err="1"/>
              <a:t>Nrich</a:t>
            </a:r>
            <a:r>
              <a:rPr lang="en-GB" dirty="0"/>
              <a:t>: </a:t>
            </a:r>
            <a:r>
              <a:rPr lang="en-GB" dirty="0">
                <a:hlinkClick r:id="rId7"/>
              </a:rPr>
              <a:t>https://nrich.maths.org/6609</a:t>
            </a:r>
            <a:endParaRPr lang="en-GB" dirty="0"/>
          </a:p>
          <a:p>
            <a:r>
              <a:rPr lang="en-GB" dirty="0"/>
              <a:t>Times of the day)</a:t>
            </a: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useBgFill="1">
        <p:nvSpPr>
          <p:cNvPr id="10" name="TextBox 9">
            <a:extLst>
              <a:ext uri="{FF2B5EF4-FFF2-40B4-BE49-F238E27FC236}">
                <a16:creationId xmlns:a16="http://schemas.microsoft.com/office/drawing/2014/main" id="{4354E2B1-015F-49CE-9770-4DDD36444C69}"/>
              </a:ext>
            </a:extLst>
          </p:cNvPr>
          <p:cNvSpPr txBox="1"/>
          <p:nvPr/>
        </p:nvSpPr>
        <p:spPr>
          <a:xfrm>
            <a:off x="456325" y="1606023"/>
            <a:ext cx="4976122" cy="3600986"/>
          </a:xfrm>
          <a:prstGeom prst="rect">
            <a:avLst/>
          </a:prstGeom>
        </p:spPr>
        <p:txBody>
          <a:bodyPr wrap="square" rtlCol="0">
            <a:spAutoFit/>
          </a:bodyPr>
          <a:lstStyle/>
          <a:p>
            <a:r>
              <a:rPr lang="en-GB" sz="2400" dirty="0"/>
              <a:t>We know what time he had breakfast and had a bath.</a:t>
            </a:r>
          </a:p>
          <a:p>
            <a:endParaRPr lang="en-GB" i="1" dirty="0"/>
          </a:p>
          <a:p>
            <a:endParaRPr lang="en-GB" i="1" dirty="0"/>
          </a:p>
          <a:p>
            <a:r>
              <a:rPr lang="en-GB" i="1" dirty="0"/>
              <a:t>Key fact: There are 60 minutes in an hour</a:t>
            </a:r>
          </a:p>
          <a:p>
            <a:endParaRPr lang="en-GB" i="1" dirty="0"/>
          </a:p>
          <a:p>
            <a:r>
              <a:rPr lang="en-GB" i="1" dirty="0"/>
              <a:t>Key fact: There are 30 minutes in half an hour (1/2 of 60)</a:t>
            </a:r>
          </a:p>
          <a:p>
            <a:endParaRPr lang="en-GB" i="1" dirty="0"/>
          </a:p>
          <a:p>
            <a:r>
              <a:rPr lang="en-GB" i="1" dirty="0"/>
              <a:t>Key fact: There are 15 minutes in a quarter of an hour (1/4 of 60)  </a:t>
            </a:r>
          </a:p>
          <a:p>
            <a:endParaRPr lang="en-GB"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4DE77364-78E8-4C4E-A924-8C2A34C0329B}"/>
              </a:ext>
            </a:extLst>
          </p:cNvPr>
          <p:cNvPicPr>
            <a:picLocks noChangeAspect="1"/>
          </p:cNvPicPr>
          <p:nvPr/>
        </p:nvPicPr>
        <p:blipFill>
          <a:blip r:embed="rId2"/>
          <a:stretch>
            <a:fillRect/>
          </a:stretch>
        </p:blipFill>
        <p:spPr>
          <a:xfrm>
            <a:off x="8751565" y="1606023"/>
            <a:ext cx="3157690" cy="2561565"/>
          </a:xfrm>
          <a:prstGeom prst="rect">
            <a:avLst/>
          </a:prstGeom>
        </p:spPr>
      </p:pic>
      <p:pic>
        <p:nvPicPr>
          <p:cNvPr id="6" name="Picture 5">
            <a:extLst>
              <a:ext uri="{FF2B5EF4-FFF2-40B4-BE49-F238E27FC236}">
                <a16:creationId xmlns:a16="http://schemas.microsoft.com/office/drawing/2014/main" id="{995F95E1-4C1D-4400-BDA2-A648A7772FB2}"/>
              </a:ext>
            </a:extLst>
          </p:cNvPr>
          <p:cNvPicPr>
            <a:picLocks noChangeAspect="1"/>
          </p:cNvPicPr>
          <p:nvPr/>
        </p:nvPicPr>
        <p:blipFill>
          <a:blip r:embed="rId3"/>
          <a:stretch>
            <a:fillRect/>
          </a:stretch>
        </p:blipFill>
        <p:spPr>
          <a:xfrm>
            <a:off x="5950651" y="2058747"/>
            <a:ext cx="2469600" cy="2462961"/>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247317"/>
          </a:xfrm>
          <a:prstGeom prst="rect">
            <a:avLst/>
          </a:prstGeom>
          <a:solidFill>
            <a:schemeClr val="accent5">
              <a:lumMod val="20000"/>
              <a:lumOff val="80000"/>
            </a:schemeClr>
          </a:solidFill>
        </p:spPr>
        <p:txBody>
          <a:bodyPr wrap="square" rtlCol="0">
            <a:spAutoFit/>
          </a:bodyPr>
          <a:lstStyle/>
          <a:p>
            <a:r>
              <a:rPr lang="en-GB" b="1" dirty="0"/>
              <a:t>Step 1: </a:t>
            </a:r>
            <a:r>
              <a:rPr lang="en-GB" i="1" dirty="0"/>
              <a:t>Show “quarter past 8” on the first clock. Then work out “half an hour later” and draw the hands on the second clock to show that time. </a:t>
            </a:r>
          </a:p>
          <a:p>
            <a:endParaRPr lang="en-GB" b="1" dirty="0">
              <a:cs typeface="Times New Roman" panose="02020603050405020304" pitchFamily="18" charset="0"/>
            </a:endParaRPr>
          </a:p>
          <a:p>
            <a:r>
              <a:rPr lang="en-GB" b="1" dirty="0">
                <a:cs typeface="Times New Roman" panose="02020603050405020304" pitchFamily="18" charset="0"/>
              </a:rPr>
              <a:t>Step 2: </a:t>
            </a:r>
            <a:r>
              <a:rPr lang="en-GB" i="1" dirty="0">
                <a:cs typeface="Times New Roman" panose="02020603050405020304" pitchFamily="18" charset="0"/>
              </a:rPr>
              <a:t>Work out the time that is “one hour later” than when he arrived in school by adding an hour. Draw the hands on the third clock face to show this time</a:t>
            </a:r>
          </a:p>
          <a:p>
            <a:endParaRPr lang="en-GB" dirty="0">
              <a:cs typeface="Times New Roman" panose="02020603050405020304" pitchFamily="18" charset="0"/>
            </a:endParaRPr>
          </a:p>
          <a:p>
            <a:r>
              <a:rPr lang="en-GB" b="1" dirty="0">
                <a:cs typeface="Times New Roman" panose="02020603050405020304" pitchFamily="18" charset="0"/>
              </a:rPr>
              <a:t>Step 3: </a:t>
            </a:r>
            <a:r>
              <a:rPr lang="en-GB" i="1" dirty="0">
                <a:cs typeface="Times New Roman" panose="02020603050405020304" pitchFamily="18" charset="0"/>
              </a:rPr>
              <a:t>Draw the hands on the fourth clock face to show 7 o’clock. Then work out the time that is “15 minutes later” and show this time on the last clock face.</a:t>
            </a:r>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8CBC2EAC-0E88-4891-81D4-8AE314BF0597}"/>
              </a:ext>
            </a:extLst>
          </p:cNvPr>
          <p:cNvPicPr>
            <a:picLocks noChangeAspect="1"/>
          </p:cNvPicPr>
          <p:nvPr/>
        </p:nvPicPr>
        <p:blipFill>
          <a:blip r:embed="rId2"/>
          <a:stretch>
            <a:fillRect/>
          </a:stretch>
        </p:blipFill>
        <p:spPr>
          <a:xfrm>
            <a:off x="5950651" y="2058747"/>
            <a:ext cx="2469600" cy="2462961"/>
          </a:xfrm>
          <a:prstGeom prst="rect">
            <a:avLst/>
          </a:prstGeom>
        </p:spPr>
      </p:pic>
      <p:pic>
        <p:nvPicPr>
          <p:cNvPr id="9" name="Picture 8">
            <a:extLst>
              <a:ext uri="{FF2B5EF4-FFF2-40B4-BE49-F238E27FC236}">
                <a16:creationId xmlns:a16="http://schemas.microsoft.com/office/drawing/2014/main" id="{A46B0B40-FBD8-4359-9B4F-CEFCAE5EEC9A}"/>
              </a:ext>
            </a:extLst>
          </p:cNvPr>
          <p:cNvPicPr>
            <a:picLocks noChangeAspect="1"/>
          </p:cNvPicPr>
          <p:nvPr/>
        </p:nvPicPr>
        <p:blipFill>
          <a:blip r:embed="rId3"/>
          <a:stretch>
            <a:fillRect/>
          </a:stretch>
        </p:blipFill>
        <p:spPr>
          <a:xfrm>
            <a:off x="8586137" y="2058747"/>
            <a:ext cx="3157690" cy="2561565"/>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718B10-2DAF-4E11-9FD0-7BA96F20A1A1}"/>
              </a:ext>
            </a:extLst>
          </p:cNvPr>
          <p:cNvSpPr txBox="1"/>
          <p:nvPr/>
        </p:nvSpPr>
        <p:spPr>
          <a:xfrm>
            <a:off x="1634592" y="922491"/>
            <a:ext cx="5534952" cy="369332"/>
          </a:xfrm>
          <a:prstGeom prst="rect">
            <a:avLst/>
          </a:prstGeom>
          <a:noFill/>
        </p:spPr>
        <p:txBody>
          <a:bodyPr wrap="square" rtlCol="0">
            <a:spAutoFit/>
          </a:bodyPr>
          <a:lstStyle/>
          <a:p>
            <a:r>
              <a:rPr lang="en-GB" b="1" dirty="0"/>
              <a:t>Representation of the problem</a:t>
            </a:r>
          </a:p>
        </p:txBody>
      </p:sp>
      <p:pic>
        <p:nvPicPr>
          <p:cNvPr id="4" name="Picture 3">
            <a:extLst>
              <a:ext uri="{FF2B5EF4-FFF2-40B4-BE49-F238E27FC236}">
                <a16:creationId xmlns:a16="http://schemas.microsoft.com/office/drawing/2014/main" id="{619DEDA6-A86F-4CD7-9463-A4379917F94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Lst>
          </a:blip>
          <a:stretch>
            <a:fillRect/>
          </a:stretch>
        </p:blipFill>
        <p:spPr>
          <a:xfrm>
            <a:off x="910059" y="1518776"/>
            <a:ext cx="4961682" cy="4113997"/>
          </a:xfrm>
          <a:prstGeom prst="rect">
            <a:avLst/>
          </a:prstGeom>
        </p:spPr>
      </p:pic>
      <p:pic>
        <p:nvPicPr>
          <p:cNvPr id="23" name="Picture 22">
            <a:extLst>
              <a:ext uri="{FF2B5EF4-FFF2-40B4-BE49-F238E27FC236}">
                <a16:creationId xmlns:a16="http://schemas.microsoft.com/office/drawing/2014/main" id="{0B79E63A-9E12-49EE-AD0C-5F75E5650A2B}"/>
              </a:ext>
            </a:extLst>
          </p:cNvPr>
          <p:cNvPicPr>
            <a:picLocks noChangeAspect="1"/>
          </p:cNvPicPr>
          <p:nvPr/>
        </p:nvPicPr>
        <p:blipFill>
          <a:blip r:embed="rId4"/>
          <a:stretch>
            <a:fillRect/>
          </a:stretch>
        </p:blipFill>
        <p:spPr>
          <a:xfrm>
            <a:off x="7606850" y="1518776"/>
            <a:ext cx="3058452" cy="1297688"/>
          </a:xfrm>
          <a:prstGeom prst="rect">
            <a:avLst/>
          </a:prstGeom>
        </p:spPr>
      </p:pic>
      <p:pic>
        <p:nvPicPr>
          <p:cNvPr id="25" name="Picture 24">
            <a:extLst>
              <a:ext uri="{FF2B5EF4-FFF2-40B4-BE49-F238E27FC236}">
                <a16:creationId xmlns:a16="http://schemas.microsoft.com/office/drawing/2014/main" id="{089A7401-33BB-4D41-BCBB-22E807C315A6}"/>
              </a:ext>
            </a:extLst>
          </p:cNvPr>
          <p:cNvPicPr>
            <a:picLocks noChangeAspect="1"/>
          </p:cNvPicPr>
          <p:nvPr/>
        </p:nvPicPr>
        <p:blipFill>
          <a:blip r:embed="rId5"/>
          <a:stretch>
            <a:fillRect/>
          </a:stretch>
        </p:blipFill>
        <p:spPr>
          <a:xfrm>
            <a:off x="7343773" y="2929317"/>
            <a:ext cx="3451002" cy="1310195"/>
          </a:xfrm>
          <a:prstGeom prst="rect">
            <a:avLst/>
          </a:prstGeom>
        </p:spPr>
      </p:pic>
      <p:pic>
        <p:nvPicPr>
          <p:cNvPr id="27" name="Picture 26">
            <a:extLst>
              <a:ext uri="{FF2B5EF4-FFF2-40B4-BE49-F238E27FC236}">
                <a16:creationId xmlns:a16="http://schemas.microsoft.com/office/drawing/2014/main" id="{53996C8D-F979-4BDD-B493-7A764E362E93}"/>
              </a:ext>
            </a:extLst>
          </p:cNvPr>
          <p:cNvPicPr>
            <a:picLocks noChangeAspect="1"/>
          </p:cNvPicPr>
          <p:nvPr/>
        </p:nvPicPr>
        <p:blipFill>
          <a:blip r:embed="rId6"/>
          <a:stretch>
            <a:fillRect/>
          </a:stretch>
        </p:blipFill>
        <p:spPr>
          <a:xfrm>
            <a:off x="6711332" y="4494154"/>
            <a:ext cx="3569152" cy="1310195"/>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427942" y="1425730"/>
            <a:ext cx="4518053" cy="4893647"/>
          </a:xfrm>
          <a:prstGeom prst="rect">
            <a:avLst/>
          </a:prstGeom>
          <a:solidFill>
            <a:schemeClr val="accent5">
              <a:lumMod val="20000"/>
              <a:lumOff val="80000"/>
            </a:schemeClr>
          </a:solidFill>
        </p:spPr>
        <p:txBody>
          <a:bodyPr wrap="square" rtlCol="0">
            <a:spAutoFit/>
          </a:bodyPr>
          <a:lstStyle/>
          <a:p>
            <a:r>
              <a:rPr lang="en-GB" b="1" dirty="0"/>
              <a:t>Step 1: </a:t>
            </a:r>
            <a:r>
              <a:rPr lang="en-GB" sz="1600" i="1" dirty="0"/>
              <a:t>Half an hour later than quarter past 8 is quarter to 9. I know this because half an hour is the same as 30 minutes. If I count in 5 minute intervals from quarter  past 8, I get to quarter to 9. </a:t>
            </a:r>
          </a:p>
          <a:p>
            <a:r>
              <a:rPr lang="en-GB" sz="1600" i="1" dirty="0"/>
              <a:t>  </a:t>
            </a:r>
            <a:endParaRPr lang="en-GB" sz="1600" dirty="0">
              <a:cs typeface="Times New Roman" panose="02020603050405020304" pitchFamily="18" charset="0"/>
            </a:endParaRPr>
          </a:p>
          <a:p>
            <a:r>
              <a:rPr lang="en-GB" b="1" dirty="0">
                <a:cs typeface="Times New Roman" panose="02020603050405020304" pitchFamily="18" charset="0"/>
              </a:rPr>
              <a:t>Step 2: </a:t>
            </a:r>
            <a:r>
              <a:rPr lang="en-GB" sz="1600" i="1" dirty="0">
                <a:cs typeface="Times New Roman" panose="02020603050405020304" pitchFamily="18" charset="0"/>
              </a:rPr>
              <a:t>Now I know that he arrives at school at quarter to 9, I worked out that one hour later would be quarter to 10. As a whole hour has passed, it is still “quarter to”, but this time quarter to 10.</a:t>
            </a:r>
          </a:p>
          <a:p>
            <a:endParaRPr lang="en-GB" dirty="0">
              <a:cs typeface="Times New Roman" panose="02020603050405020304" pitchFamily="18" charset="0"/>
            </a:endParaRPr>
          </a:p>
          <a:p>
            <a:r>
              <a:rPr lang="en-GB" b="1" dirty="0">
                <a:cs typeface="Times New Roman" panose="02020603050405020304" pitchFamily="18" charset="0"/>
              </a:rPr>
              <a:t>Step 3: </a:t>
            </a:r>
            <a:r>
              <a:rPr lang="en-GB" sz="1600" i="1" dirty="0">
                <a:cs typeface="Times New Roman" panose="02020603050405020304" pitchFamily="18" charset="0"/>
              </a:rPr>
              <a:t>I worked out that 15 minutes later than 7’o’clock is quarter past 7. If you count (in 5’s) 15 minutes past 7, you get to quarter past 7. I also know that 15 minutes is the same as a quarter of an hour, and the minute hand will have moved a quarter of the way round the clock face. </a:t>
            </a:r>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9825"/>
            <a:ext cx="6419850" cy="4142673"/>
          </a:xfrm>
          <a:prstGeom prst="rect">
            <a:avLst/>
          </a:prstGeom>
          <a:solidFill>
            <a:schemeClr val="bg2"/>
          </a:solidFill>
        </p:spPr>
        <p:txBody>
          <a:bodyPr wrap="square">
            <a:spAutoFit/>
          </a:bodyPr>
          <a:lstStyle/>
          <a:p>
            <a:pPr marL="0" indent="0">
              <a:buNone/>
            </a:pPr>
            <a:r>
              <a:rPr lang="en-US" b="1" dirty="0">
                <a:latin typeface="+mn-lt"/>
                <a:ea typeface="Bariol" charset="0"/>
                <a:cs typeface="Bariol" charset="0"/>
              </a:rPr>
              <a:t>TASK</a:t>
            </a:r>
          </a:p>
          <a:p>
            <a:pPr marL="0" indent="0">
              <a:buNone/>
            </a:pPr>
            <a:endParaRPr lang="en-US" b="1" dirty="0">
              <a:latin typeface="+mn-lt"/>
              <a:ea typeface="Bariol" charset="0"/>
              <a:cs typeface="Bariol" charset="0"/>
            </a:endParaRPr>
          </a:p>
          <a:p>
            <a:pPr marL="0" indent="0">
              <a:buNone/>
            </a:pPr>
            <a:endParaRPr lang="en-US" b="1" dirty="0">
              <a:latin typeface="+mn-lt"/>
              <a:ea typeface="Bariol" charset="0"/>
              <a:cs typeface="Bariol" charset="0"/>
            </a:endParaRPr>
          </a:p>
          <a:p>
            <a:pPr marL="0" indent="0">
              <a:buNone/>
            </a:pPr>
            <a:endParaRPr lang="en-US" b="1" dirty="0">
              <a:latin typeface="+mn-lt"/>
              <a:ea typeface="Bariol" charset="0"/>
              <a:cs typeface="Bariol" charset="0"/>
            </a:endParaRPr>
          </a:p>
          <a:p>
            <a:pPr marL="0" indent="0">
              <a:buNone/>
            </a:pPr>
            <a:endParaRPr lang="en-US" b="1" dirty="0">
              <a:latin typeface="+mn-lt"/>
              <a:ea typeface="Bariol" charset="0"/>
              <a:cs typeface="Bariol" charset="0"/>
            </a:endParaRPr>
          </a:p>
          <a:p>
            <a:pPr marL="0" indent="0">
              <a:buNone/>
            </a:pPr>
            <a:endParaRPr lang="en-US" b="1" dirty="0">
              <a:latin typeface="+mn-lt"/>
              <a:ea typeface="Bariol" charset="0"/>
              <a:cs typeface="Bariol" charset="0"/>
            </a:endParaRPr>
          </a:p>
          <a:p>
            <a:pPr marL="0" indent="0">
              <a:buNone/>
            </a:pPr>
            <a:endParaRPr lang="en-US" b="1" dirty="0">
              <a:latin typeface="+mn-lt"/>
              <a:ea typeface="Bariol" charset="0"/>
              <a:cs typeface="Bariol" charset="0"/>
            </a:endParaRPr>
          </a:p>
          <a:p>
            <a:pPr marL="0" indent="0">
              <a:buNone/>
            </a:pPr>
            <a:endParaRPr lang="en-US" b="1" dirty="0">
              <a:latin typeface="+mn-lt"/>
              <a:ea typeface="Bariol" charset="0"/>
              <a:cs typeface="Bariol" charset="0"/>
            </a:endParaRPr>
          </a:p>
        </p:txBody>
      </p:sp>
      <p:pic>
        <p:nvPicPr>
          <p:cNvPr id="6" name="Picture 5">
            <a:extLst>
              <a:ext uri="{FF2B5EF4-FFF2-40B4-BE49-F238E27FC236}">
                <a16:creationId xmlns:a16="http://schemas.microsoft.com/office/drawing/2014/main" id="{A2B1EB86-0976-4450-80FF-AFF010DFC64A}"/>
              </a:ext>
            </a:extLst>
          </p:cNvPr>
          <p:cNvPicPr>
            <a:picLocks noChangeAspect="1"/>
          </p:cNvPicPr>
          <p:nvPr/>
        </p:nvPicPr>
        <p:blipFill>
          <a:blip r:embed="rId2"/>
          <a:stretch>
            <a:fillRect/>
          </a:stretch>
        </p:blipFill>
        <p:spPr>
          <a:xfrm>
            <a:off x="5829271" y="2519993"/>
            <a:ext cx="2469600" cy="2462961"/>
          </a:xfrm>
          <a:prstGeom prst="rect">
            <a:avLst/>
          </a:prstGeom>
        </p:spPr>
      </p:pic>
      <p:pic>
        <p:nvPicPr>
          <p:cNvPr id="9" name="Picture 8">
            <a:extLst>
              <a:ext uri="{FF2B5EF4-FFF2-40B4-BE49-F238E27FC236}">
                <a16:creationId xmlns:a16="http://schemas.microsoft.com/office/drawing/2014/main" id="{C0E0EE3C-931D-47B7-BB82-4714F15E9452}"/>
              </a:ext>
            </a:extLst>
          </p:cNvPr>
          <p:cNvPicPr>
            <a:picLocks noChangeAspect="1"/>
          </p:cNvPicPr>
          <p:nvPr/>
        </p:nvPicPr>
        <p:blipFill>
          <a:blip r:embed="rId3"/>
          <a:stretch>
            <a:fillRect/>
          </a:stretch>
        </p:blipFill>
        <p:spPr>
          <a:xfrm>
            <a:off x="8452619" y="2519993"/>
            <a:ext cx="3157690" cy="2561565"/>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F61894B-0FCA-4C5C-B39B-C6EF7AF9B4A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Lst>
          </a:blip>
          <a:stretch>
            <a:fillRect/>
          </a:stretch>
        </p:blipFill>
        <p:spPr>
          <a:xfrm>
            <a:off x="573229" y="650021"/>
            <a:ext cx="5609088" cy="4547215"/>
          </a:xfrm>
          <a:prstGeom prst="rect">
            <a:avLst/>
          </a:prstGeom>
        </p:spPr>
      </p:pic>
      <p:pic>
        <p:nvPicPr>
          <p:cNvPr id="12" name="Picture 11">
            <a:extLst>
              <a:ext uri="{FF2B5EF4-FFF2-40B4-BE49-F238E27FC236}">
                <a16:creationId xmlns:a16="http://schemas.microsoft.com/office/drawing/2014/main" id="{839A5FB1-E9A2-4D07-A72F-F134C4C5432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Lst>
          </a:blip>
          <a:stretch>
            <a:fillRect/>
          </a:stretch>
        </p:blipFill>
        <p:spPr>
          <a:xfrm>
            <a:off x="6719171" y="1068160"/>
            <a:ext cx="4714875" cy="4340817"/>
          </a:xfrm>
          <a:prstGeom prst="rect">
            <a:avLst/>
          </a:prstGeom>
        </p:spPr>
      </p:pic>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1149</Words>
  <Application>Microsoft Office PowerPoint</Application>
  <PresentationFormat>Widescreen</PresentationFormat>
  <Paragraphs>131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2</vt:lpstr>
      <vt:lpstr> HIAS Blended Learning Resource</vt:lpstr>
      <vt:lpstr>PowerPoint Presentation</vt:lpstr>
      <vt:lpstr>Measures (time) – telling the time to the nearest quarter of an hour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12</cp:revision>
  <dcterms:created xsi:type="dcterms:W3CDTF">2021-01-05T11:02:27Z</dcterms:created>
  <dcterms:modified xsi:type="dcterms:W3CDTF">2021-01-18T12:16:45Z</dcterms:modified>
</cp:coreProperties>
</file>