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72" r:id="rId2"/>
    <p:sldId id="2643" r:id="rId3"/>
    <p:sldId id="2645" r:id="rId4"/>
    <p:sldId id="262" r:id="rId5"/>
    <p:sldId id="273" r:id="rId6"/>
    <p:sldId id="2637" r:id="rId7"/>
    <p:sldId id="2646" r:id="rId8"/>
    <p:sldId id="2647" r:id="rId9"/>
    <p:sldId id="2639" r:id="rId10"/>
    <p:sldId id="2641" r:id="rId11"/>
    <p:sldId id="2642" r:id="rId12"/>
    <p:sldId id="263"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213A3DB-8211-4D76-B1CF-2CBFB0FA4F04}" v="47" dt="2025-08-18T10:08:14.64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108" autoAdjust="0"/>
    <p:restoredTop sz="94660"/>
  </p:normalViewPr>
  <p:slideViewPr>
    <p:cSldViewPr snapToGrid="0">
      <p:cViewPr varScale="1">
        <p:scale>
          <a:sx n="63" d="100"/>
          <a:sy n="63" d="100"/>
        </p:scale>
        <p:origin x="760" y="36"/>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lifft, Jacqui" userId="e081c27f-f45d-4bac-b4a7-d1871eea1aad" providerId="ADAL" clId="{AF47791D-985F-4D39-8D0C-9056CE4611FF}"/>
    <pc:docChg chg="undo custSel modSld">
      <pc:chgData name="Clifft, Jacqui" userId="e081c27f-f45d-4bac-b4a7-d1871eea1aad" providerId="ADAL" clId="{AF47791D-985F-4D39-8D0C-9056CE4611FF}" dt="2021-02-24T07:17:38.503" v="110" actId="14100"/>
      <pc:docMkLst>
        <pc:docMk/>
      </pc:docMkLst>
      <pc:sldChg chg="modSp mod">
        <pc:chgData name="Clifft, Jacqui" userId="e081c27f-f45d-4bac-b4a7-d1871eea1aad" providerId="ADAL" clId="{AF47791D-985F-4D39-8D0C-9056CE4611FF}" dt="2021-02-24T07:10:21.705" v="14" actId="1582"/>
        <pc:sldMkLst>
          <pc:docMk/>
          <pc:sldMk cId="4061990253" sldId="262"/>
        </pc:sldMkLst>
      </pc:sldChg>
      <pc:sldChg chg="modSp mod">
        <pc:chgData name="Clifft, Jacqui" userId="e081c27f-f45d-4bac-b4a7-d1871eea1aad" providerId="ADAL" clId="{AF47791D-985F-4D39-8D0C-9056CE4611FF}" dt="2021-02-24T07:11:04.676" v="28" actId="1076"/>
        <pc:sldMkLst>
          <pc:docMk/>
          <pc:sldMk cId="564609733" sldId="273"/>
        </pc:sldMkLst>
      </pc:sldChg>
      <pc:sldChg chg="modSp mod">
        <pc:chgData name="Clifft, Jacqui" userId="e081c27f-f45d-4bac-b4a7-d1871eea1aad" providerId="ADAL" clId="{AF47791D-985F-4D39-8D0C-9056CE4611FF}" dt="2021-02-24T07:11:35.826" v="41" actId="1076"/>
        <pc:sldMkLst>
          <pc:docMk/>
          <pc:sldMk cId="2483527723" sldId="2637"/>
        </pc:sldMkLst>
      </pc:sldChg>
      <pc:sldChg chg="modSp mod">
        <pc:chgData name="Clifft, Jacqui" userId="e081c27f-f45d-4bac-b4a7-d1871eea1aad" providerId="ADAL" clId="{AF47791D-985F-4D39-8D0C-9056CE4611FF}" dt="2021-02-24T07:16:46.082" v="89" actId="20577"/>
        <pc:sldMkLst>
          <pc:docMk/>
          <pc:sldMk cId="3415331786" sldId="2639"/>
        </pc:sldMkLst>
      </pc:sldChg>
      <pc:sldChg chg="modSp mod">
        <pc:chgData name="Clifft, Jacqui" userId="e081c27f-f45d-4bac-b4a7-d1871eea1aad" providerId="ADAL" clId="{AF47791D-985F-4D39-8D0C-9056CE4611FF}" dt="2021-02-24T07:17:21.029" v="105" actId="14100"/>
        <pc:sldMkLst>
          <pc:docMk/>
          <pc:sldMk cId="2384819719" sldId="2641"/>
        </pc:sldMkLst>
      </pc:sldChg>
      <pc:sldChg chg="modSp mod">
        <pc:chgData name="Clifft, Jacqui" userId="e081c27f-f45d-4bac-b4a7-d1871eea1aad" providerId="ADAL" clId="{AF47791D-985F-4D39-8D0C-9056CE4611FF}" dt="2021-02-24T07:17:38.503" v="110" actId="14100"/>
        <pc:sldMkLst>
          <pc:docMk/>
          <pc:sldMk cId="3123064864" sldId="2642"/>
        </pc:sldMkLst>
      </pc:sldChg>
      <pc:sldChg chg="addSp delSp modSp mod modAnim">
        <pc:chgData name="Clifft, Jacqui" userId="e081c27f-f45d-4bac-b4a7-d1871eea1aad" providerId="ADAL" clId="{AF47791D-985F-4D39-8D0C-9056CE4611FF}" dt="2021-02-24T07:14:43.917" v="62" actId="207"/>
        <pc:sldMkLst>
          <pc:docMk/>
          <pc:sldMk cId="3494521200" sldId="2646"/>
        </pc:sldMkLst>
      </pc:sldChg>
      <pc:sldChg chg="delSp modSp mod modAnim">
        <pc:chgData name="Clifft, Jacqui" userId="e081c27f-f45d-4bac-b4a7-d1871eea1aad" providerId="ADAL" clId="{AF47791D-985F-4D39-8D0C-9056CE4611FF}" dt="2021-02-24T07:16:21.312" v="83" actId="1076"/>
        <pc:sldMkLst>
          <pc:docMk/>
          <pc:sldMk cId="3385361489" sldId="2647"/>
        </pc:sldMkLst>
      </pc:sldChg>
    </pc:docChg>
  </pc:docChgLst>
  <pc:docChgLst>
    <pc:chgData name="Richardson, Hannah" userId="99fc2e72-916b-4301-badb-78507e675e5b" providerId="ADAL" clId="{3213A3DB-8211-4D76-B1CF-2CBFB0FA4F04}"/>
    <pc:docChg chg="custSel modSld">
      <pc:chgData name="Richardson, Hannah" userId="99fc2e72-916b-4301-badb-78507e675e5b" providerId="ADAL" clId="{3213A3DB-8211-4D76-B1CF-2CBFB0FA4F04}" dt="2025-08-18T10:08:14.645" v="49" actId="14100"/>
      <pc:docMkLst>
        <pc:docMk/>
      </pc:docMkLst>
      <pc:sldChg chg="delSp modSp mod">
        <pc:chgData name="Richardson, Hannah" userId="99fc2e72-916b-4301-badb-78507e675e5b" providerId="ADAL" clId="{3213A3DB-8211-4D76-B1CF-2CBFB0FA4F04}" dt="2025-08-18T10:07:55.087" v="46" actId="20577"/>
        <pc:sldMkLst>
          <pc:docMk/>
          <pc:sldMk cId="2712933264" sldId="263"/>
        </pc:sldMkLst>
        <pc:spChg chg="mod">
          <ac:chgData name="Richardson, Hannah" userId="99fc2e72-916b-4301-badb-78507e675e5b" providerId="ADAL" clId="{3213A3DB-8211-4D76-B1CF-2CBFB0FA4F04}" dt="2025-08-18T10:07:55.087" v="46" actId="20577"/>
          <ac:spMkLst>
            <pc:docMk/>
            <pc:sldMk cId="2712933264" sldId="263"/>
            <ac:spMk id="3" creationId="{37315FA5-D23A-4E53-9E19-A45B7DE6E9B2}"/>
          </ac:spMkLst>
        </pc:spChg>
        <pc:picChg chg="del mod">
          <ac:chgData name="Richardson, Hannah" userId="99fc2e72-916b-4301-badb-78507e675e5b" providerId="ADAL" clId="{3213A3DB-8211-4D76-B1CF-2CBFB0FA4F04}" dt="2025-08-18T10:07:41.942" v="44" actId="478"/>
          <ac:picMkLst>
            <pc:docMk/>
            <pc:sldMk cId="2712933264" sldId="263"/>
            <ac:picMk id="4" creationId="{EF9214C5-B01F-45DC-B050-A3009F4A4ED9}"/>
          </ac:picMkLst>
        </pc:picChg>
        <pc:picChg chg="del">
          <ac:chgData name="Richardson, Hannah" userId="99fc2e72-916b-4301-badb-78507e675e5b" providerId="ADAL" clId="{3213A3DB-8211-4D76-B1CF-2CBFB0FA4F04}" dt="2025-08-18T10:07:44.820" v="45" actId="478"/>
          <ac:picMkLst>
            <pc:docMk/>
            <pc:sldMk cId="2712933264" sldId="263"/>
            <ac:picMk id="7" creationId="{A1225777-4001-4A53-9C8C-6F01F7A2524C}"/>
          </ac:picMkLst>
        </pc:picChg>
      </pc:sldChg>
      <pc:sldChg chg="modSp">
        <pc:chgData name="Richardson, Hannah" userId="99fc2e72-916b-4301-badb-78507e675e5b" providerId="ADAL" clId="{3213A3DB-8211-4D76-B1CF-2CBFB0FA4F04}" dt="2025-08-18T10:08:14.645" v="49" actId="14100"/>
        <pc:sldMkLst>
          <pc:docMk/>
          <pc:sldMk cId="4284245350" sldId="272"/>
        </pc:sldMkLst>
        <pc:picChg chg="mod">
          <ac:chgData name="Richardson, Hannah" userId="99fc2e72-916b-4301-badb-78507e675e5b" providerId="ADAL" clId="{3213A3DB-8211-4D76-B1CF-2CBFB0FA4F04}" dt="2025-08-18T10:08:14.645" v="49" actId="14100"/>
          <ac:picMkLst>
            <pc:docMk/>
            <pc:sldMk cId="4284245350" sldId="272"/>
            <ac:picMk id="1026" creationId="{00000000-0000-0000-0000-000000000000}"/>
          </ac:picMkLst>
        </pc:picChg>
      </pc:sldChg>
    </pc:docChg>
  </pc:docChgLst>
  <pc:docChgLst>
    <pc:chgData name="Natalie Ivey" userId="9a726589543c3241" providerId="LiveId" clId="{F80C29E5-DB35-498A-B0CC-F712C6D4A1F5}"/>
    <pc:docChg chg="modSld">
      <pc:chgData name="Natalie Ivey" userId="9a726589543c3241" providerId="LiveId" clId="{F80C29E5-DB35-498A-B0CC-F712C6D4A1F5}" dt="2021-02-12T13:44:46.365" v="20"/>
      <pc:docMkLst>
        <pc:docMk/>
      </pc:docMkLst>
      <pc:sldChg chg="modSp mod">
        <pc:chgData name="Natalie Ivey" userId="9a726589543c3241" providerId="LiveId" clId="{F80C29E5-DB35-498A-B0CC-F712C6D4A1F5}" dt="2021-02-12T13:44:46.365" v="20"/>
        <pc:sldMkLst>
          <pc:docMk/>
          <pc:sldMk cId="4061990253" sldId="262"/>
        </pc:sldMkLst>
      </pc:sldChg>
      <pc:sldChg chg="modSp mod">
        <pc:chgData name="Natalie Ivey" userId="9a726589543c3241" providerId="LiveId" clId="{F80C29E5-DB35-498A-B0CC-F712C6D4A1F5}" dt="2021-02-12T13:44:34.613" v="17" actId="20577"/>
        <pc:sldMkLst>
          <pc:docMk/>
          <pc:sldMk cId="4284245350" sldId="272"/>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FD0AFF3-C104-4FF2-9246-46F3E7242363}" type="datetimeFigureOut">
              <a:rPr lang="en-GB" smtClean="0"/>
              <a:t>18/08/2025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F929179-DAC7-4087-8034-1DBDA8E953E7}" type="slidenum">
              <a:rPr lang="en-GB" smtClean="0"/>
              <a:t>‹#›</a:t>
            </a:fld>
            <a:endParaRPr lang="en-GB"/>
          </a:p>
        </p:txBody>
      </p:sp>
    </p:spTree>
    <p:extLst>
      <p:ext uri="{BB962C8B-B14F-4D97-AF65-F5344CB8AC3E}">
        <p14:creationId xmlns:p14="http://schemas.microsoft.com/office/powerpoint/2010/main" val="2017584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latin typeface="Arial" panose="020B0604020202020204" pitchFamily="34" charset="0"/>
                <a:cs typeface="Arial"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dirty="0"/>
          </a:p>
        </p:txBody>
      </p:sp>
    </p:spTree>
    <p:extLst>
      <p:ext uri="{BB962C8B-B14F-4D97-AF65-F5344CB8AC3E}">
        <p14:creationId xmlns:p14="http://schemas.microsoft.com/office/powerpoint/2010/main" val="33282985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Content Placeholder 2"/>
          <p:cNvSpPr>
            <a:spLocks noGrp="1"/>
          </p:cNvSpPr>
          <p:nvPr>
            <p:ph idx="1"/>
          </p:nvPr>
        </p:nvSpPr>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35664849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3200996"/>
            <a:ext cx="10363200" cy="1362075"/>
          </a:xfrm>
        </p:spPr>
        <p:txBody>
          <a:bodyPr anchor="t"/>
          <a:lstStyle>
            <a:lvl1pPr algn="l">
              <a:defRPr sz="4000" b="1" cap="all">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Text Placeholder 2"/>
          <p:cNvSpPr>
            <a:spLocks noGrp="1"/>
          </p:cNvSpPr>
          <p:nvPr>
            <p:ph type="body" idx="1"/>
          </p:nvPr>
        </p:nvSpPr>
        <p:spPr>
          <a:xfrm>
            <a:off x="963084" y="1700809"/>
            <a:ext cx="10363200" cy="1500187"/>
          </a:xfrm>
        </p:spPr>
        <p:txBody>
          <a:bodyPr anchor="b"/>
          <a:lstStyle>
            <a:lvl1pPr marL="0" indent="0">
              <a:buNone/>
              <a:defRPr sz="2000">
                <a:solidFill>
                  <a:schemeClr val="tx1">
                    <a:tint val="75000"/>
                  </a:schemeClr>
                </a:solidFill>
                <a:latin typeface="Arial" panose="020B0604020202020204" pitchFamily="34" charset="0"/>
                <a:cs typeface="Arial" panose="020B0604020202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27206768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Content Placeholder 2"/>
          <p:cNvSpPr>
            <a:spLocks noGrp="1"/>
          </p:cNvSpPr>
          <p:nvPr>
            <p:ph sz="half" idx="1"/>
          </p:nvPr>
        </p:nvSpPr>
        <p:spPr>
          <a:xfrm>
            <a:off x="609600" y="1600201"/>
            <a:ext cx="5384800" cy="4349079"/>
          </a:xfrm>
        </p:spPr>
        <p:txBody>
          <a:bodyPr/>
          <a:lstStyle>
            <a:lvl1pPr>
              <a:defRPr sz="2800">
                <a:latin typeface="Arial" panose="020B0604020202020204" pitchFamily="34" charset="0"/>
                <a:cs typeface="Arial" panose="020B0604020202020204" pitchFamily="34" charset="0"/>
              </a:defRPr>
            </a:lvl1pPr>
            <a:lvl2pPr>
              <a:defRPr sz="2400">
                <a:latin typeface="Arial" panose="020B0604020202020204" pitchFamily="34" charset="0"/>
                <a:cs typeface="Arial" panose="020B0604020202020204" pitchFamily="34" charset="0"/>
              </a:defRPr>
            </a:lvl2pPr>
            <a:lvl3pPr>
              <a:defRPr sz="2000">
                <a:latin typeface="Arial" panose="020B0604020202020204" pitchFamily="34" charset="0"/>
                <a:cs typeface="Arial" panose="020B0604020202020204" pitchFamily="34" charset="0"/>
              </a:defRPr>
            </a:lvl3pPr>
            <a:lvl4pPr>
              <a:defRPr sz="1800">
                <a:latin typeface="Arial" panose="020B0604020202020204" pitchFamily="34" charset="0"/>
                <a:cs typeface="Arial" panose="020B0604020202020204" pitchFamily="34" charset="0"/>
              </a:defRPr>
            </a:lvl4pPr>
            <a:lvl5pPr>
              <a:defRPr sz="1800">
                <a:latin typeface="Arial" panose="020B0604020202020204" pitchFamily="34" charset="0"/>
                <a:cs typeface="Arial" panose="020B0604020202020204" pitchFamily="34" charset="0"/>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p:cNvSpPr>
            <a:spLocks noGrp="1"/>
          </p:cNvSpPr>
          <p:nvPr>
            <p:ph sz="half" idx="2"/>
          </p:nvPr>
        </p:nvSpPr>
        <p:spPr>
          <a:xfrm>
            <a:off x="6197600" y="1600201"/>
            <a:ext cx="5384800" cy="4349079"/>
          </a:xfrm>
        </p:spPr>
        <p:txBody>
          <a:bodyPr/>
          <a:lstStyle>
            <a:lvl1pPr>
              <a:defRPr sz="2800">
                <a:latin typeface="Arial" panose="020B0604020202020204" pitchFamily="34" charset="0"/>
                <a:cs typeface="Arial" panose="020B0604020202020204" pitchFamily="34" charset="0"/>
              </a:defRPr>
            </a:lvl1pPr>
            <a:lvl2pPr>
              <a:defRPr sz="2400">
                <a:latin typeface="Arial" panose="020B0604020202020204" pitchFamily="34" charset="0"/>
                <a:cs typeface="Arial" panose="020B0604020202020204" pitchFamily="34" charset="0"/>
              </a:defRPr>
            </a:lvl2pPr>
            <a:lvl3pPr>
              <a:defRPr sz="2000">
                <a:latin typeface="Arial" panose="020B0604020202020204" pitchFamily="34" charset="0"/>
                <a:cs typeface="Arial" panose="020B0604020202020204" pitchFamily="34" charset="0"/>
              </a:defRPr>
            </a:lvl3pPr>
            <a:lvl4pPr>
              <a:defRPr sz="1800">
                <a:latin typeface="Arial" panose="020B0604020202020204" pitchFamily="34" charset="0"/>
                <a:cs typeface="Arial" panose="020B0604020202020204" pitchFamily="34" charset="0"/>
              </a:defRPr>
            </a:lvl4pPr>
            <a:lvl5pPr>
              <a:defRPr sz="1800">
                <a:latin typeface="Arial" panose="020B0604020202020204" pitchFamily="34" charset="0"/>
                <a:cs typeface="Arial" panose="020B0604020202020204" pitchFamily="34" charset="0"/>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30885694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dirty="0"/>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6"/>
            <a:ext cx="5386917" cy="3774405"/>
          </a:xfrm>
        </p:spPr>
        <p:txBody>
          <a:bodyPr/>
          <a:lstStyle>
            <a:lvl1pPr>
              <a:defRPr sz="2400">
                <a:latin typeface="Arial" panose="020B0604020202020204" pitchFamily="34" charset="0"/>
                <a:cs typeface="Arial" panose="020B0604020202020204" pitchFamily="34" charset="0"/>
              </a:defRPr>
            </a:lvl1pPr>
            <a:lvl2pPr>
              <a:defRPr sz="2000">
                <a:latin typeface="Arial" panose="020B0604020202020204" pitchFamily="34" charset="0"/>
                <a:cs typeface="Arial" panose="020B0604020202020204" pitchFamily="34" charset="0"/>
              </a:defRPr>
            </a:lvl2pPr>
            <a:lvl3pPr>
              <a:defRPr sz="1800">
                <a:latin typeface="Arial" panose="020B0604020202020204" pitchFamily="34" charset="0"/>
                <a:cs typeface="Arial" panose="020B0604020202020204" pitchFamily="34" charset="0"/>
              </a:defRPr>
            </a:lvl3pPr>
            <a:lvl4pPr>
              <a:defRPr sz="1600">
                <a:latin typeface="Arial" panose="020B0604020202020204" pitchFamily="34" charset="0"/>
                <a:cs typeface="Arial" panose="020B0604020202020204" pitchFamily="34" charset="0"/>
              </a:defRPr>
            </a:lvl4pPr>
            <a:lvl5pPr>
              <a:defRPr sz="1600">
                <a:latin typeface="Arial" panose="020B0604020202020204" pitchFamily="34" charset="0"/>
                <a:cs typeface="Arial" panose="020B0604020202020204" pitchFamily="34" charset="0"/>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baseline="0">
                <a:latin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6"/>
            <a:ext cx="5389033" cy="3774405"/>
          </a:xfrm>
        </p:spPr>
        <p:txBody>
          <a:bodyPr/>
          <a:lstStyle>
            <a:lvl1pPr>
              <a:defRPr sz="2400" baseline="0">
                <a:latin typeface="Arial" panose="020B0604020202020204" pitchFamily="34" charset="0"/>
                <a:cs typeface="Arial" panose="020B0604020202020204" pitchFamily="34" charset="0"/>
              </a:defRPr>
            </a:lvl1pPr>
            <a:lvl2pPr>
              <a:defRPr sz="2000">
                <a:latin typeface="Arial" panose="020B0604020202020204" pitchFamily="34" charset="0"/>
                <a:cs typeface="Arial" panose="020B0604020202020204" pitchFamily="34" charset="0"/>
              </a:defRPr>
            </a:lvl2pPr>
            <a:lvl3pPr>
              <a:defRPr sz="1800">
                <a:latin typeface="Arial" panose="020B0604020202020204" pitchFamily="34" charset="0"/>
                <a:cs typeface="Arial" panose="020B0604020202020204" pitchFamily="34" charset="0"/>
              </a:defRPr>
            </a:lvl3pPr>
            <a:lvl4pPr>
              <a:defRPr sz="1600">
                <a:latin typeface="Arial" panose="020B0604020202020204" pitchFamily="34" charset="0"/>
                <a:cs typeface="Arial" panose="020B0604020202020204" pitchFamily="34" charset="0"/>
              </a:defRPr>
            </a:lvl4pPr>
            <a:lvl5pPr>
              <a:defRPr sz="1600">
                <a:latin typeface="Arial" panose="020B0604020202020204" pitchFamily="34" charset="0"/>
                <a:cs typeface="Arial" panose="020B0604020202020204" pitchFamily="34" charset="0"/>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6317573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dirty="0"/>
          </a:p>
        </p:txBody>
      </p:sp>
    </p:spTree>
    <p:extLst>
      <p:ext uri="{BB962C8B-B14F-4D97-AF65-F5344CB8AC3E}">
        <p14:creationId xmlns:p14="http://schemas.microsoft.com/office/powerpoint/2010/main" val="15470720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2"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7051" y="6053138"/>
            <a:ext cx="2548467"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745675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5"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970434" y="188913"/>
            <a:ext cx="3119967" cy="1003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Picture 10"/>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27051" y="6053138"/>
            <a:ext cx="2548467"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609601" y="273050"/>
            <a:ext cx="4011084" cy="1162050"/>
          </a:xfrm>
        </p:spPr>
        <p:txBody>
          <a:bodyPr anchor="b"/>
          <a:lstStyle>
            <a:lvl1pPr algn="l">
              <a:defRPr sz="2000" b="1">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Content Placeholder 2"/>
          <p:cNvSpPr>
            <a:spLocks noGrp="1"/>
          </p:cNvSpPr>
          <p:nvPr>
            <p:ph idx="1"/>
          </p:nvPr>
        </p:nvSpPr>
        <p:spPr>
          <a:xfrm>
            <a:off x="4766733" y="1484785"/>
            <a:ext cx="6815667" cy="4464496"/>
          </a:xfrm>
        </p:spPr>
        <p:txBody>
          <a:bodyPr/>
          <a:lstStyle>
            <a:lvl1pPr>
              <a:defRPr sz="3200">
                <a:latin typeface="Arial" panose="020B0604020202020204" pitchFamily="34" charset="0"/>
                <a:cs typeface="Arial" panose="020B0604020202020204" pitchFamily="34" charset="0"/>
              </a:defRPr>
            </a:lvl1pPr>
            <a:lvl2pPr>
              <a:defRPr sz="2800">
                <a:latin typeface="Arial" panose="020B0604020202020204" pitchFamily="34" charset="0"/>
                <a:cs typeface="Arial" panose="020B0604020202020204" pitchFamily="34" charset="0"/>
              </a:defRPr>
            </a:lvl2pPr>
            <a:lvl3pPr>
              <a:defRPr sz="2400">
                <a:latin typeface="Arial" panose="020B0604020202020204" pitchFamily="34" charset="0"/>
                <a:cs typeface="Arial" panose="020B0604020202020204" pitchFamily="34" charset="0"/>
              </a:defRPr>
            </a:lvl3pPr>
            <a:lvl4pPr>
              <a:defRPr sz="2000">
                <a:latin typeface="Arial" panose="020B0604020202020204" pitchFamily="34" charset="0"/>
                <a:cs typeface="Arial" panose="020B0604020202020204" pitchFamily="34" charset="0"/>
              </a:defRPr>
            </a:lvl4pPr>
            <a:lvl5pPr>
              <a:defRPr sz="2000">
                <a:latin typeface="Arial" panose="020B0604020202020204" pitchFamily="34" charset="0"/>
                <a:cs typeface="Arial" panose="020B0604020202020204" pitchFamily="34" charset="0"/>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Text Placeholder 3"/>
          <p:cNvSpPr>
            <a:spLocks noGrp="1"/>
          </p:cNvSpPr>
          <p:nvPr>
            <p:ph type="body" sz="half" idx="2"/>
          </p:nvPr>
        </p:nvSpPr>
        <p:spPr>
          <a:xfrm>
            <a:off x="609601" y="1484785"/>
            <a:ext cx="4011084" cy="4462603"/>
          </a:xfrm>
        </p:spPr>
        <p:txBody>
          <a:bodyPr/>
          <a:lstStyle>
            <a:lvl1pPr marL="0" indent="0">
              <a:buNone/>
              <a:defRPr sz="1400">
                <a:latin typeface="Arial" panose="020B0604020202020204" pitchFamily="34" charset="0"/>
                <a:cs typeface="Arial" panose="020B060402020202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6829056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5"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970434" y="188913"/>
            <a:ext cx="3119967" cy="1003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Picture 10"/>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27051" y="6053138"/>
            <a:ext cx="2548467"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605003" y="4800600"/>
            <a:ext cx="7315200" cy="566738"/>
          </a:xfrm>
        </p:spPr>
        <p:txBody>
          <a:bodyPr anchor="b"/>
          <a:lstStyle>
            <a:lvl1pPr algn="l">
              <a:defRPr sz="2000" b="1" baseline="0">
                <a:latin typeface="Arial" panose="020B0604020202020204" pitchFamily="34" charset="0"/>
              </a:defRPr>
            </a:lvl1pPr>
          </a:lstStyle>
          <a:p>
            <a:r>
              <a:rPr lang="en-US"/>
              <a:t>Click to edit Master title style</a:t>
            </a:r>
            <a:endParaRPr lang="en-GB" dirty="0"/>
          </a:p>
        </p:txBody>
      </p:sp>
      <p:sp>
        <p:nvSpPr>
          <p:cNvPr id="3" name="Picture Placeholder 2"/>
          <p:cNvSpPr>
            <a:spLocks noGrp="1"/>
          </p:cNvSpPr>
          <p:nvPr>
            <p:ph type="pic" idx="1"/>
          </p:nvPr>
        </p:nvSpPr>
        <p:spPr>
          <a:xfrm>
            <a:off x="605003" y="612775"/>
            <a:ext cx="7315200" cy="4114800"/>
          </a:xfrm>
        </p:spPr>
        <p:txBody>
          <a:bodyPr rtlCol="0">
            <a:normAutofit/>
          </a:bodyPr>
          <a:lstStyle>
            <a:lvl1pPr marL="0" indent="0">
              <a:buNone/>
              <a:defRPr sz="3200">
                <a:latin typeface="Arial" panose="020B0604020202020204" pitchFamily="34" charset="0"/>
                <a:cs typeface="Arial" panose="020B0604020202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GB" noProof="0" dirty="0"/>
          </a:p>
        </p:txBody>
      </p:sp>
      <p:sp>
        <p:nvSpPr>
          <p:cNvPr id="4" name="Text Placeholder 3"/>
          <p:cNvSpPr>
            <a:spLocks noGrp="1"/>
          </p:cNvSpPr>
          <p:nvPr>
            <p:ph type="body" sz="half" idx="2"/>
          </p:nvPr>
        </p:nvSpPr>
        <p:spPr>
          <a:xfrm>
            <a:off x="605003" y="5367338"/>
            <a:ext cx="7315200" cy="509934"/>
          </a:xfrm>
        </p:spPr>
        <p:txBody>
          <a:bodyPr/>
          <a:lstStyle>
            <a:lvl1pPr marL="0" indent="0">
              <a:buNone/>
              <a:defRPr sz="1400">
                <a:latin typeface="Arial" panose="020B0604020202020204" pitchFamily="34" charset="0"/>
                <a:cs typeface="Arial" panose="020B060402020202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4357495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jpe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609601" y="274638"/>
            <a:ext cx="8174567"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2051" name="Text Placeholder 2"/>
          <p:cNvSpPr>
            <a:spLocks noGrp="1"/>
          </p:cNvSpPr>
          <p:nvPr>
            <p:ph type="body" idx="1"/>
          </p:nvPr>
        </p:nvSpPr>
        <p:spPr bwMode="auto">
          <a:xfrm>
            <a:off x="609600" y="1600200"/>
            <a:ext cx="10972800" cy="434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pic>
        <p:nvPicPr>
          <p:cNvPr id="2052" name="Picture 2"/>
          <p:cNvPicPr>
            <a:picLocks noChangeAspect="1" noChangeArrowheads="1"/>
          </p:cNvPicPr>
          <p:nvPr/>
        </p:nvPicPr>
        <p:blipFill>
          <a:blip r:embed="rId11">
            <a:extLst>
              <a:ext uri="{28A0092B-C50C-407E-A947-70E740481C1C}">
                <a14:useLocalDpi xmlns:a14="http://schemas.microsoft.com/office/drawing/2010/main" val="0"/>
              </a:ext>
            </a:extLst>
          </a:blip>
          <a:srcRect r="81207" b="43192"/>
          <a:stretch>
            <a:fillRect/>
          </a:stretch>
        </p:blipFill>
        <p:spPr bwMode="auto">
          <a:xfrm>
            <a:off x="9914468" y="4652964"/>
            <a:ext cx="2518833" cy="22193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3" name="Picture 8"/>
          <p:cNvPicPr>
            <a:picLocks noChangeAspect="1"/>
          </p:cNvPicPr>
          <p:nvPr/>
        </p:nvPicPr>
        <p:blipFill>
          <a:blip r:embed="rId12">
            <a:extLst>
              <a:ext uri="{28A0092B-C50C-407E-A947-70E740481C1C}">
                <a14:useLocalDpi xmlns:a14="http://schemas.microsoft.com/office/drawing/2010/main" val="0"/>
              </a:ext>
            </a:extLst>
          </a:blip>
          <a:srcRect/>
          <a:stretch>
            <a:fillRect/>
          </a:stretch>
        </p:blipFill>
        <p:spPr bwMode="auto">
          <a:xfrm>
            <a:off x="527051" y="6053138"/>
            <a:ext cx="2548467"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4" name="Picture 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9215967" y="260350"/>
            <a:ext cx="2641600" cy="7699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3184136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p:txStyles>
    <p:titleStyle>
      <a:lvl1pPr algn="ctr" rtl="0" eaLnBrk="0" fontAlgn="base" hangingPunct="0">
        <a:spcBef>
          <a:spcPct val="0"/>
        </a:spcBef>
        <a:spcAft>
          <a:spcPct val="0"/>
        </a:spcAft>
        <a:defRPr sz="3200" kern="1200">
          <a:solidFill>
            <a:schemeClr val="tx1"/>
          </a:solidFill>
          <a:latin typeface="Arial" panose="020B0604020202020204" pitchFamily="34" charset="0"/>
          <a:ea typeface="+mj-ea"/>
          <a:cs typeface="Arial" panose="020B0604020202020204" pitchFamily="34" charset="0"/>
        </a:defRPr>
      </a:lvl1pPr>
      <a:lvl2pPr algn="ctr" rtl="0" eaLnBrk="0" fontAlgn="base" hangingPunct="0">
        <a:spcBef>
          <a:spcPct val="0"/>
        </a:spcBef>
        <a:spcAft>
          <a:spcPct val="0"/>
        </a:spcAft>
        <a:defRPr sz="3200">
          <a:solidFill>
            <a:schemeClr val="tx1"/>
          </a:solidFill>
          <a:latin typeface="Arial" pitchFamily="34" charset="0"/>
          <a:cs typeface="Arial" pitchFamily="34" charset="0"/>
        </a:defRPr>
      </a:lvl2pPr>
      <a:lvl3pPr algn="ctr" rtl="0" eaLnBrk="0" fontAlgn="base" hangingPunct="0">
        <a:spcBef>
          <a:spcPct val="0"/>
        </a:spcBef>
        <a:spcAft>
          <a:spcPct val="0"/>
        </a:spcAft>
        <a:defRPr sz="3200">
          <a:solidFill>
            <a:schemeClr val="tx1"/>
          </a:solidFill>
          <a:latin typeface="Arial" pitchFamily="34" charset="0"/>
          <a:cs typeface="Arial" pitchFamily="34" charset="0"/>
        </a:defRPr>
      </a:lvl3pPr>
      <a:lvl4pPr algn="ctr" rtl="0" eaLnBrk="0" fontAlgn="base" hangingPunct="0">
        <a:spcBef>
          <a:spcPct val="0"/>
        </a:spcBef>
        <a:spcAft>
          <a:spcPct val="0"/>
        </a:spcAft>
        <a:defRPr sz="3200">
          <a:solidFill>
            <a:schemeClr val="tx1"/>
          </a:solidFill>
          <a:latin typeface="Arial" pitchFamily="34" charset="0"/>
          <a:cs typeface="Arial" pitchFamily="34" charset="0"/>
        </a:defRPr>
      </a:lvl4pPr>
      <a:lvl5pPr algn="ctr" rtl="0" eaLnBrk="0" fontAlgn="base" hangingPunct="0">
        <a:spcBef>
          <a:spcPct val="0"/>
        </a:spcBef>
        <a:spcAft>
          <a:spcPct val="0"/>
        </a:spcAft>
        <a:defRPr sz="3200">
          <a:solidFill>
            <a:schemeClr val="tx1"/>
          </a:solidFill>
          <a:latin typeface="Arial" pitchFamily="34" charset="0"/>
          <a:cs typeface="Arial" pitchFamily="34" charset="0"/>
        </a:defRPr>
      </a:lvl5pPr>
      <a:lvl6pPr marL="457200" algn="ctr" rtl="0" fontAlgn="base">
        <a:spcBef>
          <a:spcPct val="0"/>
        </a:spcBef>
        <a:spcAft>
          <a:spcPct val="0"/>
        </a:spcAft>
        <a:defRPr sz="3200">
          <a:solidFill>
            <a:schemeClr val="tx1"/>
          </a:solidFill>
          <a:latin typeface="Arial" pitchFamily="34" charset="0"/>
          <a:cs typeface="Arial" pitchFamily="34" charset="0"/>
        </a:defRPr>
      </a:lvl6pPr>
      <a:lvl7pPr marL="914400" algn="ctr" rtl="0" fontAlgn="base">
        <a:spcBef>
          <a:spcPct val="0"/>
        </a:spcBef>
        <a:spcAft>
          <a:spcPct val="0"/>
        </a:spcAft>
        <a:defRPr sz="3200">
          <a:solidFill>
            <a:schemeClr val="tx1"/>
          </a:solidFill>
          <a:latin typeface="Arial" pitchFamily="34" charset="0"/>
          <a:cs typeface="Arial" pitchFamily="34" charset="0"/>
        </a:defRPr>
      </a:lvl7pPr>
      <a:lvl8pPr marL="1371600" algn="ctr" rtl="0" fontAlgn="base">
        <a:spcBef>
          <a:spcPct val="0"/>
        </a:spcBef>
        <a:spcAft>
          <a:spcPct val="0"/>
        </a:spcAft>
        <a:defRPr sz="3200">
          <a:solidFill>
            <a:schemeClr val="tx1"/>
          </a:solidFill>
          <a:latin typeface="Arial" pitchFamily="34" charset="0"/>
          <a:cs typeface="Arial" pitchFamily="34" charset="0"/>
        </a:defRPr>
      </a:lvl8pPr>
      <a:lvl9pPr marL="1828800" algn="ctr" rtl="0" fontAlgn="base">
        <a:spcBef>
          <a:spcPct val="0"/>
        </a:spcBef>
        <a:spcAft>
          <a:spcPct val="0"/>
        </a:spcAft>
        <a:defRPr sz="3200">
          <a:solidFill>
            <a:schemeClr val="tx1"/>
          </a:solidFill>
          <a:latin typeface="Arial" pitchFamily="34" charset="0"/>
          <a:cs typeface="Arial" pitchFamily="34" charset="0"/>
        </a:defRPr>
      </a:lvl9pPr>
    </p:titleStyle>
    <p:bodyStyle>
      <a:lvl1pPr marL="342900" indent="-34290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Arial" panose="020B0604020202020204" pitchFamily="34" charset="0"/>
        </a:defRPr>
      </a:lvl1pPr>
      <a:lvl2pPr marL="742950" indent="-28575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4pPr>
      <a:lvl5pPr marL="20574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mailto:hias.enquiries@hants.gov.uk" TargetMode="External"/><Relationship Id="rId2" Type="http://schemas.openxmlformats.org/officeDocument/2006/relationships/hyperlink" Target="mailto:Jo.Lees@hants.gov.uk"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9.png"/><Relationship Id="rId1" Type="http://schemas.openxmlformats.org/officeDocument/2006/relationships/slideLayout" Target="../slideLayouts/slideLayout2.xml"/><Relationship Id="rId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785" t="1016" r="535"/>
          <a:stretch/>
        </p:blipFill>
        <p:spPr bwMode="auto">
          <a:xfrm>
            <a:off x="5304" y="0"/>
            <a:ext cx="10163596" cy="6858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1847528" y="1628801"/>
            <a:ext cx="7772400" cy="1470025"/>
          </a:xfrm>
        </p:spPr>
        <p:txBody>
          <a:bodyPr>
            <a:normAutofit/>
          </a:bodyPr>
          <a:lstStyle/>
          <a:p>
            <a:pPr algn="l"/>
            <a:r>
              <a:rPr lang="en-GB" b="1" dirty="0"/>
              <a:t>Year 1</a:t>
            </a:r>
          </a:p>
        </p:txBody>
      </p:sp>
      <p:sp>
        <p:nvSpPr>
          <p:cNvPr id="3" name="Subtitle 2"/>
          <p:cNvSpPr>
            <a:spLocks noGrp="1"/>
          </p:cNvSpPr>
          <p:nvPr>
            <p:ph type="subTitle" idx="1"/>
          </p:nvPr>
        </p:nvSpPr>
        <p:spPr>
          <a:xfrm>
            <a:off x="1847528" y="3068960"/>
            <a:ext cx="7776864" cy="622920"/>
          </a:xfrm>
        </p:spPr>
        <p:txBody>
          <a:bodyPr>
            <a:normAutofit/>
          </a:bodyPr>
          <a:lstStyle/>
          <a:p>
            <a:pPr algn="l"/>
            <a:r>
              <a:rPr lang="en-GB" sz="2400" dirty="0">
                <a:solidFill>
                  <a:schemeClr val="tx1"/>
                </a:solidFill>
              </a:rPr>
              <a:t>1.5 Telling the time</a:t>
            </a:r>
          </a:p>
        </p:txBody>
      </p:sp>
      <p:sp>
        <p:nvSpPr>
          <p:cNvPr id="4" name="Subtitle 2"/>
          <p:cNvSpPr txBox="1">
            <a:spLocks/>
          </p:cNvSpPr>
          <p:nvPr/>
        </p:nvSpPr>
        <p:spPr>
          <a:xfrm>
            <a:off x="1883718" y="4797152"/>
            <a:ext cx="7776864" cy="1126976"/>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GB" sz="1200" dirty="0">
                <a:solidFill>
                  <a:schemeClr val="tx1"/>
                </a:solidFill>
                <a:latin typeface="Arial" panose="020B0604020202020204" pitchFamily="34" charset="0"/>
                <a:cs typeface="Arial" panose="020B0604020202020204" pitchFamily="34" charset="0"/>
              </a:rPr>
              <a:t>HIAS maths  Team</a:t>
            </a:r>
          </a:p>
          <a:p>
            <a:pPr algn="l"/>
            <a:r>
              <a:rPr lang="en-GB" sz="1200" dirty="0">
                <a:solidFill>
                  <a:schemeClr val="tx1"/>
                </a:solidFill>
                <a:latin typeface="Arial" panose="020B0604020202020204" pitchFamily="34" charset="0"/>
                <a:cs typeface="Arial" panose="020B0604020202020204" pitchFamily="34" charset="0"/>
              </a:rPr>
              <a:t>Spring 2021</a:t>
            </a:r>
          </a:p>
          <a:p>
            <a:pPr algn="l"/>
            <a:r>
              <a:rPr lang="en-GB" sz="1200" dirty="0">
                <a:solidFill>
                  <a:schemeClr val="tx1"/>
                </a:solidFill>
                <a:latin typeface="Arial" panose="020B0604020202020204" pitchFamily="34" charset="0"/>
                <a:cs typeface="Arial" panose="020B0604020202020204" pitchFamily="34" charset="0"/>
              </a:rPr>
              <a:t>Final version</a:t>
            </a:r>
          </a:p>
          <a:p>
            <a:pPr algn="l"/>
            <a:endParaRPr lang="en-GB" sz="1400" dirty="0">
              <a:solidFill>
                <a:schemeClr val="tx1"/>
              </a:solidFill>
              <a:latin typeface="Arial" panose="020B0604020202020204" pitchFamily="34" charset="0"/>
              <a:cs typeface="Arial" panose="020B0604020202020204" pitchFamily="34" charset="0"/>
            </a:endParaRPr>
          </a:p>
          <a:p>
            <a:pPr algn="l"/>
            <a:r>
              <a:rPr lang="en-GB" sz="1200" dirty="0">
                <a:solidFill>
                  <a:schemeClr val="tx1"/>
                </a:solidFill>
                <a:latin typeface="Arial" panose="020B0604020202020204" pitchFamily="34" charset="0"/>
                <a:cs typeface="Arial" panose="020B0604020202020204" pitchFamily="34" charset="0"/>
              </a:rPr>
              <a:t>© Hampshire County Council</a:t>
            </a:r>
          </a:p>
          <a:p>
            <a:pPr algn="l"/>
            <a:endParaRPr lang="en-GB" sz="1400" dirty="0">
              <a:solidFill>
                <a:schemeClr val="tx1"/>
              </a:solidFill>
              <a:latin typeface="Arial" panose="020B0604020202020204" pitchFamily="34" charset="0"/>
              <a:cs typeface="Arial" panose="020B0604020202020204" pitchFamily="34" charset="0"/>
            </a:endParaRPr>
          </a:p>
        </p:txBody>
      </p:sp>
      <p:pic>
        <p:nvPicPr>
          <p:cNvPr id="6" name="Picture 5"/>
          <p:cNvPicPr/>
          <p:nvPr/>
        </p:nvPicPr>
        <p:blipFill>
          <a:blip r:embed="rId3">
            <a:extLst>
              <a:ext uri="{28A0092B-C50C-407E-A947-70E740481C1C}">
                <a14:useLocalDpi xmlns:a14="http://schemas.microsoft.com/office/drawing/2010/main" val="0"/>
              </a:ext>
            </a:extLst>
          </a:blip>
          <a:srcRect/>
          <a:stretch>
            <a:fillRect/>
          </a:stretch>
        </p:blipFill>
        <p:spPr bwMode="auto">
          <a:xfrm>
            <a:off x="9789537" y="323225"/>
            <a:ext cx="2139950" cy="835025"/>
          </a:xfrm>
          <a:prstGeom prst="rect">
            <a:avLst/>
          </a:prstGeom>
          <a:noFill/>
        </p:spPr>
      </p:pic>
      <p:pic>
        <p:nvPicPr>
          <p:cNvPr id="7" name="Picture 6"/>
          <p:cNvPicPr/>
          <p:nvPr/>
        </p:nvPicPr>
        <p:blipFill>
          <a:blip r:embed="rId4">
            <a:extLst>
              <a:ext uri="{28A0092B-C50C-407E-A947-70E740481C1C}">
                <a14:useLocalDpi xmlns:a14="http://schemas.microsoft.com/office/drawing/2010/main" val="0"/>
              </a:ext>
            </a:extLst>
          </a:blip>
          <a:srcRect/>
          <a:stretch>
            <a:fillRect/>
          </a:stretch>
        </p:blipFill>
        <p:spPr bwMode="auto">
          <a:xfrm>
            <a:off x="8355841" y="6052700"/>
            <a:ext cx="1951355" cy="504825"/>
          </a:xfrm>
          <a:prstGeom prst="rect">
            <a:avLst/>
          </a:prstGeom>
          <a:noFill/>
          <a:ln>
            <a:noFill/>
          </a:ln>
        </p:spPr>
      </p:pic>
      <p:sp>
        <p:nvSpPr>
          <p:cNvPr id="9" name="Text Box 2">
            <a:extLst>
              <a:ext uri="{FF2B5EF4-FFF2-40B4-BE49-F238E27FC236}">
                <a16:creationId xmlns:a16="http://schemas.microsoft.com/office/drawing/2014/main" id="{F7241127-A1E3-4953-ACD2-C403C58C0D98}"/>
              </a:ext>
            </a:extLst>
          </p:cNvPr>
          <p:cNvSpPr txBox="1">
            <a:spLocks noChangeArrowheads="1"/>
          </p:cNvSpPr>
          <p:nvPr/>
        </p:nvSpPr>
        <p:spPr bwMode="auto">
          <a:xfrm>
            <a:off x="1621105" y="982672"/>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Tree>
    <p:extLst>
      <p:ext uri="{BB962C8B-B14F-4D97-AF65-F5344CB8AC3E}">
        <p14:creationId xmlns:p14="http://schemas.microsoft.com/office/powerpoint/2010/main" val="42842453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833479" y="844804"/>
            <a:ext cx="8229600" cy="580926"/>
          </a:xfrm>
        </p:spPr>
        <p:txBody>
          <a:bodyPr>
            <a:noAutofit/>
          </a:bodyPr>
          <a:lstStyle/>
          <a:p>
            <a:pPr algn="l"/>
            <a:r>
              <a:rPr lang="en-GB" sz="2000" b="1" dirty="0"/>
              <a:t>Review your solution: does it seem reasonable?</a:t>
            </a:r>
            <a:br>
              <a:rPr lang="en-GB" sz="2000" b="1" dirty="0"/>
            </a:br>
            <a:r>
              <a:rPr lang="en-GB" sz="2000" b="1" dirty="0"/>
              <a:t>Which steps/ parts did you find easy and which harder?</a:t>
            </a:r>
          </a:p>
        </p:txBody>
      </p:sp>
      <p:sp>
        <p:nvSpPr>
          <p:cNvPr id="7" name="TextBox 6">
            <a:extLst>
              <a:ext uri="{FF2B5EF4-FFF2-40B4-BE49-F238E27FC236}">
                <a16:creationId xmlns:a16="http://schemas.microsoft.com/office/drawing/2014/main" id="{82B95C2A-ABE7-40E7-8C98-4D1427C073AA}"/>
              </a:ext>
            </a:extLst>
          </p:cNvPr>
          <p:cNvSpPr txBox="1"/>
          <p:nvPr/>
        </p:nvSpPr>
        <p:spPr>
          <a:xfrm>
            <a:off x="387482" y="2065032"/>
            <a:ext cx="5471152" cy="2862322"/>
          </a:xfrm>
          <a:prstGeom prst="rect">
            <a:avLst/>
          </a:prstGeom>
          <a:solidFill>
            <a:schemeClr val="accent5">
              <a:lumMod val="20000"/>
              <a:lumOff val="80000"/>
            </a:schemeClr>
          </a:solidFill>
        </p:spPr>
        <p:txBody>
          <a:bodyPr wrap="square" rtlCol="0">
            <a:spAutoFit/>
          </a:bodyPr>
          <a:lstStyle/>
          <a:p>
            <a:r>
              <a:rPr lang="en-GB" b="1" dirty="0">
                <a:cs typeface="Times New Roman" panose="02020603050405020304" pitchFamily="18" charset="0"/>
              </a:rPr>
              <a:t>How could you check?</a:t>
            </a:r>
          </a:p>
          <a:p>
            <a:endParaRPr lang="en-GB" b="1" dirty="0">
              <a:cs typeface="Times New Roman" panose="02020603050405020304" pitchFamily="18" charset="0"/>
            </a:endParaRPr>
          </a:p>
          <a:p>
            <a:pPr marL="342900" indent="-342900">
              <a:buAutoNum type="arabicPeriod"/>
            </a:pPr>
            <a:r>
              <a:rPr lang="en-GB" b="1" dirty="0">
                <a:cs typeface="Times New Roman" panose="02020603050405020304" pitchFamily="18" charset="0"/>
              </a:rPr>
              <a:t>Go through the steps you took  and check for errors</a:t>
            </a:r>
          </a:p>
          <a:p>
            <a:pPr marL="342900" indent="-342900">
              <a:buAutoNum type="arabicPeriod"/>
            </a:pPr>
            <a:endParaRPr lang="en-GB" b="1" dirty="0">
              <a:cs typeface="Times New Roman" panose="02020603050405020304" pitchFamily="18" charset="0"/>
            </a:endParaRPr>
          </a:p>
          <a:p>
            <a:r>
              <a:rPr lang="en-GB" dirty="0">
                <a:cs typeface="Times New Roman" panose="02020603050405020304" pitchFamily="18" charset="0"/>
              </a:rPr>
              <a:t>Check you have counted in 5s correctly.</a:t>
            </a:r>
          </a:p>
          <a:p>
            <a:endParaRPr lang="en-GB" dirty="0">
              <a:cs typeface="Times New Roman" panose="02020603050405020304" pitchFamily="18" charset="0"/>
            </a:endParaRPr>
          </a:p>
          <a:p>
            <a:r>
              <a:rPr lang="en-GB" dirty="0">
                <a:cs typeface="Times New Roman" panose="02020603050405020304" pitchFamily="18" charset="0"/>
              </a:rPr>
              <a:t>Have you given reasons and explained why you think Tommy is right/wrong?</a:t>
            </a:r>
          </a:p>
          <a:p>
            <a:endParaRPr lang="en-GB" b="1" dirty="0">
              <a:cs typeface="Times New Roman" panose="02020603050405020304" pitchFamily="18" charset="0"/>
            </a:endParaRPr>
          </a:p>
        </p:txBody>
      </p:sp>
      <p:sp>
        <p:nvSpPr>
          <p:cNvPr id="9" name="Text Box 2">
            <a:extLst>
              <a:ext uri="{FF2B5EF4-FFF2-40B4-BE49-F238E27FC236}">
                <a16:creationId xmlns:a16="http://schemas.microsoft.com/office/drawing/2014/main" id="{ED770C60-640C-4B6F-953B-DF120EE66415}"/>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
        <p:nvSpPr>
          <p:cNvPr id="6" name="Content Placeholder 6">
            <a:extLst>
              <a:ext uri="{FF2B5EF4-FFF2-40B4-BE49-F238E27FC236}">
                <a16:creationId xmlns:a16="http://schemas.microsoft.com/office/drawing/2014/main" id="{00BF20FB-1925-4104-B0A4-127381A90FBC}"/>
              </a:ext>
            </a:extLst>
          </p:cNvPr>
          <p:cNvSpPr>
            <a:spLocks noGrp="1"/>
          </p:cNvSpPr>
          <p:nvPr>
            <p:ph idx="1"/>
          </p:nvPr>
        </p:nvSpPr>
        <p:spPr>
          <a:xfrm>
            <a:off x="6036658" y="1790155"/>
            <a:ext cx="5767860" cy="4142673"/>
          </a:xfrm>
          <a:prstGeom prst="rect">
            <a:avLst/>
          </a:prstGeom>
          <a:solidFill>
            <a:schemeClr val="bg2"/>
          </a:solidFill>
        </p:spPr>
        <p:txBody>
          <a:bodyPr wrap="square">
            <a:spAutoFit/>
          </a:bodyPr>
          <a:lstStyle/>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p:txBody>
      </p:sp>
      <p:pic>
        <p:nvPicPr>
          <p:cNvPr id="10" name="Picture 9">
            <a:extLst>
              <a:ext uri="{FF2B5EF4-FFF2-40B4-BE49-F238E27FC236}">
                <a16:creationId xmlns:a16="http://schemas.microsoft.com/office/drawing/2014/main" id="{CE24FBEB-D388-4E18-9779-7ADB610BC405}"/>
              </a:ext>
            </a:extLst>
          </p:cNvPr>
          <p:cNvPicPr>
            <a:picLocks noChangeAspect="1"/>
          </p:cNvPicPr>
          <p:nvPr/>
        </p:nvPicPr>
        <p:blipFill>
          <a:blip r:embed="rId2"/>
          <a:stretch>
            <a:fillRect/>
          </a:stretch>
        </p:blipFill>
        <p:spPr>
          <a:xfrm>
            <a:off x="10256634" y="4840752"/>
            <a:ext cx="647700" cy="676275"/>
          </a:xfrm>
          <a:prstGeom prst="rect">
            <a:avLst/>
          </a:prstGeom>
        </p:spPr>
      </p:pic>
      <p:pic>
        <p:nvPicPr>
          <p:cNvPr id="4" name="Picture 3">
            <a:extLst>
              <a:ext uri="{FF2B5EF4-FFF2-40B4-BE49-F238E27FC236}">
                <a16:creationId xmlns:a16="http://schemas.microsoft.com/office/drawing/2014/main" id="{268D0B66-8904-403D-AACD-438C295C4322}"/>
              </a:ext>
            </a:extLst>
          </p:cNvPr>
          <p:cNvPicPr>
            <a:picLocks noChangeAspect="1"/>
          </p:cNvPicPr>
          <p:nvPr/>
        </p:nvPicPr>
        <p:blipFill>
          <a:blip r:embed="rId3"/>
          <a:stretch>
            <a:fillRect/>
          </a:stretch>
        </p:blipFill>
        <p:spPr>
          <a:xfrm>
            <a:off x="6354777" y="1919378"/>
            <a:ext cx="3786866" cy="3476271"/>
          </a:xfrm>
          <a:prstGeom prst="rect">
            <a:avLst/>
          </a:prstGeom>
        </p:spPr>
      </p:pic>
    </p:spTree>
    <p:extLst>
      <p:ext uri="{BB962C8B-B14F-4D97-AF65-F5344CB8AC3E}">
        <p14:creationId xmlns:p14="http://schemas.microsoft.com/office/powerpoint/2010/main" val="23848197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833479" y="844804"/>
            <a:ext cx="8229600" cy="580926"/>
          </a:xfrm>
        </p:spPr>
        <p:txBody>
          <a:bodyPr>
            <a:noAutofit/>
          </a:bodyPr>
          <a:lstStyle/>
          <a:p>
            <a:pPr algn="l"/>
            <a:r>
              <a:rPr lang="en-GB" sz="2800" b="1" dirty="0"/>
              <a:t>Now try this one</a:t>
            </a:r>
          </a:p>
        </p:txBody>
      </p:sp>
      <p:sp>
        <p:nvSpPr>
          <p:cNvPr id="7" name="TextBox 6">
            <a:extLst>
              <a:ext uri="{FF2B5EF4-FFF2-40B4-BE49-F238E27FC236}">
                <a16:creationId xmlns:a16="http://schemas.microsoft.com/office/drawing/2014/main" id="{82B95C2A-ABE7-40E7-8C98-4D1427C073AA}"/>
              </a:ext>
            </a:extLst>
          </p:cNvPr>
          <p:cNvSpPr txBox="1"/>
          <p:nvPr/>
        </p:nvSpPr>
        <p:spPr>
          <a:xfrm>
            <a:off x="373581" y="1515025"/>
            <a:ext cx="4518053" cy="3970318"/>
          </a:xfrm>
          <a:prstGeom prst="rect">
            <a:avLst/>
          </a:prstGeom>
          <a:solidFill>
            <a:schemeClr val="accent5">
              <a:lumMod val="20000"/>
              <a:lumOff val="80000"/>
            </a:schemeClr>
          </a:solidFill>
        </p:spPr>
        <p:txBody>
          <a:bodyPr wrap="square" rtlCol="0">
            <a:spAutoFit/>
          </a:bodyPr>
          <a:lstStyle/>
          <a:p>
            <a:r>
              <a:rPr lang="en-GB" b="1" dirty="0">
                <a:cs typeface="Times New Roman" panose="02020603050405020304" pitchFamily="18" charset="0"/>
              </a:rPr>
              <a:t>Understand the problem</a:t>
            </a:r>
          </a:p>
          <a:p>
            <a:endParaRPr lang="en-GB" b="1" dirty="0">
              <a:cs typeface="Times New Roman" panose="02020603050405020304" pitchFamily="18" charset="0"/>
            </a:endParaRPr>
          </a:p>
          <a:p>
            <a:r>
              <a:rPr lang="en-GB" b="1" dirty="0">
                <a:cs typeface="Times New Roman" panose="02020603050405020304" pitchFamily="18" charset="0"/>
              </a:rPr>
              <a:t>Make a plan</a:t>
            </a:r>
          </a:p>
          <a:p>
            <a:endParaRPr lang="en-GB" b="1" dirty="0">
              <a:cs typeface="Times New Roman" panose="02020603050405020304" pitchFamily="18" charset="0"/>
            </a:endParaRPr>
          </a:p>
          <a:p>
            <a:r>
              <a:rPr lang="en-GB" b="1" dirty="0">
                <a:cs typeface="Times New Roman" panose="02020603050405020304" pitchFamily="18" charset="0"/>
              </a:rPr>
              <a:t>Carry out your plan: show your reasoning </a:t>
            </a:r>
          </a:p>
          <a:p>
            <a:endParaRPr lang="en-GB" b="1" dirty="0">
              <a:cs typeface="Times New Roman" panose="02020603050405020304" pitchFamily="18" charset="0"/>
            </a:endParaRPr>
          </a:p>
          <a:p>
            <a:r>
              <a:rPr lang="en-GB" b="1" dirty="0">
                <a:cs typeface="Times New Roman" panose="02020603050405020304" pitchFamily="18" charset="0"/>
              </a:rPr>
              <a:t>Review your solution: does it seem reasonable?</a:t>
            </a:r>
          </a:p>
          <a:p>
            <a:endParaRPr lang="en-GB" b="1" dirty="0">
              <a:cs typeface="Times New Roman" panose="02020603050405020304" pitchFamily="18" charset="0"/>
            </a:endParaRPr>
          </a:p>
          <a:p>
            <a:r>
              <a:rPr lang="en-GB" b="1" dirty="0">
                <a:cs typeface="Times New Roman" panose="02020603050405020304" pitchFamily="18" charset="0"/>
              </a:rPr>
              <a:t>Think about your learning: which parts of the problem did you find easy and which parts did you find harder?</a:t>
            </a:r>
          </a:p>
          <a:p>
            <a:endParaRPr lang="en-GB" b="1" dirty="0">
              <a:cs typeface="Times New Roman" panose="02020603050405020304" pitchFamily="18" charset="0"/>
            </a:endParaRPr>
          </a:p>
        </p:txBody>
      </p:sp>
      <p:sp>
        <p:nvSpPr>
          <p:cNvPr id="8" name="Text Box 2">
            <a:extLst>
              <a:ext uri="{FF2B5EF4-FFF2-40B4-BE49-F238E27FC236}">
                <a16:creationId xmlns:a16="http://schemas.microsoft.com/office/drawing/2014/main" id="{6AAB0834-6429-4AC1-A84A-DB2DD63D2D79}"/>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
        <p:nvSpPr>
          <p:cNvPr id="6" name="Content Placeholder 6">
            <a:extLst>
              <a:ext uri="{FF2B5EF4-FFF2-40B4-BE49-F238E27FC236}">
                <a16:creationId xmlns:a16="http://schemas.microsoft.com/office/drawing/2014/main" id="{1678FD38-1421-43FD-A6FF-C882039887D2}"/>
              </a:ext>
            </a:extLst>
          </p:cNvPr>
          <p:cNvSpPr>
            <a:spLocks noGrp="1"/>
          </p:cNvSpPr>
          <p:nvPr>
            <p:ph idx="1"/>
          </p:nvPr>
        </p:nvSpPr>
        <p:spPr>
          <a:xfrm>
            <a:off x="5303747" y="1515025"/>
            <a:ext cx="6419850" cy="4142673"/>
          </a:xfrm>
          <a:prstGeom prst="rect">
            <a:avLst/>
          </a:prstGeom>
          <a:solidFill>
            <a:schemeClr val="bg2"/>
          </a:solidFill>
        </p:spPr>
        <p:txBody>
          <a:bodyPr wrap="square">
            <a:spAutoFit/>
          </a:bodyPr>
          <a:lstStyle/>
          <a:p>
            <a:pPr marL="0" indent="0">
              <a:buNone/>
            </a:pPr>
            <a:r>
              <a:rPr lang="en-US" dirty="0">
                <a:latin typeface="+mn-lt"/>
                <a:ea typeface="Bariol" charset="0"/>
                <a:cs typeface="Bariol" charset="0"/>
              </a:rPr>
              <a:t>TASK variation</a:t>
            </a: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p:txBody>
      </p:sp>
      <p:pic>
        <p:nvPicPr>
          <p:cNvPr id="9" name="Picture 8">
            <a:extLst>
              <a:ext uri="{FF2B5EF4-FFF2-40B4-BE49-F238E27FC236}">
                <a16:creationId xmlns:a16="http://schemas.microsoft.com/office/drawing/2014/main" id="{FE3C463B-F0AB-4A3F-8B1D-CDC9B87A80AD}"/>
              </a:ext>
            </a:extLst>
          </p:cNvPr>
          <p:cNvPicPr>
            <a:picLocks noChangeAspect="1"/>
          </p:cNvPicPr>
          <p:nvPr/>
        </p:nvPicPr>
        <p:blipFill>
          <a:blip r:embed="rId2"/>
          <a:stretch>
            <a:fillRect/>
          </a:stretch>
        </p:blipFill>
        <p:spPr>
          <a:xfrm>
            <a:off x="6255102" y="2200473"/>
            <a:ext cx="3019425" cy="2771775"/>
          </a:xfrm>
          <a:prstGeom prst="rect">
            <a:avLst/>
          </a:prstGeom>
        </p:spPr>
      </p:pic>
      <p:sp>
        <p:nvSpPr>
          <p:cNvPr id="10" name="TextBox 9">
            <a:extLst>
              <a:ext uri="{FF2B5EF4-FFF2-40B4-BE49-F238E27FC236}">
                <a16:creationId xmlns:a16="http://schemas.microsoft.com/office/drawing/2014/main" id="{EC4E5951-D16A-431D-B8AA-8A2B4CC2AEF3}"/>
              </a:ext>
            </a:extLst>
          </p:cNvPr>
          <p:cNvSpPr txBox="1"/>
          <p:nvPr/>
        </p:nvSpPr>
        <p:spPr>
          <a:xfrm>
            <a:off x="7508147" y="3724712"/>
            <a:ext cx="1554932" cy="307777"/>
          </a:xfrm>
          <a:prstGeom prst="rect">
            <a:avLst/>
          </a:prstGeom>
          <a:solidFill>
            <a:schemeClr val="accent3">
              <a:lumMod val="20000"/>
              <a:lumOff val="80000"/>
            </a:schemeClr>
          </a:solidFill>
        </p:spPr>
        <p:txBody>
          <a:bodyPr wrap="square" rtlCol="0">
            <a:spAutoFit/>
          </a:bodyPr>
          <a:lstStyle/>
          <a:p>
            <a:r>
              <a:rPr lang="en-GB" sz="1400" dirty="0"/>
              <a:t>2 minutes past 6</a:t>
            </a:r>
          </a:p>
        </p:txBody>
      </p:sp>
    </p:spTree>
    <p:extLst>
      <p:ext uri="{BB962C8B-B14F-4D97-AF65-F5344CB8AC3E}">
        <p14:creationId xmlns:p14="http://schemas.microsoft.com/office/powerpoint/2010/main" val="31230648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1981200" y="836712"/>
            <a:ext cx="8229600" cy="580926"/>
          </a:xfrm>
        </p:spPr>
        <p:txBody>
          <a:bodyPr>
            <a:normAutofit/>
          </a:bodyPr>
          <a:lstStyle/>
          <a:p>
            <a:pPr algn="l"/>
            <a:r>
              <a:rPr lang="en-GB" sz="2800" b="1" dirty="0"/>
              <a:t>HIAS Maths team</a:t>
            </a:r>
          </a:p>
        </p:txBody>
      </p:sp>
      <p:sp>
        <p:nvSpPr>
          <p:cNvPr id="3" name="Content Placeholder 2">
            <a:extLst>
              <a:ext uri="{FF2B5EF4-FFF2-40B4-BE49-F238E27FC236}">
                <a16:creationId xmlns:a16="http://schemas.microsoft.com/office/drawing/2014/main" id="{37315FA5-D23A-4E53-9E19-A45B7DE6E9B2}"/>
              </a:ext>
            </a:extLst>
          </p:cNvPr>
          <p:cNvSpPr>
            <a:spLocks noGrp="1"/>
          </p:cNvSpPr>
          <p:nvPr>
            <p:ph idx="1"/>
          </p:nvPr>
        </p:nvSpPr>
        <p:spPr>
          <a:xfrm>
            <a:off x="1981200" y="1600201"/>
            <a:ext cx="8229600" cy="4061047"/>
          </a:xfrm>
        </p:spPr>
        <p:txBody>
          <a:bodyPr>
            <a:noAutofit/>
          </a:bodyPr>
          <a:lstStyle/>
          <a:p>
            <a:pPr marL="0" indent="0">
              <a:buNone/>
            </a:pPr>
            <a:r>
              <a:rPr lang="en-GB" sz="1800" dirty="0"/>
              <a:t>The HIAS maths team offer a wide range of high-quality services to support schools in improving outcomes for learners, including courses, bespoke consultancy and in-house training.  </a:t>
            </a:r>
          </a:p>
          <a:p>
            <a:pPr marL="0" indent="0">
              <a:buNone/>
            </a:pPr>
            <a:endParaRPr lang="en-GB" sz="1800" dirty="0"/>
          </a:p>
          <a:p>
            <a:pPr marL="0" indent="0">
              <a:buNone/>
            </a:pPr>
            <a:r>
              <a:rPr lang="en-GB" sz="1800" dirty="0"/>
              <a:t>For further details referring to maths, please contact either of the team leads:</a:t>
            </a:r>
          </a:p>
          <a:p>
            <a:pPr marL="0" indent="0">
              <a:buNone/>
            </a:pPr>
            <a:r>
              <a:rPr lang="en-GB" sz="1800" dirty="0"/>
              <a:t>	Jo Lees: </a:t>
            </a:r>
            <a:r>
              <a:rPr lang="en-GB" sz="1800" dirty="0">
                <a:hlinkClick r:id="rId2"/>
              </a:rPr>
              <a:t>Jo.Lees@hants.gov.uk</a:t>
            </a:r>
            <a:endParaRPr lang="en-GB" sz="1800" dirty="0"/>
          </a:p>
          <a:p>
            <a:pPr marL="0" indent="0">
              <a:buNone/>
            </a:pPr>
            <a:endParaRPr lang="en-GB" sz="1800" dirty="0"/>
          </a:p>
          <a:p>
            <a:pPr marL="0" indent="0">
              <a:buNone/>
            </a:pPr>
            <a:r>
              <a:rPr lang="en-GB" sz="1800" dirty="0"/>
              <a:t>For further details on the full range of services available please contact us using the following details:</a:t>
            </a:r>
          </a:p>
          <a:p>
            <a:pPr marL="0" indent="0">
              <a:buNone/>
            </a:pPr>
            <a:r>
              <a:rPr lang="en-GB" sz="1800" dirty="0"/>
              <a:t> </a:t>
            </a:r>
          </a:p>
          <a:p>
            <a:pPr marL="0" indent="0">
              <a:buNone/>
            </a:pPr>
            <a:r>
              <a:rPr lang="en-GB" sz="1800" dirty="0"/>
              <a:t>Tel: 01962 874820 or email: hias.enquiries@hants.gov.uk </a:t>
            </a:r>
          </a:p>
          <a:p>
            <a:pPr marL="0" indent="0">
              <a:buNone/>
            </a:pPr>
            <a:endParaRPr lang="en-GB" sz="2000" dirty="0"/>
          </a:p>
          <a:p>
            <a:pPr marL="0" indent="0">
              <a:buNone/>
            </a:pPr>
            <a:endParaRPr lang="en-GB" sz="2000" dirty="0"/>
          </a:p>
          <a:p>
            <a:pPr marL="0" indent="0">
              <a:buNone/>
            </a:pPr>
            <a:endParaRPr lang="en-GB" sz="2000" dirty="0"/>
          </a:p>
          <a:p>
            <a:pPr marL="0" indent="0">
              <a:buNone/>
            </a:pPr>
            <a:endParaRPr lang="en-GB" sz="2000" dirty="0"/>
          </a:p>
          <a:p>
            <a:pPr marL="0" indent="0">
              <a:buNone/>
            </a:pPr>
            <a:endParaRPr lang="en-GB" sz="2000" dirty="0"/>
          </a:p>
          <a:p>
            <a:pPr marL="0" indent="0">
              <a:buNone/>
            </a:pPr>
            <a:endParaRPr lang="en-GB" sz="2000" dirty="0"/>
          </a:p>
          <a:p>
            <a:pPr marL="0" indent="0">
              <a:buNone/>
            </a:pPr>
            <a:r>
              <a:rPr lang="en-GB" sz="2000" dirty="0"/>
              <a:t>For further details on the full range of services available please contact us using the following details:</a:t>
            </a:r>
          </a:p>
          <a:p>
            <a:pPr marL="0" indent="0">
              <a:buNone/>
            </a:pPr>
            <a:r>
              <a:rPr lang="en-GB" sz="2000" dirty="0"/>
              <a:t> </a:t>
            </a:r>
          </a:p>
          <a:p>
            <a:pPr marL="0" indent="0">
              <a:buNone/>
            </a:pPr>
            <a:r>
              <a:rPr lang="en-GB" sz="2000" dirty="0"/>
              <a:t>Tel: 01962 874820 or email: </a:t>
            </a:r>
            <a:r>
              <a:rPr lang="en-GB" sz="2000" u="sng" dirty="0">
                <a:hlinkClick r:id="rId3"/>
              </a:rPr>
              <a:t>hias.enquiries@hants.gov.uk</a:t>
            </a:r>
            <a:r>
              <a:rPr lang="en-GB" sz="2000" dirty="0"/>
              <a:t> </a:t>
            </a:r>
          </a:p>
        </p:txBody>
      </p:sp>
      <p:sp>
        <p:nvSpPr>
          <p:cNvPr id="8" name="Text Box 2">
            <a:extLst>
              <a:ext uri="{FF2B5EF4-FFF2-40B4-BE49-F238E27FC236}">
                <a16:creationId xmlns:a16="http://schemas.microsoft.com/office/drawing/2014/main" id="{1B487DCA-45D9-4B74-AC20-F64217D74BE1}"/>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Tree>
    <p:extLst>
      <p:ext uri="{BB962C8B-B14F-4D97-AF65-F5344CB8AC3E}">
        <p14:creationId xmlns:p14="http://schemas.microsoft.com/office/powerpoint/2010/main" val="27129332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1B08BC7-3958-4725-9814-E8937628E8C6}"/>
              </a:ext>
            </a:extLst>
          </p:cNvPr>
          <p:cNvSpPr>
            <a:spLocks noGrp="1"/>
          </p:cNvSpPr>
          <p:nvPr>
            <p:ph idx="1"/>
          </p:nvPr>
        </p:nvSpPr>
        <p:spPr/>
        <p:txBody>
          <a:bodyPr/>
          <a:lstStyle/>
          <a:p>
            <a:pPr marL="0" indent="0">
              <a:buNone/>
            </a:pPr>
            <a:r>
              <a:rPr lang="en-GB" sz="1800" dirty="0">
                <a:effectLst/>
                <a:latin typeface="Calibri" panose="020F0502020204030204" pitchFamily="34" charset="0"/>
                <a:ea typeface="Calibri" panose="020F0502020204030204" pitchFamily="34" charset="0"/>
              </a:rPr>
              <a:t>These slides are intended to support teachers and pupils with a blended approach to learning, either in-class or online. The tasks are intended to form part of a learning journey and could be the basis of either one lesson or a short sequence of connected lessons. </a:t>
            </a:r>
          </a:p>
          <a:p>
            <a:pPr marL="0" indent="0">
              <a:buNone/>
            </a:pPr>
            <a:r>
              <a:rPr lang="en-GB" sz="1800" dirty="0">
                <a:effectLst/>
                <a:latin typeface="Calibri" panose="020F0502020204030204" pitchFamily="34" charset="0"/>
                <a:ea typeface="Calibri" panose="020F0502020204030204" pitchFamily="34" charset="0"/>
              </a:rPr>
              <a:t>The 4-step </a:t>
            </a:r>
            <a:r>
              <a:rPr lang="en-GB" sz="1800" dirty="0" err="1">
                <a:effectLst/>
                <a:latin typeface="Calibri" panose="020F0502020204030204" pitchFamily="34" charset="0"/>
                <a:ea typeface="Calibri" panose="020F0502020204030204" pitchFamily="34" charset="0"/>
              </a:rPr>
              <a:t>Polya</a:t>
            </a:r>
            <a:r>
              <a:rPr lang="en-GB" sz="1800" dirty="0">
                <a:effectLst/>
                <a:latin typeface="Calibri" panose="020F0502020204030204" pitchFamily="34" charset="0"/>
                <a:ea typeface="Calibri" panose="020F0502020204030204" pitchFamily="34" charset="0"/>
              </a:rPr>
              <a:t> model for problem solving has been used to provide a structure to support reasoning. Teachers may need to use more or fewer steps to support the range of learners in </a:t>
            </a:r>
            <a:r>
              <a:rPr lang="en-GB" sz="1800" dirty="0">
                <a:latin typeface="Calibri" panose="020F0502020204030204" pitchFamily="34" charset="0"/>
                <a:ea typeface="Calibri" panose="020F0502020204030204" pitchFamily="34" charset="0"/>
              </a:rPr>
              <a:t>their</a:t>
            </a:r>
            <a:r>
              <a:rPr lang="en-GB" sz="1800" dirty="0">
                <a:effectLst/>
                <a:latin typeface="Calibri" panose="020F0502020204030204" pitchFamily="34" charset="0"/>
                <a:ea typeface="Calibri" panose="020F0502020204030204" pitchFamily="34" charset="0"/>
              </a:rPr>
              <a:t> class.</a:t>
            </a:r>
          </a:p>
          <a:p>
            <a:pPr marL="0" indent="0">
              <a:buNone/>
            </a:pPr>
            <a:r>
              <a:rPr lang="en-GB" sz="1800" dirty="0">
                <a:effectLst/>
                <a:latin typeface="Calibri" panose="020F0502020204030204" pitchFamily="34" charset="0"/>
                <a:ea typeface="Calibri" panose="020F0502020204030204" pitchFamily="34" charset="0"/>
              </a:rPr>
              <a:t>Teachers should delete, change and add slides to suit the needs of their pupils. Extra slides with personalised prompts and appropriate examples based on previous teaching may be suitable. When changing the slide-deck, teachers should consider:</a:t>
            </a:r>
          </a:p>
          <a:p>
            <a:pPr marL="742950" lvl="1" indent="-285750">
              <a:buSzPts val="1000"/>
              <a:buFont typeface="Symbol" panose="05050102010706020507" pitchFamily="18" charset="2"/>
              <a:buChar char=""/>
              <a:tabLst>
                <a:tab pos="914400" algn="l"/>
              </a:tabLst>
            </a:pPr>
            <a:r>
              <a:rPr lang="en-GB" sz="1800" dirty="0">
                <a:effectLst/>
                <a:latin typeface="Calibri" panose="020F0502020204030204" pitchFamily="34" charset="0"/>
                <a:ea typeface="Times New Roman" panose="02020603050405020304" pitchFamily="18" charset="0"/>
              </a:rPr>
              <a:t>Their expectations for the use of representations such as bar models, number lines, arrays and  diagrams.</a:t>
            </a:r>
            <a:endParaRPr lang="en-GB" sz="1800" dirty="0">
              <a:effectLst/>
              <a:latin typeface="Calibri" panose="020F0502020204030204" pitchFamily="34" charset="0"/>
              <a:ea typeface="Calibri" panose="020F0502020204030204" pitchFamily="34" charset="0"/>
            </a:endParaRPr>
          </a:p>
          <a:p>
            <a:pPr marL="742950" lvl="1" indent="-285750">
              <a:buSzPts val="1000"/>
              <a:buFont typeface="Symbol" panose="05050102010706020507" pitchFamily="18" charset="2"/>
              <a:buChar char=""/>
              <a:tabLst>
                <a:tab pos="914400" algn="l"/>
              </a:tabLst>
            </a:pPr>
            <a:r>
              <a:rPr lang="en-GB" sz="1800" dirty="0">
                <a:effectLst/>
                <a:latin typeface="Calibri" panose="020F0502020204030204" pitchFamily="34" charset="0"/>
                <a:ea typeface="Times New Roman" panose="02020603050405020304" pitchFamily="18" charset="0"/>
              </a:rPr>
              <a:t>Which strategies and methods pupils should use and record when solving problems or identifying solutions. This could include a range of informal jottings and diagrams, the use of tables to record solutions systematically and formal or informal calculation methods.</a:t>
            </a:r>
            <a:endParaRPr lang="en-GB" sz="1800" dirty="0">
              <a:effectLst/>
              <a:latin typeface="Calibri" panose="020F0502020204030204" pitchFamily="34" charset="0"/>
              <a:ea typeface="Calibri" panose="020F0502020204030204" pitchFamily="34" charset="0"/>
            </a:endParaRPr>
          </a:p>
          <a:p>
            <a:pPr marL="0" indent="0">
              <a:buNone/>
            </a:pPr>
            <a:r>
              <a:rPr lang="en-GB" sz="1800" dirty="0">
                <a:effectLst/>
                <a:latin typeface="Calibri" panose="020F0502020204030204" pitchFamily="34" charset="0"/>
                <a:ea typeface="Calibri" panose="020F0502020204030204" pitchFamily="34" charset="0"/>
              </a:rPr>
              <a:t>Teachers may also wish to record a ‘voice over’ to talk pupils through the slides.</a:t>
            </a:r>
          </a:p>
        </p:txBody>
      </p:sp>
      <p:sp>
        <p:nvSpPr>
          <p:cNvPr id="4" name="Text Box 2">
            <a:extLst>
              <a:ext uri="{FF2B5EF4-FFF2-40B4-BE49-F238E27FC236}">
                <a16:creationId xmlns:a16="http://schemas.microsoft.com/office/drawing/2014/main" id="{8AD1D9EC-C89D-4E25-B8F7-4B64D4F88E52}"/>
              </a:ext>
            </a:extLst>
          </p:cNvPr>
          <p:cNvSpPr txBox="1">
            <a:spLocks noGrp="1" noChangeArrowheads="1"/>
          </p:cNvSpPr>
          <p:nvPr>
            <p:ph type="title"/>
          </p:nvPr>
        </p:nvSpPr>
        <p:spPr bwMode="auto">
          <a:xfrm>
            <a:off x="609600" y="274638"/>
            <a:ext cx="8174038" cy="1143000"/>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hangingPunct="0">
              <a:spcBef>
                <a:spcPts val="700"/>
              </a:spcBef>
            </a:pPr>
            <a:br>
              <a:rPr lang="en-GB" kern="0" dirty="0">
                <a:solidFill>
                  <a:srgbClr val="FFFFFF"/>
                </a:solidFill>
                <a:latin typeface="Arial"/>
                <a:ea typeface="Times New Roman"/>
              </a:rPr>
            </a:b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Tree>
    <p:extLst>
      <p:ext uri="{BB962C8B-B14F-4D97-AF65-F5344CB8AC3E}">
        <p14:creationId xmlns:p14="http://schemas.microsoft.com/office/powerpoint/2010/main" val="12877214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2">
            <a:extLst>
              <a:ext uri="{FF2B5EF4-FFF2-40B4-BE49-F238E27FC236}">
                <a16:creationId xmlns:a16="http://schemas.microsoft.com/office/drawing/2014/main" id="{7865E9A0-6519-4C34-A90D-9DC1AB003847}"/>
              </a:ext>
            </a:extLst>
          </p:cNvPr>
          <p:cNvSpPr txBox="1">
            <a:spLocks noChangeArrowheads="1"/>
          </p:cNvSpPr>
          <p:nvPr/>
        </p:nvSpPr>
        <p:spPr bwMode="auto">
          <a:xfrm>
            <a:off x="130206" y="506029"/>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pic>
        <p:nvPicPr>
          <p:cNvPr id="3" name="Picture 2">
            <a:extLst>
              <a:ext uri="{FF2B5EF4-FFF2-40B4-BE49-F238E27FC236}">
                <a16:creationId xmlns:a16="http://schemas.microsoft.com/office/drawing/2014/main" id="{FF8794BD-7A56-4ADD-AB22-E23ACB844076}"/>
              </a:ext>
            </a:extLst>
          </p:cNvPr>
          <p:cNvPicPr>
            <a:picLocks noChangeAspect="1"/>
          </p:cNvPicPr>
          <p:nvPr/>
        </p:nvPicPr>
        <p:blipFill>
          <a:blip r:embed="rId2"/>
          <a:stretch>
            <a:fillRect/>
          </a:stretch>
        </p:blipFill>
        <p:spPr>
          <a:xfrm>
            <a:off x="3904944" y="1142681"/>
            <a:ext cx="4382112" cy="4572638"/>
          </a:xfrm>
          <a:prstGeom prst="rect">
            <a:avLst/>
          </a:prstGeom>
        </p:spPr>
      </p:pic>
      <p:sp>
        <p:nvSpPr>
          <p:cNvPr id="4" name="TextBox 3">
            <a:extLst>
              <a:ext uri="{FF2B5EF4-FFF2-40B4-BE49-F238E27FC236}">
                <a16:creationId xmlns:a16="http://schemas.microsoft.com/office/drawing/2014/main" id="{AB8F265A-7D5C-42F1-84B4-D2C743825212}"/>
              </a:ext>
            </a:extLst>
          </p:cNvPr>
          <p:cNvSpPr txBox="1"/>
          <p:nvPr/>
        </p:nvSpPr>
        <p:spPr>
          <a:xfrm>
            <a:off x="3681876" y="5922740"/>
            <a:ext cx="6295604" cy="461665"/>
          </a:xfrm>
          <a:prstGeom prst="rect">
            <a:avLst/>
          </a:prstGeom>
          <a:noFill/>
        </p:spPr>
        <p:txBody>
          <a:bodyPr wrap="square" rtlCol="0">
            <a:spAutoFit/>
          </a:bodyPr>
          <a:lstStyle/>
          <a:p>
            <a:r>
              <a:rPr lang="en-GB" sz="1200" dirty="0"/>
              <a:t>1945 George </a:t>
            </a:r>
            <a:r>
              <a:rPr lang="en-GB" sz="1200" dirty="0" err="1"/>
              <a:t>Polya</a:t>
            </a:r>
            <a:r>
              <a:rPr lang="en-GB" sz="1200" dirty="0"/>
              <a:t> published  ‘How To Solve It’ 2nd ed., Princeton University Press, 1957, ISBN 0-691-08097-6.</a:t>
            </a:r>
          </a:p>
        </p:txBody>
      </p:sp>
    </p:spTree>
    <p:extLst>
      <p:ext uri="{BB962C8B-B14F-4D97-AF65-F5344CB8AC3E}">
        <p14:creationId xmlns:p14="http://schemas.microsoft.com/office/powerpoint/2010/main" val="39989710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1981200" y="836712"/>
            <a:ext cx="8229600" cy="580926"/>
          </a:xfrm>
        </p:spPr>
        <p:txBody>
          <a:bodyPr>
            <a:normAutofit/>
          </a:bodyPr>
          <a:lstStyle/>
          <a:p>
            <a:pPr algn="l"/>
            <a:r>
              <a:rPr lang="en-GB" sz="1800" b="1" dirty="0"/>
              <a:t>Maths focus: </a:t>
            </a:r>
            <a:r>
              <a:rPr lang="en-GB" sz="1800" dirty="0">
                <a:solidFill>
                  <a:schemeClr val="tx1"/>
                </a:solidFill>
              </a:rPr>
              <a:t>Telling the time</a:t>
            </a:r>
            <a:endParaRPr lang="en-GB" sz="1800" b="1" dirty="0"/>
          </a:p>
        </p:txBody>
      </p:sp>
      <p:sp>
        <p:nvSpPr>
          <p:cNvPr id="6" name="Text Box 2">
            <a:extLst>
              <a:ext uri="{FF2B5EF4-FFF2-40B4-BE49-F238E27FC236}">
                <a16:creationId xmlns:a16="http://schemas.microsoft.com/office/drawing/2014/main" id="{7865E9A0-6519-4C34-A90D-9DC1AB003847}"/>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
        <p:nvSpPr>
          <p:cNvPr id="10" name="TextBox 9">
            <a:extLst>
              <a:ext uri="{FF2B5EF4-FFF2-40B4-BE49-F238E27FC236}">
                <a16:creationId xmlns:a16="http://schemas.microsoft.com/office/drawing/2014/main" id="{2AB31DD9-8E2E-46DD-AF29-7B4D41EA3658}"/>
              </a:ext>
            </a:extLst>
          </p:cNvPr>
          <p:cNvSpPr txBox="1"/>
          <p:nvPr/>
        </p:nvSpPr>
        <p:spPr>
          <a:xfrm>
            <a:off x="1981200" y="1836891"/>
            <a:ext cx="8344237" cy="3970318"/>
          </a:xfrm>
          <a:prstGeom prst="rect">
            <a:avLst/>
          </a:prstGeom>
          <a:noFill/>
        </p:spPr>
        <p:txBody>
          <a:bodyPr wrap="square" rtlCol="0">
            <a:spAutoFit/>
          </a:bodyPr>
          <a:lstStyle/>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p:txBody>
      </p:sp>
      <p:pic>
        <p:nvPicPr>
          <p:cNvPr id="9" name="Picture 8">
            <a:extLst>
              <a:ext uri="{FF2B5EF4-FFF2-40B4-BE49-F238E27FC236}">
                <a16:creationId xmlns:a16="http://schemas.microsoft.com/office/drawing/2014/main" id="{A3CC2771-2C39-45A8-9837-29F5D4EA5300}"/>
              </a:ext>
            </a:extLst>
          </p:cNvPr>
          <p:cNvPicPr>
            <a:picLocks noChangeAspect="1"/>
          </p:cNvPicPr>
          <p:nvPr/>
        </p:nvPicPr>
        <p:blipFill>
          <a:blip r:embed="rId2"/>
          <a:stretch>
            <a:fillRect/>
          </a:stretch>
        </p:blipFill>
        <p:spPr>
          <a:xfrm>
            <a:off x="6486059" y="5807208"/>
            <a:ext cx="647700" cy="676275"/>
          </a:xfrm>
          <a:prstGeom prst="rect">
            <a:avLst/>
          </a:prstGeom>
        </p:spPr>
      </p:pic>
      <p:pic>
        <p:nvPicPr>
          <p:cNvPr id="5" name="Picture 4">
            <a:extLst>
              <a:ext uri="{FF2B5EF4-FFF2-40B4-BE49-F238E27FC236}">
                <a16:creationId xmlns:a16="http://schemas.microsoft.com/office/drawing/2014/main" id="{9DCDC0E6-F61A-4168-A1CB-A227128FB351}"/>
              </a:ext>
            </a:extLst>
          </p:cNvPr>
          <p:cNvPicPr>
            <a:picLocks noChangeAspect="1"/>
          </p:cNvPicPr>
          <p:nvPr/>
        </p:nvPicPr>
        <p:blipFill>
          <a:blip r:embed="rId3"/>
          <a:stretch>
            <a:fillRect/>
          </a:stretch>
        </p:blipFill>
        <p:spPr>
          <a:xfrm>
            <a:off x="3412941" y="1666435"/>
            <a:ext cx="4430263" cy="4066897"/>
          </a:xfrm>
          <a:prstGeom prst="rect">
            <a:avLst/>
          </a:prstGeom>
          <a:ln w="3175">
            <a:solidFill>
              <a:schemeClr val="tx1"/>
            </a:solidFill>
          </a:ln>
        </p:spPr>
      </p:pic>
    </p:spTree>
    <p:extLst>
      <p:ext uri="{BB962C8B-B14F-4D97-AF65-F5344CB8AC3E}">
        <p14:creationId xmlns:p14="http://schemas.microsoft.com/office/powerpoint/2010/main" val="40619902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1050616" y="895018"/>
            <a:ext cx="4816110" cy="409461"/>
          </a:xfrm>
        </p:spPr>
        <p:txBody>
          <a:bodyPr>
            <a:normAutofit fontScale="90000"/>
          </a:bodyPr>
          <a:lstStyle/>
          <a:p>
            <a:pPr algn="l"/>
            <a:r>
              <a:rPr lang="en-GB" sz="2800" b="1" dirty="0"/>
              <a:t>Understand the problem</a:t>
            </a:r>
          </a:p>
        </p:txBody>
      </p:sp>
      <p:sp>
        <p:nvSpPr>
          <p:cNvPr id="7" name="Content Placeholder 6">
            <a:extLst>
              <a:ext uri="{FF2B5EF4-FFF2-40B4-BE49-F238E27FC236}">
                <a16:creationId xmlns:a16="http://schemas.microsoft.com/office/drawing/2014/main" id="{34170844-A6DB-4EF5-B64A-949EEFBE6AEA}"/>
              </a:ext>
            </a:extLst>
          </p:cNvPr>
          <p:cNvSpPr>
            <a:spLocks noGrp="1"/>
          </p:cNvSpPr>
          <p:nvPr>
            <p:ph idx="1"/>
          </p:nvPr>
        </p:nvSpPr>
        <p:spPr>
          <a:xfrm>
            <a:off x="6325276" y="1218892"/>
            <a:ext cx="4930746" cy="4142673"/>
          </a:xfrm>
          <a:prstGeom prst="rect">
            <a:avLst/>
          </a:prstGeom>
          <a:solidFill>
            <a:schemeClr val="bg2"/>
          </a:solidFill>
        </p:spPr>
        <p:txBody>
          <a:bodyPr wrap="square">
            <a:spAutoFit/>
          </a:bodyPr>
          <a:lstStyle/>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p:txBody>
      </p:sp>
      <p:sp>
        <p:nvSpPr>
          <p:cNvPr id="10" name="TextBox 9">
            <a:extLst>
              <a:ext uri="{FF2B5EF4-FFF2-40B4-BE49-F238E27FC236}">
                <a16:creationId xmlns:a16="http://schemas.microsoft.com/office/drawing/2014/main" id="{4354E2B1-015F-49CE-9770-4DDD36444C69}"/>
              </a:ext>
            </a:extLst>
          </p:cNvPr>
          <p:cNvSpPr txBox="1"/>
          <p:nvPr/>
        </p:nvSpPr>
        <p:spPr>
          <a:xfrm>
            <a:off x="540026" y="1452274"/>
            <a:ext cx="5326700" cy="4278094"/>
          </a:xfrm>
          <a:prstGeom prst="rect">
            <a:avLst/>
          </a:prstGeom>
          <a:solidFill>
            <a:schemeClr val="accent5">
              <a:lumMod val="20000"/>
              <a:lumOff val="80000"/>
            </a:schemeClr>
          </a:solidFill>
        </p:spPr>
        <p:txBody>
          <a:bodyPr wrap="square" rtlCol="0">
            <a:spAutoFit/>
          </a:bodyPr>
          <a:lstStyle/>
          <a:p>
            <a:r>
              <a:rPr lang="en-GB" sz="1600" i="1" dirty="0"/>
              <a:t>There are 60 minutes in an hour.</a:t>
            </a:r>
          </a:p>
          <a:p>
            <a:endParaRPr lang="en-GB" sz="1600" i="1" dirty="0"/>
          </a:p>
          <a:p>
            <a:r>
              <a:rPr lang="en-GB" sz="1600" i="1" dirty="0"/>
              <a:t>Between each of the numbers around the clock is 5 minutes.</a:t>
            </a:r>
          </a:p>
          <a:p>
            <a:endParaRPr lang="en-GB" sz="1600" i="1" dirty="0"/>
          </a:p>
          <a:p>
            <a:r>
              <a:rPr lang="en-GB" sz="1600" i="1" dirty="0"/>
              <a:t>The longer hand is the minutes.</a:t>
            </a:r>
          </a:p>
          <a:p>
            <a:r>
              <a:rPr lang="en-GB" sz="1600" i="1" dirty="0"/>
              <a:t>The shorter hand is the hour.</a:t>
            </a:r>
          </a:p>
          <a:p>
            <a:endParaRPr lang="en-GB" sz="1600" i="1" dirty="0"/>
          </a:p>
          <a:p>
            <a:r>
              <a:rPr lang="en-GB" sz="1600" i="1" dirty="0"/>
              <a:t>Minutes are shown in “minutes past” or “minutes to”</a:t>
            </a:r>
          </a:p>
          <a:p>
            <a:r>
              <a:rPr lang="en-GB" sz="1600" i="1" dirty="0"/>
              <a:t>We use halves and quarters to show the distance around the clock too.</a:t>
            </a:r>
          </a:p>
          <a:p>
            <a:endParaRPr lang="en-GB" sz="1600" i="1" dirty="0"/>
          </a:p>
          <a:p>
            <a:r>
              <a:rPr lang="en-GB" sz="1600" i="1" dirty="0"/>
              <a:t>30 minutes = half past</a:t>
            </a:r>
          </a:p>
          <a:p>
            <a:endParaRPr lang="en-GB" sz="1600" i="1" dirty="0"/>
          </a:p>
          <a:p>
            <a:r>
              <a:rPr lang="en-GB" sz="1600" b="1" i="1" dirty="0"/>
              <a:t>Common Problems</a:t>
            </a:r>
          </a:p>
          <a:p>
            <a:r>
              <a:rPr lang="en-GB" sz="1600" i="1" dirty="0"/>
              <a:t>Muddling up the hand.</a:t>
            </a:r>
          </a:p>
          <a:p>
            <a:r>
              <a:rPr lang="en-GB" sz="1600" i="1" dirty="0"/>
              <a:t>Reading the numbers on the clock-face as minutes.</a:t>
            </a:r>
          </a:p>
        </p:txBody>
      </p:sp>
      <p:sp>
        <p:nvSpPr>
          <p:cNvPr id="11" name="Text Box 2">
            <a:extLst>
              <a:ext uri="{FF2B5EF4-FFF2-40B4-BE49-F238E27FC236}">
                <a16:creationId xmlns:a16="http://schemas.microsoft.com/office/drawing/2014/main" id="{712F957F-6A38-42C6-B2CC-C148604EF375}"/>
              </a:ext>
            </a:extLst>
          </p:cNvPr>
          <p:cNvSpPr txBox="1">
            <a:spLocks noChangeArrowheads="1"/>
          </p:cNvSpPr>
          <p:nvPr/>
        </p:nvSpPr>
        <p:spPr bwMode="auto">
          <a:xfrm>
            <a:off x="1676400" y="15240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pic>
        <p:nvPicPr>
          <p:cNvPr id="8" name="Picture 7">
            <a:extLst>
              <a:ext uri="{FF2B5EF4-FFF2-40B4-BE49-F238E27FC236}">
                <a16:creationId xmlns:a16="http://schemas.microsoft.com/office/drawing/2014/main" id="{E2B5824E-FC2D-4D8F-9099-55B1EDC5D8C9}"/>
              </a:ext>
            </a:extLst>
          </p:cNvPr>
          <p:cNvPicPr>
            <a:picLocks noChangeAspect="1"/>
          </p:cNvPicPr>
          <p:nvPr/>
        </p:nvPicPr>
        <p:blipFill>
          <a:blip r:embed="rId2"/>
          <a:stretch>
            <a:fillRect/>
          </a:stretch>
        </p:blipFill>
        <p:spPr>
          <a:xfrm>
            <a:off x="10379838" y="4451516"/>
            <a:ext cx="647700" cy="676275"/>
          </a:xfrm>
          <a:prstGeom prst="rect">
            <a:avLst/>
          </a:prstGeom>
        </p:spPr>
      </p:pic>
      <p:pic>
        <p:nvPicPr>
          <p:cNvPr id="4" name="Picture 3">
            <a:extLst>
              <a:ext uri="{FF2B5EF4-FFF2-40B4-BE49-F238E27FC236}">
                <a16:creationId xmlns:a16="http://schemas.microsoft.com/office/drawing/2014/main" id="{4A2B4819-4298-408C-BCE3-DDD4C24BD310}"/>
              </a:ext>
            </a:extLst>
          </p:cNvPr>
          <p:cNvPicPr>
            <a:picLocks noChangeAspect="1"/>
          </p:cNvPicPr>
          <p:nvPr/>
        </p:nvPicPr>
        <p:blipFill>
          <a:blip r:embed="rId3"/>
          <a:stretch>
            <a:fillRect/>
          </a:stretch>
        </p:blipFill>
        <p:spPr>
          <a:xfrm>
            <a:off x="6683628" y="1606346"/>
            <a:ext cx="3467727" cy="3183308"/>
          </a:xfrm>
          <a:prstGeom prst="rect">
            <a:avLst/>
          </a:prstGeom>
        </p:spPr>
      </p:pic>
    </p:spTree>
    <p:extLst>
      <p:ext uri="{BB962C8B-B14F-4D97-AF65-F5344CB8AC3E}">
        <p14:creationId xmlns:p14="http://schemas.microsoft.com/office/powerpoint/2010/main" val="5646097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801110" y="844804"/>
            <a:ext cx="8229600" cy="580926"/>
          </a:xfrm>
        </p:spPr>
        <p:txBody>
          <a:bodyPr>
            <a:normAutofit/>
          </a:bodyPr>
          <a:lstStyle/>
          <a:p>
            <a:pPr algn="l"/>
            <a:r>
              <a:rPr lang="en-GB" sz="2800" b="1" dirty="0"/>
              <a:t>Make a Plan</a:t>
            </a:r>
          </a:p>
        </p:txBody>
      </p:sp>
      <p:sp>
        <p:nvSpPr>
          <p:cNvPr id="3" name="TextBox 2">
            <a:extLst>
              <a:ext uri="{FF2B5EF4-FFF2-40B4-BE49-F238E27FC236}">
                <a16:creationId xmlns:a16="http://schemas.microsoft.com/office/drawing/2014/main" id="{C108D53A-CBF5-4B0E-8282-15120F8F0D36}"/>
              </a:ext>
            </a:extLst>
          </p:cNvPr>
          <p:cNvSpPr txBox="1"/>
          <p:nvPr/>
        </p:nvSpPr>
        <p:spPr>
          <a:xfrm>
            <a:off x="446410" y="1425730"/>
            <a:ext cx="5635650" cy="4247317"/>
          </a:xfrm>
          <a:prstGeom prst="rect">
            <a:avLst/>
          </a:prstGeom>
          <a:solidFill>
            <a:schemeClr val="accent5">
              <a:lumMod val="20000"/>
              <a:lumOff val="80000"/>
            </a:schemeClr>
          </a:solidFill>
        </p:spPr>
        <p:txBody>
          <a:bodyPr wrap="square" rtlCol="0">
            <a:spAutoFit/>
          </a:bodyPr>
          <a:lstStyle/>
          <a:p>
            <a:r>
              <a:rPr lang="en-GB" b="1" dirty="0"/>
              <a:t>Step 1: Start at 12 and count round the clock until you reach the minute (longer) hand to show how many minutes.</a:t>
            </a:r>
          </a:p>
          <a:p>
            <a:endParaRPr lang="en-GB" dirty="0">
              <a:cs typeface="Times New Roman" panose="02020603050405020304" pitchFamily="18" charset="0"/>
            </a:endParaRPr>
          </a:p>
          <a:p>
            <a:r>
              <a:rPr lang="en-GB" b="1" dirty="0">
                <a:cs typeface="Times New Roman" panose="02020603050405020304" pitchFamily="18" charset="0"/>
              </a:rPr>
              <a:t>Step 2: Look at the hour hand to see which numbers it is on or between. </a:t>
            </a:r>
          </a:p>
          <a:p>
            <a:r>
              <a:rPr lang="en-GB" b="1" dirty="0">
                <a:cs typeface="Times New Roman" panose="02020603050405020304" pitchFamily="18" charset="0"/>
              </a:rPr>
              <a:t>Put the times shown by the hands together to tell the time.</a:t>
            </a:r>
          </a:p>
          <a:p>
            <a:endParaRPr lang="en-GB" dirty="0">
              <a:cs typeface="Times New Roman" panose="02020603050405020304" pitchFamily="18" charset="0"/>
            </a:endParaRPr>
          </a:p>
          <a:p>
            <a:r>
              <a:rPr lang="en-GB" b="1" dirty="0">
                <a:cs typeface="Times New Roman" panose="02020603050405020304" pitchFamily="18" charset="0"/>
              </a:rPr>
              <a:t>Step 3: Explain whether Tommy is right or wrong. Give examples of how to tell the time or what common mistakes they may have made.</a:t>
            </a:r>
          </a:p>
          <a:p>
            <a:endParaRPr lang="en-GB" b="1" dirty="0">
              <a:cs typeface="Times New Roman" panose="02020603050405020304" pitchFamily="18" charset="0"/>
            </a:endParaRPr>
          </a:p>
          <a:p>
            <a:r>
              <a:rPr lang="en-GB" i="1" dirty="0">
                <a:cs typeface="Times New Roman" panose="02020603050405020304" pitchFamily="18" charset="0"/>
              </a:rPr>
              <a:t>Tommy is right because…..</a:t>
            </a:r>
          </a:p>
          <a:p>
            <a:r>
              <a:rPr lang="en-GB" i="1" dirty="0">
                <a:cs typeface="Times New Roman" panose="02020603050405020304" pitchFamily="18" charset="0"/>
              </a:rPr>
              <a:t>Tommy is not right because…….</a:t>
            </a:r>
          </a:p>
        </p:txBody>
      </p:sp>
      <p:sp>
        <p:nvSpPr>
          <p:cNvPr id="7" name="Text Box 2">
            <a:extLst>
              <a:ext uri="{FF2B5EF4-FFF2-40B4-BE49-F238E27FC236}">
                <a16:creationId xmlns:a16="http://schemas.microsoft.com/office/drawing/2014/main" id="{7E2E1DF6-EBEE-4FA9-AD9A-6A698225B309}"/>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
        <p:nvSpPr>
          <p:cNvPr id="8" name="Content Placeholder 6">
            <a:extLst>
              <a:ext uri="{FF2B5EF4-FFF2-40B4-BE49-F238E27FC236}">
                <a16:creationId xmlns:a16="http://schemas.microsoft.com/office/drawing/2014/main" id="{C14DEFC3-0C95-497B-AFFA-CBC417195164}"/>
              </a:ext>
            </a:extLst>
          </p:cNvPr>
          <p:cNvSpPr>
            <a:spLocks noGrp="1"/>
          </p:cNvSpPr>
          <p:nvPr>
            <p:ph idx="1"/>
          </p:nvPr>
        </p:nvSpPr>
        <p:spPr>
          <a:xfrm>
            <a:off x="6274064" y="1425730"/>
            <a:ext cx="5635650" cy="4142673"/>
          </a:xfrm>
          <a:prstGeom prst="rect">
            <a:avLst/>
          </a:prstGeom>
          <a:solidFill>
            <a:schemeClr val="bg2"/>
          </a:solidFill>
        </p:spPr>
        <p:txBody>
          <a:bodyPr wrap="square">
            <a:spAutoFit/>
          </a:bodyPr>
          <a:lstStyle/>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p:txBody>
      </p:sp>
      <p:pic>
        <p:nvPicPr>
          <p:cNvPr id="10" name="Picture 9">
            <a:extLst>
              <a:ext uri="{FF2B5EF4-FFF2-40B4-BE49-F238E27FC236}">
                <a16:creationId xmlns:a16="http://schemas.microsoft.com/office/drawing/2014/main" id="{0039AC5F-094B-4DD3-B0EC-1F725885CE98}"/>
              </a:ext>
            </a:extLst>
          </p:cNvPr>
          <p:cNvPicPr>
            <a:picLocks noChangeAspect="1"/>
          </p:cNvPicPr>
          <p:nvPr/>
        </p:nvPicPr>
        <p:blipFill>
          <a:blip r:embed="rId2"/>
          <a:stretch>
            <a:fillRect/>
          </a:stretch>
        </p:blipFill>
        <p:spPr>
          <a:xfrm>
            <a:off x="10875192" y="4481897"/>
            <a:ext cx="647700" cy="676275"/>
          </a:xfrm>
          <a:prstGeom prst="rect">
            <a:avLst/>
          </a:prstGeom>
        </p:spPr>
      </p:pic>
      <p:pic>
        <p:nvPicPr>
          <p:cNvPr id="5" name="Picture 4">
            <a:extLst>
              <a:ext uri="{FF2B5EF4-FFF2-40B4-BE49-F238E27FC236}">
                <a16:creationId xmlns:a16="http://schemas.microsoft.com/office/drawing/2014/main" id="{120DA82D-5AD8-4005-8B5F-A1ECF8730360}"/>
              </a:ext>
            </a:extLst>
          </p:cNvPr>
          <p:cNvPicPr>
            <a:picLocks noChangeAspect="1"/>
          </p:cNvPicPr>
          <p:nvPr/>
        </p:nvPicPr>
        <p:blipFill>
          <a:blip r:embed="rId3"/>
          <a:stretch>
            <a:fillRect/>
          </a:stretch>
        </p:blipFill>
        <p:spPr>
          <a:xfrm>
            <a:off x="6858574" y="1701437"/>
            <a:ext cx="3763831" cy="3455126"/>
          </a:xfrm>
          <a:prstGeom prst="rect">
            <a:avLst/>
          </a:prstGeom>
        </p:spPr>
      </p:pic>
    </p:spTree>
    <p:extLst>
      <p:ext uri="{BB962C8B-B14F-4D97-AF65-F5344CB8AC3E}">
        <p14:creationId xmlns:p14="http://schemas.microsoft.com/office/powerpoint/2010/main" val="2483527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A6DBCA0B-CD8F-47BF-86EB-8D8205D257CF}"/>
              </a:ext>
            </a:extLst>
          </p:cNvPr>
          <p:cNvSpPr txBox="1"/>
          <p:nvPr/>
        </p:nvSpPr>
        <p:spPr>
          <a:xfrm>
            <a:off x="763301" y="1104264"/>
            <a:ext cx="8078785" cy="646331"/>
          </a:xfrm>
          <a:prstGeom prst="rect">
            <a:avLst/>
          </a:prstGeom>
          <a:solidFill>
            <a:schemeClr val="bg2"/>
          </a:solidFill>
        </p:spPr>
        <p:txBody>
          <a:bodyPr wrap="square">
            <a:spAutoFit/>
          </a:bodyPr>
          <a:lstStyle/>
          <a:p>
            <a:r>
              <a:rPr lang="en-GB" b="1" dirty="0"/>
              <a:t>Step 1: Start at 12 and count round the clock until you reach the minute (longer) hand to show how many minutes.</a:t>
            </a:r>
          </a:p>
        </p:txBody>
      </p:sp>
      <p:sp>
        <p:nvSpPr>
          <p:cNvPr id="10" name="TextBox 9">
            <a:extLst>
              <a:ext uri="{FF2B5EF4-FFF2-40B4-BE49-F238E27FC236}">
                <a16:creationId xmlns:a16="http://schemas.microsoft.com/office/drawing/2014/main" id="{96EDA874-F7EC-4272-8742-6229F62D4C8D}"/>
              </a:ext>
            </a:extLst>
          </p:cNvPr>
          <p:cNvSpPr txBox="1"/>
          <p:nvPr/>
        </p:nvSpPr>
        <p:spPr>
          <a:xfrm>
            <a:off x="3850507" y="3471083"/>
            <a:ext cx="2541865" cy="369332"/>
          </a:xfrm>
          <a:prstGeom prst="rect">
            <a:avLst/>
          </a:prstGeom>
          <a:noFill/>
        </p:spPr>
        <p:txBody>
          <a:bodyPr wrap="square" rtlCol="0">
            <a:spAutoFit/>
          </a:bodyPr>
          <a:lstStyle/>
          <a:p>
            <a:r>
              <a:rPr lang="en-GB" dirty="0"/>
              <a:t>15 past (or quarter)</a:t>
            </a:r>
          </a:p>
        </p:txBody>
      </p:sp>
      <p:grpSp>
        <p:nvGrpSpPr>
          <p:cNvPr id="3" name="Group 2">
            <a:extLst>
              <a:ext uri="{FF2B5EF4-FFF2-40B4-BE49-F238E27FC236}">
                <a16:creationId xmlns:a16="http://schemas.microsoft.com/office/drawing/2014/main" id="{1111A911-28B1-42CB-8D3A-199F8E860CB2}"/>
              </a:ext>
            </a:extLst>
          </p:cNvPr>
          <p:cNvGrpSpPr/>
          <p:nvPr/>
        </p:nvGrpSpPr>
        <p:grpSpPr>
          <a:xfrm>
            <a:off x="1167122" y="2163035"/>
            <a:ext cx="4617048" cy="3444727"/>
            <a:chOff x="1280411" y="2657348"/>
            <a:chExt cx="4617048" cy="3444727"/>
          </a:xfrm>
        </p:grpSpPr>
        <p:pic>
          <p:nvPicPr>
            <p:cNvPr id="7" name="Picture 6">
              <a:extLst>
                <a:ext uri="{FF2B5EF4-FFF2-40B4-BE49-F238E27FC236}">
                  <a16:creationId xmlns:a16="http://schemas.microsoft.com/office/drawing/2014/main" id="{B6BA2FC4-E5A5-4E7B-B993-2E484665EC32}"/>
                </a:ext>
              </a:extLst>
            </p:cNvPr>
            <p:cNvPicPr>
              <a:picLocks noChangeAspect="1"/>
            </p:cNvPicPr>
            <p:nvPr/>
          </p:nvPicPr>
          <p:blipFill>
            <a:blip r:embed="rId2"/>
            <a:stretch>
              <a:fillRect/>
            </a:stretch>
          </p:blipFill>
          <p:spPr>
            <a:xfrm>
              <a:off x="1280411" y="2821780"/>
              <a:ext cx="2842435" cy="2661003"/>
            </a:xfrm>
            <a:prstGeom prst="rect">
              <a:avLst/>
            </a:prstGeom>
          </p:spPr>
        </p:pic>
        <p:sp>
          <p:nvSpPr>
            <p:cNvPr id="8" name="TextBox 7">
              <a:extLst>
                <a:ext uri="{FF2B5EF4-FFF2-40B4-BE49-F238E27FC236}">
                  <a16:creationId xmlns:a16="http://schemas.microsoft.com/office/drawing/2014/main" id="{BF5FA94E-174C-4EC5-873C-0AFA28DDD80E}"/>
                </a:ext>
              </a:extLst>
            </p:cNvPr>
            <p:cNvSpPr txBox="1"/>
            <p:nvPr/>
          </p:nvSpPr>
          <p:spPr>
            <a:xfrm>
              <a:off x="3227834" y="2657348"/>
              <a:ext cx="2006895" cy="369332"/>
            </a:xfrm>
            <a:prstGeom prst="rect">
              <a:avLst/>
            </a:prstGeom>
            <a:noFill/>
          </p:spPr>
          <p:txBody>
            <a:bodyPr wrap="square" rtlCol="0">
              <a:spAutoFit/>
            </a:bodyPr>
            <a:lstStyle/>
            <a:p>
              <a:r>
                <a:rPr lang="en-GB" dirty="0"/>
                <a:t>5 minutes past</a:t>
              </a:r>
            </a:p>
          </p:txBody>
        </p:sp>
        <p:sp>
          <p:nvSpPr>
            <p:cNvPr id="9" name="TextBox 8">
              <a:extLst>
                <a:ext uri="{FF2B5EF4-FFF2-40B4-BE49-F238E27FC236}">
                  <a16:creationId xmlns:a16="http://schemas.microsoft.com/office/drawing/2014/main" id="{F26216C5-F333-4613-ACD8-38AB08855401}"/>
                </a:ext>
              </a:extLst>
            </p:cNvPr>
            <p:cNvSpPr txBox="1"/>
            <p:nvPr/>
          </p:nvSpPr>
          <p:spPr>
            <a:xfrm>
              <a:off x="3707932" y="3192901"/>
              <a:ext cx="2189527" cy="369332"/>
            </a:xfrm>
            <a:prstGeom prst="rect">
              <a:avLst/>
            </a:prstGeom>
            <a:noFill/>
          </p:spPr>
          <p:txBody>
            <a:bodyPr wrap="square" rtlCol="0">
              <a:spAutoFit/>
            </a:bodyPr>
            <a:lstStyle/>
            <a:p>
              <a:r>
                <a:rPr lang="en-GB" dirty="0"/>
                <a:t>10 minutes past</a:t>
              </a:r>
            </a:p>
          </p:txBody>
        </p:sp>
        <p:sp>
          <p:nvSpPr>
            <p:cNvPr id="11" name="TextBox 10">
              <a:extLst>
                <a:ext uri="{FF2B5EF4-FFF2-40B4-BE49-F238E27FC236}">
                  <a16:creationId xmlns:a16="http://schemas.microsoft.com/office/drawing/2014/main" id="{C14EAD73-C03B-415E-9805-36439969F199}"/>
                </a:ext>
              </a:extLst>
            </p:cNvPr>
            <p:cNvSpPr txBox="1"/>
            <p:nvPr/>
          </p:nvSpPr>
          <p:spPr>
            <a:xfrm>
              <a:off x="3707931" y="4577897"/>
              <a:ext cx="2189527" cy="369332"/>
            </a:xfrm>
            <a:prstGeom prst="rect">
              <a:avLst/>
            </a:prstGeom>
            <a:noFill/>
          </p:spPr>
          <p:txBody>
            <a:bodyPr wrap="square" rtlCol="0">
              <a:spAutoFit/>
            </a:bodyPr>
            <a:lstStyle/>
            <a:p>
              <a:r>
                <a:rPr lang="en-GB" dirty="0"/>
                <a:t>20 minutes past</a:t>
              </a:r>
            </a:p>
          </p:txBody>
        </p:sp>
        <p:sp>
          <p:nvSpPr>
            <p:cNvPr id="12" name="TextBox 11">
              <a:extLst>
                <a:ext uri="{FF2B5EF4-FFF2-40B4-BE49-F238E27FC236}">
                  <a16:creationId xmlns:a16="http://schemas.microsoft.com/office/drawing/2014/main" id="{47763B43-D26D-4FE3-BFA6-6FBBB3256D5B}"/>
                </a:ext>
              </a:extLst>
            </p:cNvPr>
            <p:cNvSpPr txBox="1"/>
            <p:nvPr/>
          </p:nvSpPr>
          <p:spPr>
            <a:xfrm>
              <a:off x="3323435" y="5009902"/>
              <a:ext cx="2189527" cy="369332"/>
            </a:xfrm>
            <a:prstGeom prst="rect">
              <a:avLst/>
            </a:prstGeom>
            <a:noFill/>
          </p:spPr>
          <p:txBody>
            <a:bodyPr wrap="square" rtlCol="0">
              <a:spAutoFit/>
            </a:bodyPr>
            <a:lstStyle/>
            <a:p>
              <a:r>
                <a:rPr lang="en-GB" dirty="0"/>
                <a:t>25 minutes past</a:t>
              </a:r>
            </a:p>
          </p:txBody>
        </p:sp>
        <p:sp>
          <p:nvSpPr>
            <p:cNvPr id="13" name="TextBox 12">
              <a:extLst>
                <a:ext uri="{FF2B5EF4-FFF2-40B4-BE49-F238E27FC236}">
                  <a16:creationId xmlns:a16="http://schemas.microsoft.com/office/drawing/2014/main" id="{61201789-D365-45AF-B16C-33F391FC7097}"/>
                </a:ext>
              </a:extLst>
            </p:cNvPr>
            <p:cNvSpPr txBox="1"/>
            <p:nvPr/>
          </p:nvSpPr>
          <p:spPr>
            <a:xfrm>
              <a:off x="2291590" y="5455744"/>
              <a:ext cx="2189527" cy="646331"/>
            </a:xfrm>
            <a:prstGeom prst="rect">
              <a:avLst/>
            </a:prstGeom>
            <a:noFill/>
          </p:spPr>
          <p:txBody>
            <a:bodyPr wrap="square" rtlCol="0">
              <a:spAutoFit/>
            </a:bodyPr>
            <a:lstStyle/>
            <a:p>
              <a:r>
                <a:rPr lang="en-GB" dirty="0"/>
                <a:t>30 minutes past or half past</a:t>
              </a:r>
            </a:p>
          </p:txBody>
        </p:sp>
        <p:cxnSp>
          <p:nvCxnSpPr>
            <p:cNvPr id="15" name="Straight Arrow Connector 14">
              <a:extLst>
                <a:ext uri="{FF2B5EF4-FFF2-40B4-BE49-F238E27FC236}">
                  <a16:creationId xmlns:a16="http://schemas.microsoft.com/office/drawing/2014/main" id="{1E1CD05D-504B-481A-9148-A81F1E55C2D6}"/>
                </a:ext>
              </a:extLst>
            </p:cNvPr>
            <p:cNvCxnSpPr/>
            <p:nvPr/>
          </p:nvCxnSpPr>
          <p:spPr>
            <a:xfrm flipH="1">
              <a:off x="3227834" y="2936147"/>
              <a:ext cx="95601" cy="159391"/>
            </a:xfrm>
            <a:prstGeom prst="straightConnector1">
              <a:avLst/>
            </a:prstGeom>
            <a:ln w="28575">
              <a:tailEnd type="triangle"/>
            </a:ln>
          </p:spPr>
          <p:style>
            <a:lnRef idx="1">
              <a:schemeClr val="accent2"/>
            </a:lnRef>
            <a:fillRef idx="0">
              <a:schemeClr val="accent2"/>
            </a:fillRef>
            <a:effectRef idx="0">
              <a:schemeClr val="accent2"/>
            </a:effectRef>
            <a:fontRef idx="minor">
              <a:schemeClr val="tx1"/>
            </a:fontRef>
          </p:style>
        </p:cxnSp>
        <p:cxnSp>
          <p:nvCxnSpPr>
            <p:cNvPr id="16" name="Straight Arrow Connector 15">
              <a:extLst>
                <a:ext uri="{FF2B5EF4-FFF2-40B4-BE49-F238E27FC236}">
                  <a16:creationId xmlns:a16="http://schemas.microsoft.com/office/drawing/2014/main" id="{45D6BA95-3BC4-4BD5-8DEE-1EBC816E5F09}"/>
                </a:ext>
              </a:extLst>
            </p:cNvPr>
            <p:cNvCxnSpPr>
              <a:cxnSpLocks/>
            </p:cNvCxnSpPr>
            <p:nvPr/>
          </p:nvCxnSpPr>
          <p:spPr>
            <a:xfrm flipH="1">
              <a:off x="3677826" y="3437589"/>
              <a:ext cx="147552" cy="76273"/>
            </a:xfrm>
            <a:prstGeom prst="straightConnector1">
              <a:avLst/>
            </a:prstGeom>
            <a:ln w="28575">
              <a:tailEnd type="triangle"/>
            </a:ln>
          </p:spPr>
          <p:style>
            <a:lnRef idx="1">
              <a:schemeClr val="accent2"/>
            </a:lnRef>
            <a:fillRef idx="0">
              <a:schemeClr val="accent2"/>
            </a:fillRef>
            <a:effectRef idx="0">
              <a:schemeClr val="accent2"/>
            </a:effectRef>
            <a:fontRef idx="minor">
              <a:schemeClr val="tx1"/>
            </a:fontRef>
          </p:style>
        </p:cxnSp>
        <p:cxnSp>
          <p:nvCxnSpPr>
            <p:cNvPr id="19" name="Straight Arrow Connector 18">
              <a:extLst>
                <a:ext uri="{FF2B5EF4-FFF2-40B4-BE49-F238E27FC236}">
                  <a16:creationId xmlns:a16="http://schemas.microsoft.com/office/drawing/2014/main" id="{AB9C9E10-CA97-4479-9764-CA6B6A8501F3}"/>
                </a:ext>
              </a:extLst>
            </p:cNvPr>
            <p:cNvCxnSpPr>
              <a:cxnSpLocks/>
            </p:cNvCxnSpPr>
            <p:nvPr/>
          </p:nvCxnSpPr>
          <p:spPr>
            <a:xfrm flipH="1">
              <a:off x="3751602" y="4090715"/>
              <a:ext cx="160639" cy="0"/>
            </a:xfrm>
            <a:prstGeom prst="straightConnector1">
              <a:avLst/>
            </a:prstGeom>
            <a:ln w="28575">
              <a:tailEnd type="triangle"/>
            </a:ln>
          </p:spPr>
          <p:style>
            <a:lnRef idx="1">
              <a:schemeClr val="accent2"/>
            </a:lnRef>
            <a:fillRef idx="0">
              <a:schemeClr val="accent2"/>
            </a:fillRef>
            <a:effectRef idx="0">
              <a:schemeClr val="accent2"/>
            </a:effectRef>
            <a:fontRef idx="minor">
              <a:schemeClr val="tx1"/>
            </a:fontRef>
          </p:style>
        </p:cxnSp>
        <p:cxnSp>
          <p:nvCxnSpPr>
            <p:cNvPr id="23" name="Straight Arrow Connector 22">
              <a:extLst>
                <a:ext uri="{FF2B5EF4-FFF2-40B4-BE49-F238E27FC236}">
                  <a16:creationId xmlns:a16="http://schemas.microsoft.com/office/drawing/2014/main" id="{2CEA9FC3-74ED-44E7-A3A1-34597E0D1E1D}"/>
                </a:ext>
              </a:extLst>
            </p:cNvPr>
            <p:cNvCxnSpPr>
              <a:cxnSpLocks/>
            </p:cNvCxnSpPr>
            <p:nvPr/>
          </p:nvCxnSpPr>
          <p:spPr>
            <a:xfrm flipH="1" flipV="1">
              <a:off x="3707932" y="4687732"/>
              <a:ext cx="123989" cy="74831"/>
            </a:xfrm>
            <a:prstGeom prst="straightConnector1">
              <a:avLst/>
            </a:prstGeom>
            <a:ln w="28575">
              <a:tailEnd type="triangle"/>
            </a:ln>
          </p:spPr>
          <p:style>
            <a:lnRef idx="1">
              <a:schemeClr val="accent2"/>
            </a:lnRef>
            <a:fillRef idx="0">
              <a:schemeClr val="accent2"/>
            </a:fillRef>
            <a:effectRef idx="0">
              <a:schemeClr val="accent2"/>
            </a:effectRef>
            <a:fontRef idx="minor">
              <a:schemeClr val="tx1"/>
            </a:fontRef>
          </p:style>
        </p:cxnSp>
        <p:cxnSp>
          <p:nvCxnSpPr>
            <p:cNvPr id="25" name="Straight Arrow Connector 24">
              <a:extLst>
                <a:ext uri="{FF2B5EF4-FFF2-40B4-BE49-F238E27FC236}">
                  <a16:creationId xmlns:a16="http://schemas.microsoft.com/office/drawing/2014/main" id="{E45DB4C0-9ED6-4554-B7E9-6D5B4A0DA0D3}"/>
                </a:ext>
              </a:extLst>
            </p:cNvPr>
            <p:cNvCxnSpPr>
              <a:cxnSpLocks/>
              <a:stCxn id="12" idx="1"/>
            </p:cNvCxnSpPr>
            <p:nvPr/>
          </p:nvCxnSpPr>
          <p:spPr>
            <a:xfrm flipH="1" flipV="1">
              <a:off x="3217501" y="5123960"/>
              <a:ext cx="105934" cy="70608"/>
            </a:xfrm>
            <a:prstGeom prst="straightConnector1">
              <a:avLst/>
            </a:prstGeom>
            <a:ln w="28575">
              <a:tailEnd type="triangle"/>
            </a:ln>
          </p:spPr>
          <p:style>
            <a:lnRef idx="1">
              <a:schemeClr val="accent2"/>
            </a:lnRef>
            <a:fillRef idx="0">
              <a:schemeClr val="accent2"/>
            </a:fillRef>
            <a:effectRef idx="0">
              <a:schemeClr val="accent2"/>
            </a:effectRef>
            <a:fontRef idx="minor">
              <a:schemeClr val="tx1"/>
            </a:fontRef>
          </p:style>
        </p:cxnSp>
        <p:cxnSp>
          <p:nvCxnSpPr>
            <p:cNvPr id="27" name="Straight Arrow Connector 26">
              <a:extLst>
                <a:ext uri="{FF2B5EF4-FFF2-40B4-BE49-F238E27FC236}">
                  <a16:creationId xmlns:a16="http://schemas.microsoft.com/office/drawing/2014/main" id="{441B35A4-CE79-4A25-855D-7535CF708D74}"/>
                </a:ext>
              </a:extLst>
            </p:cNvPr>
            <p:cNvCxnSpPr>
              <a:cxnSpLocks/>
            </p:cNvCxnSpPr>
            <p:nvPr/>
          </p:nvCxnSpPr>
          <p:spPr>
            <a:xfrm flipH="1" flipV="1">
              <a:off x="2673662" y="5302526"/>
              <a:ext cx="27966" cy="180257"/>
            </a:xfrm>
            <a:prstGeom prst="straightConnector1">
              <a:avLst/>
            </a:prstGeom>
            <a:ln w="28575">
              <a:tailEnd type="triangle"/>
            </a:ln>
          </p:spPr>
          <p:style>
            <a:lnRef idx="1">
              <a:schemeClr val="accent2"/>
            </a:lnRef>
            <a:fillRef idx="0">
              <a:schemeClr val="accent2"/>
            </a:fillRef>
            <a:effectRef idx="0">
              <a:schemeClr val="accent2"/>
            </a:effectRef>
            <a:fontRef idx="minor">
              <a:schemeClr val="tx1"/>
            </a:fontRef>
          </p:style>
        </p:cxnSp>
      </p:grpSp>
      <p:sp>
        <p:nvSpPr>
          <p:cNvPr id="29" name="TextBox 28">
            <a:extLst>
              <a:ext uri="{FF2B5EF4-FFF2-40B4-BE49-F238E27FC236}">
                <a16:creationId xmlns:a16="http://schemas.microsoft.com/office/drawing/2014/main" id="{DC72C216-8FC0-43FC-AA79-2935EC19933A}"/>
              </a:ext>
            </a:extLst>
          </p:cNvPr>
          <p:cNvSpPr txBox="1"/>
          <p:nvPr/>
        </p:nvSpPr>
        <p:spPr>
          <a:xfrm>
            <a:off x="6568580" y="2936147"/>
            <a:ext cx="2842436" cy="646331"/>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GB" dirty="0"/>
              <a:t>The Minute hand shows</a:t>
            </a:r>
          </a:p>
          <a:p>
            <a:r>
              <a:rPr lang="en-GB" dirty="0"/>
              <a:t>Half past_____</a:t>
            </a:r>
          </a:p>
        </p:txBody>
      </p:sp>
    </p:spTree>
    <p:extLst>
      <p:ext uri="{BB962C8B-B14F-4D97-AF65-F5344CB8AC3E}">
        <p14:creationId xmlns:p14="http://schemas.microsoft.com/office/powerpoint/2010/main" val="34945212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29"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1292B064-1A05-4D1D-922C-05C6215115EE}"/>
              </a:ext>
            </a:extLst>
          </p:cNvPr>
          <p:cNvPicPr>
            <a:picLocks noChangeAspect="1"/>
          </p:cNvPicPr>
          <p:nvPr/>
        </p:nvPicPr>
        <p:blipFill>
          <a:blip r:embed="rId2"/>
          <a:stretch>
            <a:fillRect/>
          </a:stretch>
        </p:blipFill>
        <p:spPr>
          <a:xfrm>
            <a:off x="565463" y="1380208"/>
            <a:ext cx="2574248" cy="2409934"/>
          </a:xfrm>
          <a:prstGeom prst="rect">
            <a:avLst/>
          </a:prstGeom>
        </p:spPr>
      </p:pic>
      <p:cxnSp>
        <p:nvCxnSpPr>
          <p:cNvPr id="6" name="Straight Arrow Connector 5">
            <a:extLst>
              <a:ext uri="{FF2B5EF4-FFF2-40B4-BE49-F238E27FC236}">
                <a16:creationId xmlns:a16="http://schemas.microsoft.com/office/drawing/2014/main" id="{77341DD2-08B7-46C1-9631-943624BDD567}"/>
              </a:ext>
            </a:extLst>
          </p:cNvPr>
          <p:cNvCxnSpPr>
            <a:cxnSpLocks/>
          </p:cNvCxnSpPr>
          <p:nvPr/>
        </p:nvCxnSpPr>
        <p:spPr>
          <a:xfrm flipH="1">
            <a:off x="2739387" y="1289597"/>
            <a:ext cx="1671093" cy="450175"/>
          </a:xfrm>
          <a:prstGeom prst="straightConnector1">
            <a:avLst/>
          </a:prstGeom>
          <a:ln w="38100">
            <a:tailEnd type="triangle"/>
          </a:ln>
        </p:spPr>
        <p:style>
          <a:lnRef idx="1">
            <a:schemeClr val="accent2"/>
          </a:lnRef>
          <a:fillRef idx="0">
            <a:schemeClr val="accent2"/>
          </a:fillRef>
          <a:effectRef idx="0">
            <a:schemeClr val="accent2"/>
          </a:effectRef>
          <a:fontRef idx="minor">
            <a:schemeClr val="tx1"/>
          </a:fontRef>
        </p:style>
      </p:cxnSp>
      <p:sp>
        <p:nvSpPr>
          <p:cNvPr id="7" name="TextBox 6">
            <a:extLst>
              <a:ext uri="{FF2B5EF4-FFF2-40B4-BE49-F238E27FC236}">
                <a16:creationId xmlns:a16="http://schemas.microsoft.com/office/drawing/2014/main" id="{4708B0F0-41DC-46C4-B68C-C48F5BFCEF01}"/>
              </a:ext>
            </a:extLst>
          </p:cNvPr>
          <p:cNvSpPr txBox="1"/>
          <p:nvPr/>
        </p:nvSpPr>
        <p:spPr>
          <a:xfrm>
            <a:off x="4543765" y="1127114"/>
            <a:ext cx="3718668" cy="1477328"/>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GB" dirty="0"/>
              <a:t>The hour hand is between 1 and 2. This means it is between 1 o’clock and 2’o clock.</a:t>
            </a:r>
          </a:p>
          <a:p>
            <a:endParaRPr lang="en-GB" dirty="0"/>
          </a:p>
          <a:p>
            <a:r>
              <a:rPr lang="en-GB" b="1" dirty="0"/>
              <a:t>It is half past one</a:t>
            </a:r>
          </a:p>
        </p:txBody>
      </p:sp>
      <p:pic>
        <p:nvPicPr>
          <p:cNvPr id="10" name="Picture 9">
            <a:extLst>
              <a:ext uri="{FF2B5EF4-FFF2-40B4-BE49-F238E27FC236}">
                <a16:creationId xmlns:a16="http://schemas.microsoft.com/office/drawing/2014/main" id="{0EEAB88C-4548-4415-8B4F-050A3A4D7B20}"/>
              </a:ext>
            </a:extLst>
          </p:cNvPr>
          <p:cNvPicPr>
            <a:picLocks noChangeAspect="1"/>
          </p:cNvPicPr>
          <p:nvPr/>
        </p:nvPicPr>
        <p:blipFill>
          <a:blip r:embed="rId3"/>
          <a:stretch>
            <a:fillRect/>
          </a:stretch>
        </p:blipFill>
        <p:spPr>
          <a:xfrm>
            <a:off x="4756018" y="3526186"/>
            <a:ext cx="4313020" cy="2204700"/>
          </a:xfrm>
          <a:prstGeom prst="rect">
            <a:avLst/>
          </a:prstGeom>
          <a:ln w="3175">
            <a:solidFill>
              <a:schemeClr val="tx1"/>
            </a:solidFill>
          </a:ln>
        </p:spPr>
      </p:pic>
      <p:sp>
        <p:nvSpPr>
          <p:cNvPr id="12" name="TextBox 11">
            <a:extLst>
              <a:ext uri="{FF2B5EF4-FFF2-40B4-BE49-F238E27FC236}">
                <a16:creationId xmlns:a16="http://schemas.microsoft.com/office/drawing/2014/main" id="{734F8A77-0536-48CC-B84C-FF38F20B0332}"/>
              </a:ext>
            </a:extLst>
          </p:cNvPr>
          <p:cNvSpPr txBox="1"/>
          <p:nvPr/>
        </p:nvSpPr>
        <p:spPr>
          <a:xfrm>
            <a:off x="299776" y="401282"/>
            <a:ext cx="6216242" cy="369332"/>
          </a:xfrm>
          <a:prstGeom prst="rect">
            <a:avLst/>
          </a:prstGeom>
          <a:solidFill>
            <a:schemeClr val="bg2"/>
          </a:solidFill>
        </p:spPr>
        <p:txBody>
          <a:bodyPr wrap="square">
            <a:spAutoFit/>
          </a:bodyPr>
          <a:lstStyle/>
          <a:p>
            <a:r>
              <a:rPr lang="en-GB" b="1" dirty="0">
                <a:cs typeface="Times New Roman" panose="02020603050405020304" pitchFamily="18" charset="0"/>
              </a:rPr>
              <a:t>Step 2: Look at the position of the hour hand.</a:t>
            </a:r>
          </a:p>
        </p:txBody>
      </p:sp>
      <p:sp>
        <p:nvSpPr>
          <p:cNvPr id="14" name="TextBox 13">
            <a:extLst>
              <a:ext uri="{FF2B5EF4-FFF2-40B4-BE49-F238E27FC236}">
                <a16:creationId xmlns:a16="http://schemas.microsoft.com/office/drawing/2014/main" id="{B2336A5C-E65D-494A-BED7-716FAC75EC04}"/>
              </a:ext>
            </a:extLst>
          </p:cNvPr>
          <p:cNvSpPr txBox="1"/>
          <p:nvPr/>
        </p:nvSpPr>
        <p:spPr>
          <a:xfrm>
            <a:off x="3804407" y="6001734"/>
            <a:ext cx="6216242" cy="646331"/>
          </a:xfrm>
          <a:prstGeom prst="rect">
            <a:avLst/>
          </a:prstGeom>
          <a:solidFill>
            <a:schemeClr val="accent1">
              <a:lumMod val="20000"/>
              <a:lumOff val="80000"/>
            </a:schemeClr>
          </a:solidFill>
        </p:spPr>
        <p:txBody>
          <a:bodyPr wrap="square">
            <a:spAutoFit/>
          </a:bodyPr>
          <a:lstStyle/>
          <a:p>
            <a:r>
              <a:rPr lang="en-GB" i="1" dirty="0">
                <a:cs typeface="Times New Roman" panose="02020603050405020304" pitchFamily="18" charset="0"/>
              </a:rPr>
              <a:t>I think Tommy thinks each number on the clock is worth 1 minute.</a:t>
            </a:r>
          </a:p>
        </p:txBody>
      </p:sp>
      <p:sp>
        <p:nvSpPr>
          <p:cNvPr id="16" name="TextBox 15">
            <a:extLst>
              <a:ext uri="{FF2B5EF4-FFF2-40B4-BE49-F238E27FC236}">
                <a16:creationId xmlns:a16="http://schemas.microsoft.com/office/drawing/2014/main" id="{4DF1876E-F46F-4DCE-8C2E-76026EB9832D}"/>
              </a:ext>
            </a:extLst>
          </p:cNvPr>
          <p:cNvSpPr txBox="1"/>
          <p:nvPr/>
        </p:nvSpPr>
        <p:spPr>
          <a:xfrm>
            <a:off x="4010156" y="3113248"/>
            <a:ext cx="6216242" cy="369332"/>
          </a:xfrm>
          <a:prstGeom prst="rect">
            <a:avLst/>
          </a:prstGeom>
          <a:solidFill>
            <a:schemeClr val="bg2"/>
          </a:solidFill>
        </p:spPr>
        <p:txBody>
          <a:bodyPr wrap="square">
            <a:spAutoFit/>
          </a:bodyPr>
          <a:lstStyle/>
          <a:p>
            <a:r>
              <a:rPr lang="en-GB" b="1" dirty="0">
                <a:cs typeface="Times New Roman" panose="02020603050405020304" pitchFamily="18" charset="0"/>
              </a:rPr>
              <a:t>Step 3: Explain Tommy’s mistake. </a:t>
            </a:r>
            <a:endParaRPr lang="en-GB" dirty="0"/>
          </a:p>
        </p:txBody>
      </p:sp>
    </p:spTree>
    <p:extLst>
      <p:ext uri="{BB962C8B-B14F-4D97-AF65-F5344CB8AC3E}">
        <p14:creationId xmlns:p14="http://schemas.microsoft.com/office/powerpoint/2010/main" val="33853614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833479" y="844804"/>
            <a:ext cx="8229600" cy="580926"/>
          </a:xfrm>
        </p:spPr>
        <p:txBody>
          <a:bodyPr>
            <a:normAutofit/>
          </a:bodyPr>
          <a:lstStyle/>
          <a:p>
            <a:pPr algn="l"/>
            <a:r>
              <a:rPr lang="en-GB" sz="2800" b="1" dirty="0"/>
              <a:t>Carry out your plan: show your reasoning</a:t>
            </a:r>
          </a:p>
        </p:txBody>
      </p:sp>
      <p:sp>
        <p:nvSpPr>
          <p:cNvPr id="7" name="TextBox 6">
            <a:extLst>
              <a:ext uri="{FF2B5EF4-FFF2-40B4-BE49-F238E27FC236}">
                <a16:creationId xmlns:a16="http://schemas.microsoft.com/office/drawing/2014/main" id="{9C2C7A72-7C4A-4506-8DEE-575441380A26}"/>
              </a:ext>
            </a:extLst>
          </p:cNvPr>
          <p:cNvSpPr txBox="1"/>
          <p:nvPr/>
        </p:nvSpPr>
        <p:spPr>
          <a:xfrm>
            <a:off x="306767" y="1801733"/>
            <a:ext cx="4864044" cy="4247317"/>
          </a:xfrm>
          <a:prstGeom prst="rect">
            <a:avLst/>
          </a:prstGeom>
          <a:solidFill>
            <a:schemeClr val="accent5">
              <a:lumMod val="20000"/>
              <a:lumOff val="80000"/>
            </a:schemeClr>
          </a:solidFill>
        </p:spPr>
        <p:txBody>
          <a:bodyPr wrap="square" rtlCol="0">
            <a:spAutoFit/>
          </a:bodyPr>
          <a:lstStyle/>
          <a:p>
            <a:r>
              <a:rPr lang="en-GB" b="1" dirty="0"/>
              <a:t>Step 1: The minute hand shows half past the hour. Count in 5s (minutes) at each number.</a:t>
            </a:r>
          </a:p>
          <a:p>
            <a:r>
              <a:rPr lang="en-GB" b="1" dirty="0">
                <a:cs typeface="Times New Roman" panose="02020603050405020304" pitchFamily="18" charset="0"/>
              </a:rPr>
              <a:t>“5, 10, 15, 20, 25, 30”</a:t>
            </a:r>
            <a:endParaRPr lang="en-GB" dirty="0">
              <a:cs typeface="Times New Roman" panose="02020603050405020304" pitchFamily="18" charset="0"/>
            </a:endParaRPr>
          </a:p>
          <a:p>
            <a:endParaRPr lang="en-GB" dirty="0">
              <a:cs typeface="Times New Roman" panose="02020603050405020304" pitchFamily="18" charset="0"/>
            </a:endParaRPr>
          </a:p>
          <a:p>
            <a:r>
              <a:rPr lang="en-GB" b="1" dirty="0">
                <a:cs typeface="Times New Roman" panose="02020603050405020304" pitchFamily="18" charset="0"/>
              </a:rPr>
              <a:t>Step 2: Look at the position of the hour hand.</a:t>
            </a:r>
          </a:p>
          <a:p>
            <a:endParaRPr lang="en-GB" b="1" dirty="0">
              <a:cs typeface="Times New Roman" panose="02020603050405020304" pitchFamily="18" charset="0"/>
            </a:endParaRPr>
          </a:p>
          <a:p>
            <a:endParaRPr lang="en-GB" dirty="0">
              <a:cs typeface="Times New Roman" panose="02020603050405020304" pitchFamily="18" charset="0"/>
            </a:endParaRPr>
          </a:p>
          <a:p>
            <a:r>
              <a:rPr lang="en-GB" b="1" dirty="0">
                <a:cs typeface="Times New Roman" panose="02020603050405020304" pitchFamily="18" charset="0"/>
              </a:rPr>
              <a:t>Step 3: Explain Tommy’s mistake. </a:t>
            </a:r>
            <a:r>
              <a:rPr lang="en-GB" i="1" dirty="0">
                <a:cs typeface="Times New Roman" panose="02020603050405020304" pitchFamily="18" charset="0"/>
              </a:rPr>
              <a:t>Tommy is right because…..</a:t>
            </a:r>
          </a:p>
          <a:p>
            <a:r>
              <a:rPr lang="en-GB" i="1" dirty="0">
                <a:cs typeface="Times New Roman" panose="02020603050405020304" pitchFamily="18" charset="0"/>
              </a:rPr>
              <a:t>Tommy is not right because…….</a:t>
            </a:r>
          </a:p>
          <a:p>
            <a:r>
              <a:rPr lang="en-GB" i="1" dirty="0">
                <a:cs typeface="Times New Roman" panose="02020603050405020304" pitchFamily="18" charset="0"/>
              </a:rPr>
              <a:t>I think Tommy thinks each number on the clock is worth 1 minute.</a:t>
            </a:r>
          </a:p>
          <a:p>
            <a:endParaRPr lang="en-GB" b="1" dirty="0">
              <a:cs typeface="Times New Roman" panose="02020603050405020304" pitchFamily="18" charset="0"/>
            </a:endParaRPr>
          </a:p>
        </p:txBody>
      </p:sp>
      <p:sp>
        <p:nvSpPr>
          <p:cNvPr id="8" name="Text Box 2">
            <a:extLst>
              <a:ext uri="{FF2B5EF4-FFF2-40B4-BE49-F238E27FC236}">
                <a16:creationId xmlns:a16="http://schemas.microsoft.com/office/drawing/2014/main" id="{D775A32F-6EE0-4238-AD7B-00A6AE703C11}"/>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
        <p:nvSpPr>
          <p:cNvPr id="11" name="Content Placeholder 6">
            <a:extLst>
              <a:ext uri="{FF2B5EF4-FFF2-40B4-BE49-F238E27FC236}">
                <a16:creationId xmlns:a16="http://schemas.microsoft.com/office/drawing/2014/main" id="{2AF30C61-9CD0-4747-81DE-2CB5C4DE6B4D}"/>
              </a:ext>
            </a:extLst>
          </p:cNvPr>
          <p:cNvSpPr>
            <a:spLocks noGrp="1"/>
          </p:cNvSpPr>
          <p:nvPr>
            <p:ph idx="1"/>
          </p:nvPr>
        </p:nvSpPr>
        <p:spPr>
          <a:xfrm>
            <a:off x="5344208" y="1801733"/>
            <a:ext cx="6419850" cy="4142673"/>
          </a:xfrm>
          <a:prstGeom prst="rect">
            <a:avLst/>
          </a:prstGeom>
          <a:solidFill>
            <a:schemeClr val="bg2"/>
          </a:solidFill>
        </p:spPr>
        <p:txBody>
          <a:bodyPr wrap="square">
            <a:spAutoFit/>
          </a:bodyPr>
          <a:lstStyle/>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p:txBody>
      </p:sp>
      <p:pic>
        <p:nvPicPr>
          <p:cNvPr id="10" name="Picture 9">
            <a:extLst>
              <a:ext uri="{FF2B5EF4-FFF2-40B4-BE49-F238E27FC236}">
                <a16:creationId xmlns:a16="http://schemas.microsoft.com/office/drawing/2014/main" id="{2BBB0311-4193-4550-BA26-BF2A9ED5BF7C}"/>
              </a:ext>
            </a:extLst>
          </p:cNvPr>
          <p:cNvPicPr>
            <a:picLocks noChangeAspect="1"/>
          </p:cNvPicPr>
          <p:nvPr/>
        </p:nvPicPr>
        <p:blipFill>
          <a:blip r:embed="rId2"/>
          <a:stretch>
            <a:fillRect/>
          </a:stretch>
        </p:blipFill>
        <p:spPr>
          <a:xfrm>
            <a:off x="11032653" y="4939869"/>
            <a:ext cx="647700" cy="676275"/>
          </a:xfrm>
          <a:prstGeom prst="rect">
            <a:avLst/>
          </a:prstGeom>
        </p:spPr>
      </p:pic>
      <p:pic>
        <p:nvPicPr>
          <p:cNvPr id="13" name="Picture 12">
            <a:extLst>
              <a:ext uri="{FF2B5EF4-FFF2-40B4-BE49-F238E27FC236}">
                <a16:creationId xmlns:a16="http://schemas.microsoft.com/office/drawing/2014/main" id="{33F3E39A-3491-4F44-84D0-196D1A68BFB7}"/>
              </a:ext>
            </a:extLst>
          </p:cNvPr>
          <p:cNvPicPr>
            <a:picLocks noChangeAspect="1"/>
          </p:cNvPicPr>
          <p:nvPr/>
        </p:nvPicPr>
        <p:blipFill>
          <a:blip r:embed="rId3"/>
          <a:stretch>
            <a:fillRect/>
          </a:stretch>
        </p:blipFill>
        <p:spPr>
          <a:xfrm>
            <a:off x="5906271" y="3973737"/>
            <a:ext cx="3409950" cy="1743075"/>
          </a:xfrm>
          <a:prstGeom prst="rect">
            <a:avLst/>
          </a:prstGeom>
        </p:spPr>
      </p:pic>
      <p:pic>
        <p:nvPicPr>
          <p:cNvPr id="14" name="Picture 13">
            <a:extLst>
              <a:ext uri="{FF2B5EF4-FFF2-40B4-BE49-F238E27FC236}">
                <a16:creationId xmlns:a16="http://schemas.microsoft.com/office/drawing/2014/main" id="{EF03E7ED-B303-4909-88C6-2D89DF4BA675}"/>
              </a:ext>
            </a:extLst>
          </p:cNvPr>
          <p:cNvPicPr>
            <a:picLocks noChangeAspect="1"/>
          </p:cNvPicPr>
          <p:nvPr/>
        </p:nvPicPr>
        <p:blipFill>
          <a:blip r:embed="rId4"/>
          <a:stretch>
            <a:fillRect/>
          </a:stretch>
        </p:blipFill>
        <p:spPr>
          <a:xfrm>
            <a:off x="8987461" y="1902864"/>
            <a:ext cx="2277622" cy="2132242"/>
          </a:xfrm>
          <a:prstGeom prst="rect">
            <a:avLst/>
          </a:prstGeom>
        </p:spPr>
      </p:pic>
    </p:spTree>
    <p:extLst>
      <p:ext uri="{BB962C8B-B14F-4D97-AF65-F5344CB8AC3E}">
        <p14:creationId xmlns:p14="http://schemas.microsoft.com/office/powerpoint/2010/main" val="3415331786"/>
      </p:ext>
    </p:extLst>
  </p:cSld>
  <p:clrMapOvr>
    <a:masterClrMapping/>
  </p:clrMapOvr>
</p:sld>
</file>

<file path=ppt/theme/theme1.xml><?xml version="1.0" encoding="utf-8"?>
<a:theme xmlns:a="http://schemas.openxmlformats.org/drawingml/2006/main" name="3_HIAS PowerPoint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406</TotalTime>
  <Words>923</Words>
  <Application>Microsoft Office PowerPoint</Application>
  <PresentationFormat>Widescreen</PresentationFormat>
  <Paragraphs>155</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Symbol</vt:lpstr>
      <vt:lpstr>Times New Roman</vt:lpstr>
      <vt:lpstr>3_HIAS PowerPoint template</vt:lpstr>
      <vt:lpstr>Year 1</vt:lpstr>
      <vt:lpstr> HIAS Blended Learning Resource</vt:lpstr>
      <vt:lpstr>PowerPoint Presentation</vt:lpstr>
      <vt:lpstr>Maths focus: Telling the time</vt:lpstr>
      <vt:lpstr>Understand the problem</vt:lpstr>
      <vt:lpstr>Make a Plan</vt:lpstr>
      <vt:lpstr>PowerPoint Presentation</vt:lpstr>
      <vt:lpstr>PowerPoint Presentation</vt:lpstr>
      <vt:lpstr>Carry out your plan: show your reasoning</vt:lpstr>
      <vt:lpstr>Review your solution: does it seem reasonable? Which steps/ parts did you find easy and which harder?</vt:lpstr>
      <vt:lpstr>Now try this one</vt:lpstr>
      <vt:lpstr>HIAS Maths team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Year 1</dc:title>
  <dc:creator>Clifft, Jacqui</dc:creator>
  <cp:lastModifiedBy>Richardson, Hannah</cp:lastModifiedBy>
  <cp:revision>13</cp:revision>
  <dcterms:created xsi:type="dcterms:W3CDTF">2021-01-05T11:02:27Z</dcterms:created>
  <dcterms:modified xsi:type="dcterms:W3CDTF">2025-08-18T10:08:16Z</dcterms:modified>
</cp:coreProperties>
</file>