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46" r:id="rId8"/>
    <p:sldId id="2639" r:id="rId9"/>
    <p:sldId id="2638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ey, Natalie" userId="a8f9db5a-56a5-410f-b4be-06d8425976a7" providerId="ADAL" clId="{1DF6EE2E-AE0E-48E9-98FD-2A5A29FF9FDA}"/>
    <pc:docChg chg="custSel modSld">
      <pc:chgData name="Ivey, Natalie" userId="a8f9db5a-56a5-410f-b4be-06d8425976a7" providerId="ADAL" clId="{1DF6EE2E-AE0E-48E9-98FD-2A5A29FF9FDA}" dt="2021-02-05T10:12:27.681" v="199" actId="164"/>
      <pc:docMkLst>
        <pc:docMk/>
      </pc:docMkLst>
      <pc:sldChg chg="modSp mod">
        <pc:chgData name="Ivey, Natalie" userId="a8f9db5a-56a5-410f-b4be-06d8425976a7" providerId="ADAL" clId="{1DF6EE2E-AE0E-48E9-98FD-2A5A29FF9FDA}" dt="2021-01-29T14:35:48.623" v="9" actId="6549"/>
        <pc:sldMkLst>
          <pc:docMk/>
          <pc:sldMk cId="2483527723" sldId="2637"/>
        </pc:sldMkLst>
      </pc:sldChg>
      <pc:sldChg chg="addSp delSp modSp mod modAnim">
        <pc:chgData name="Ivey, Natalie" userId="a8f9db5a-56a5-410f-b4be-06d8425976a7" providerId="ADAL" clId="{1DF6EE2E-AE0E-48E9-98FD-2A5A29FF9FDA}" dt="2021-02-05T10:12:27.681" v="199" actId="164"/>
        <pc:sldMkLst>
          <pc:docMk/>
          <pc:sldMk cId="3387439793" sldId="2638"/>
        </pc:sldMkLst>
      </pc:sldChg>
      <pc:sldChg chg="modSp mod">
        <pc:chgData name="Ivey, Natalie" userId="a8f9db5a-56a5-410f-b4be-06d8425976a7" providerId="ADAL" clId="{1DF6EE2E-AE0E-48E9-98FD-2A5A29FF9FDA}" dt="2021-01-29T14:41:22.145" v="179" actId="20577"/>
        <pc:sldMkLst>
          <pc:docMk/>
          <pc:sldMk cId="3415331786" sldId="2639"/>
        </pc:sldMkLst>
      </pc:sldChg>
    </pc:docChg>
  </pc:docChgLst>
  <pc:docChgLst>
    <pc:chgData name="Richardson, Hannah" userId="99fc2e72-916b-4301-badb-78507e675e5b" providerId="ADAL" clId="{03CD22E2-6811-4973-A5AE-FB3C0FF29C0B}"/>
    <pc:docChg chg="modSld">
      <pc:chgData name="Richardson, Hannah" userId="99fc2e72-916b-4301-badb-78507e675e5b" providerId="ADAL" clId="{03CD22E2-6811-4973-A5AE-FB3C0FF29C0B}" dt="2025-08-18T10:11:23.195" v="2" actId="20577"/>
      <pc:docMkLst>
        <pc:docMk/>
      </pc:docMkLst>
      <pc:sldChg chg="modSp mod">
        <pc:chgData name="Richardson, Hannah" userId="99fc2e72-916b-4301-badb-78507e675e5b" providerId="ADAL" clId="{03CD22E2-6811-4973-A5AE-FB3C0FF29C0B}" dt="2025-08-18T10:11:23.195" v="2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03CD22E2-6811-4973-A5AE-FB3C0FF29C0B}" dt="2025-08-18T10:11:23.195" v="2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  <pc:docChgLst>
    <pc:chgData name="Clifft, Jacqui" userId="e081c27f-f45d-4bac-b4a7-d1871eea1aad" providerId="ADAL" clId="{E300A9C3-308B-4A19-86E7-7AA0A907D651}"/>
    <pc:docChg chg="custSel modSld">
      <pc:chgData name="Clifft, Jacqui" userId="e081c27f-f45d-4bac-b4a7-d1871eea1aad" providerId="ADAL" clId="{E300A9C3-308B-4A19-86E7-7AA0A907D651}" dt="2021-02-05T12:28:32.732" v="58" actId="1076"/>
      <pc:docMkLst>
        <pc:docMk/>
      </pc:docMkLst>
      <pc:sldChg chg="modSp mod">
        <pc:chgData name="Clifft, Jacqui" userId="e081c27f-f45d-4bac-b4a7-d1871eea1aad" providerId="ADAL" clId="{E300A9C3-308B-4A19-86E7-7AA0A907D651}" dt="2021-02-05T11:03:17.215" v="13" actId="1076"/>
        <pc:sldMkLst>
          <pc:docMk/>
          <pc:sldMk cId="4061990253" sldId="262"/>
        </pc:sldMkLst>
      </pc:sldChg>
      <pc:sldChg chg="modSp mod">
        <pc:chgData name="Clifft, Jacqui" userId="e081c27f-f45d-4bac-b4a7-d1871eea1aad" providerId="ADAL" clId="{E300A9C3-308B-4A19-86E7-7AA0A907D651}" dt="2021-02-05T11:02:35.634" v="1" actId="113"/>
        <pc:sldMkLst>
          <pc:docMk/>
          <pc:sldMk cId="4284245350" sldId="272"/>
        </pc:sldMkLst>
      </pc:sldChg>
      <pc:sldChg chg="modSp mod">
        <pc:chgData name="Clifft, Jacqui" userId="e081c27f-f45d-4bac-b4a7-d1871eea1aad" providerId="ADAL" clId="{E300A9C3-308B-4A19-86E7-7AA0A907D651}" dt="2021-02-05T12:25:20.791" v="16" actId="1076"/>
        <pc:sldMkLst>
          <pc:docMk/>
          <pc:sldMk cId="564609733" sldId="273"/>
        </pc:sldMkLst>
      </pc:sldChg>
      <pc:sldChg chg="modSp mod">
        <pc:chgData name="Clifft, Jacqui" userId="e081c27f-f45d-4bac-b4a7-d1871eea1aad" providerId="ADAL" clId="{E300A9C3-308B-4A19-86E7-7AA0A907D651}" dt="2021-02-05T12:25:35.050" v="19" actId="20577"/>
        <pc:sldMkLst>
          <pc:docMk/>
          <pc:sldMk cId="2483527723" sldId="2637"/>
        </pc:sldMkLst>
      </pc:sldChg>
      <pc:sldChg chg="addSp delSp modSp mod">
        <pc:chgData name="Clifft, Jacqui" userId="e081c27f-f45d-4bac-b4a7-d1871eea1aad" providerId="ADAL" clId="{E300A9C3-308B-4A19-86E7-7AA0A907D651}" dt="2021-02-05T12:28:32.732" v="58" actId="1076"/>
        <pc:sldMkLst>
          <pc:docMk/>
          <pc:sldMk cId="3387439793" sldId="2638"/>
        </pc:sldMkLst>
      </pc:sldChg>
      <pc:sldChg chg="modSp mod">
        <pc:chgData name="Clifft, Jacqui" userId="e081c27f-f45d-4bac-b4a7-d1871eea1aad" providerId="ADAL" clId="{E300A9C3-308B-4A19-86E7-7AA0A907D651}" dt="2021-02-05T12:28:11.866" v="53" actId="20577"/>
        <pc:sldMkLst>
          <pc:docMk/>
          <pc:sldMk cId="3123064864" sldId="2642"/>
        </pc:sldMkLst>
      </pc:sldChg>
      <pc:sldChg chg="delSp modSp mod">
        <pc:chgData name="Clifft, Jacqui" userId="e081c27f-f45d-4bac-b4a7-d1871eea1aad" providerId="ADAL" clId="{E300A9C3-308B-4A19-86E7-7AA0A907D651}" dt="2021-02-05T12:25:51.384" v="23" actId="207"/>
        <pc:sldMkLst>
          <pc:docMk/>
          <pc:sldMk cId="1643974501" sldId="264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/>
              <a:t>Year 1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GB" sz="2400" b="1" dirty="0">
                <a:solidFill>
                  <a:schemeClr val="tx1"/>
                </a:solidFill>
              </a:rPr>
              <a:t>Multiplication 2;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chemeClr val="tx1"/>
                </a:solidFill>
              </a:rPr>
              <a:t>understanding multiplication as repeated addition.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27084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sz="1600" dirty="0">
                <a:cs typeface="Times New Roman" panose="02020603050405020304" pitchFamily="18" charset="0"/>
              </a:rPr>
              <a:t>Remember the question is asking you to talk about who you agree with and explain by talking about your picture. 	</a:t>
            </a: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endParaRPr lang="en-GB" sz="1600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DD865B-0E28-4A9C-B839-989F9F8FC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5693" y="2203385"/>
            <a:ext cx="4505412" cy="34075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A0DDE70-0673-4224-A623-AA33AC711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993" y="4944073"/>
            <a:ext cx="6477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692FB40-18A2-4657-B46E-8E64FF7F0434}"/>
              </a:ext>
            </a:extLst>
          </p:cNvPr>
          <p:cNvSpPr/>
          <p:nvPr/>
        </p:nvSpPr>
        <p:spPr>
          <a:xfrm>
            <a:off x="6207853" y="2273417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4B3CC29-01FD-4546-BB35-7CEE44C7C6CB}"/>
              </a:ext>
            </a:extLst>
          </p:cNvPr>
          <p:cNvSpPr/>
          <p:nvPr/>
        </p:nvSpPr>
        <p:spPr>
          <a:xfrm>
            <a:off x="6924765" y="2177838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CF82C7-59C6-4B81-A6A8-E9E19DEABF32}"/>
              </a:ext>
            </a:extLst>
          </p:cNvPr>
          <p:cNvSpPr/>
          <p:nvPr/>
        </p:nvSpPr>
        <p:spPr>
          <a:xfrm>
            <a:off x="7428940" y="2860337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F805E2D-C51F-4C33-A90F-46AADF5F842B}"/>
              </a:ext>
            </a:extLst>
          </p:cNvPr>
          <p:cNvSpPr/>
          <p:nvPr/>
        </p:nvSpPr>
        <p:spPr>
          <a:xfrm>
            <a:off x="6043834" y="3088651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A785793-DD73-42F7-867C-05503A5D11E9}"/>
              </a:ext>
            </a:extLst>
          </p:cNvPr>
          <p:cNvSpPr/>
          <p:nvPr/>
        </p:nvSpPr>
        <p:spPr>
          <a:xfrm>
            <a:off x="8232640" y="2918184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F36448D-441B-4884-B74E-D3678AF871A1}"/>
              </a:ext>
            </a:extLst>
          </p:cNvPr>
          <p:cNvSpPr/>
          <p:nvPr/>
        </p:nvSpPr>
        <p:spPr>
          <a:xfrm>
            <a:off x="7752319" y="2092867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9755394-219D-4CBE-BF80-684A0007CFB5}"/>
              </a:ext>
            </a:extLst>
          </p:cNvPr>
          <p:cNvSpPr/>
          <p:nvPr/>
        </p:nvSpPr>
        <p:spPr>
          <a:xfrm>
            <a:off x="6845558" y="3583601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C1C4B6C-37E5-4D75-BCA7-D83F47D4899F}"/>
              </a:ext>
            </a:extLst>
          </p:cNvPr>
          <p:cNvSpPr/>
          <p:nvPr/>
        </p:nvSpPr>
        <p:spPr>
          <a:xfrm>
            <a:off x="10723007" y="2241534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9A6C8D-6048-4932-8FE6-EF5BB7EBF3B5}"/>
              </a:ext>
            </a:extLst>
          </p:cNvPr>
          <p:cNvSpPr/>
          <p:nvPr/>
        </p:nvSpPr>
        <p:spPr>
          <a:xfrm>
            <a:off x="9598403" y="2625302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8837BC-AE0E-4581-9FC1-9E9C307AD272}"/>
              </a:ext>
            </a:extLst>
          </p:cNvPr>
          <p:cNvSpPr/>
          <p:nvPr/>
        </p:nvSpPr>
        <p:spPr>
          <a:xfrm>
            <a:off x="8314382" y="3894165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60108CF-1D93-4417-844C-04DDD1EB2863}"/>
              </a:ext>
            </a:extLst>
          </p:cNvPr>
          <p:cNvSpPr/>
          <p:nvPr/>
        </p:nvSpPr>
        <p:spPr>
          <a:xfrm>
            <a:off x="10216432" y="3583601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CBD3B67-55B8-440E-8B00-7A9C2351560A}"/>
              </a:ext>
            </a:extLst>
          </p:cNvPr>
          <p:cNvSpPr/>
          <p:nvPr/>
        </p:nvSpPr>
        <p:spPr>
          <a:xfrm>
            <a:off x="9107846" y="2107803"/>
            <a:ext cx="562063" cy="4949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E603E-8CA0-4F41-8EA1-860B2A880681}"/>
              </a:ext>
            </a:extLst>
          </p:cNvPr>
          <p:cNvSpPr txBox="1"/>
          <p:nvPr/>
        </p:nvSpPr>
        <p:spPr>
          <a:xfrm>
            <a:off x="5474769" y="4620649"/>
            <a:ext cx="5248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12 counters. How many different arrays can you build with them showing the equal groups?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</a:t>
            </a:r>
            <a:r>
              <a:rPr lang="en-GB" sz="1800"/>
              <a:t>leads: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278" y="606941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Maths focus: Multiplication; understanding multiplication as repeated addition.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35A746-ACD6-4161-AD35-D7EEF90F9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436" y="1903194"/>
            <a:ext cx="5252348" cy="39725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2FBB0D5-05D1-4DB1-8F48-A884D01F4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0269" y="5620402"/>
            <a:ext cx="6477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27" y="656493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2693" y="135766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59123" y="1304479"/>
            <a:ext cx="4976122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i="1" dirty="0"/>
              <a:t>The counters are arranged as equal groups. This means there are the same in each group.</a:t>
            </a:r>
          </a:p>
          <a:p>
            <a:endParaRPr lang="en-GB" sz="1600" i="1" dirty="0"/>
          </a:p>
          <a:p>
            <a:r>
              <a:rPr lang="en-GB" sz="1600" i="1" dirty="0"/>
              <a:t>They have been arranged in neat rows and columns to help us see the equal groups.</a:t>
            </a:r>
          </a:p>
          <a:p>
            <a:endParaRPr lang="en-GB" sz="1600" i="1" dirty="0"/>
          </a:p>
          <a:p>
            <a:r>
              <a:rPr lang="en-GB" sz="1600" i="1" dirty="0"/>
              <a:t>This is called an array.</a:t>
            </a:r>
          </a:p>
          <a:p>
            <a:endParaRPr lang="en-GB" sz="1600" i="1" dirty="0"/>
          </a:p>
          <a:p>
            <a:r>
              <a:rPr lang="en-GB" sz="1600" i="1" dirty="0"/>
              <a:t>Both children have recorded addition number sentences to show the total number of counters. They have both got the same answer.</a:t>
            </a:r>
          </a:p>
          <a:p>
            <a:endParaRPr lang="en-GB" sz="1600" i="1" dirty="0"/>
          </a:p>
          <a:p>
            <a:r>
              <a:rPr lang="en-GB" sz="1600" i="1" dirty="0"/>
              <a:t>When you build an array, you are adding an equal group each time. This is called the </a:t>
            </a:r>
            <a:r>
              <a:rPr lang="en-GB" sz="1600" b="1" i="1" dirty="0"/>
              <a:t>group size</a:t>
            </a:r>
            <a:r>
              <a:rPr lang="en-GB" sz="1600" i="1" dirty="0"/>
              <a:t>. You have to also think about </a:t>
            </a:r>
            <a:r>
              <a:rPr lang="en-GB" sz="1600" b="1" i="1" dirty="0"/>
              <a:t>how many groups </a:t>
            </a:r>
            <a:r>
              <a:rPr lang="en-GB" sz="1600" i="1" dirty="0"/>
              <a:t>there are.</a:t>
            </a:r>
          </a:p>
          <a:p>
            <a:endParaRPr lang="en-GB" sz="1600" i="1" dirty="0"/>
          </a:p>
          <a:p>
            <a:r>
              <a:rPr lang="en-GB" sz="1600" i="1" dirty="0"/>
              <a:t>How do I know they are both correct or incorrect?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C830A1-F51E-4C1C-A3C5-B25789F5A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6519" y="4093041"/>
            <a:ext cx="704850" cy="6572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FEDDC3-FAAE-4E3D-A7F4-6044333201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973" y="1725213"/>
            <a:ext cx="4505412" cy="34075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FF88E91-050E-46CA-92FB-350B62039F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1273" y="4465901"/>
            <a:ext cx="6477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GB" b="1" dirty="0"/>
          </a:p>
          <a:p>
            <a:r>
              <a:rPr lang="en-GB" b="1" dirty="0"/>
              <a:t>Step 1: Show Teddy’s and Alex’s calculations as a picture.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Check the addition of each group using a number line.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Say whether I agree or disagree.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F036A36-A037-4CF3-864D-97F7496C4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8973" y="1725213"/>
            <a:ext cx="4505412" cy="34075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AB2DC9-C62B-46CB-9BFC-5982DBC03B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1273" y="4465901"/>
            <a:ext cx="6477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A6AA29C-1F89-4255-9489-D4C669A775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225" y="1852612"/>
            <a:ext cx="9353550" cy="31527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7E3C3E9-B880-4E0B-899E-6E9D951DFFF1}"/>
              </a:ext>
            </a:extLst>
          </p:cNvPr>
          <p:cNvSpPr txBox="1"/>
          <p:nvPr/>
        </p:nvSpPr>
        <p:spPr>
          <a:xfrm>
            <a:off x="514350" y="538235"/>
            <a:ext cx="727828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1: Show Teddy’s and Alex’s calculations on the picture.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35C14F-EB6C-419F-9A4F-C6A6638BD319}"/>
              </a:ext>
            </a:extLst>
          </p:cNvPr>
          <p:cNvSpPr txBox="1"/>
          <p:nvPr/>
        </p:nvSpPr>
        <p:spPr>
          <a:xfrm>
            <a:off x="2081048" y="5005387"/>
            <a:ext cx="1986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Teddy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9E0CDE-F62D-416D-837A-3C1694BA238C}"/>
              </a:ext>
            </a:extLst>
          </p:cNvPr>
          <p:cNvSpPr txBox="1"/>
          <p:nvPr/>
        </p:nvSpPr>
        <p:spPr>
          <a:xfrm>
            <a:off x="7617372" y="5098898"/>
            <a:ext cx="1986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Alex</a:t>
            </a:r>
          </a:p>
        </p:txBody>
      </p:sp>
    </p:spTree>
    <p:extLst>
      <p:ext uri="{BB962C8B-B14F-4D97-AF65-F5344CB8AC3E}">
        <p14:creationId xmlns:p14="http://schemas.microsoft.com/office/powerpoint/2010/main" val="1643974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77882" y="1457386"/>
            <a:ext cx="4518053" cy="44935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  <a:r>
              <a:rPr lang="en-GB" sz="1400" dirty="0"/>
              <a:t>Look at each column to see how many counters are in each column. Do the same for each row and record on the picture.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sz="1400" dirty="0">
                <a:cs typeface="Times New Roman" panose="02020603050405020304" pitchFamily="18" charset="0"/>
              </a:rPr>
              <a:t>Look at the group size for each picture. This shows the equal amount you are adding each time. Check how many equal groups there are and record using addition sentences.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</a:t>
            </a:r>
            <a:r>
              <a:rPr lang="en-GB" dirty="0">
                <a:cs typeface="Times New Roman" panose="02020603050405020304" pitchFamily="18" charset="0"/>
              </a:rPr>
              <a:t>: </a:t>
            </a:r>
            <a:r>
              <a:rPr lang="en-GB" sz="1400" dirty="0">
                <a:cs typeface="Times New Roman" panose="02020603050405020304" pitchFamily="18" charset="0"/>
              </a:rPr>
              <a:t>Decide who you agree with and explain why. Use these sentences to help you.</a:t>
            </a:r>
          </a:p>
          <a:p>
            <a:endParaRPr lang="en-GB" sz="1400" b="1" dirty="0">
              <a:cs typeface="Times New Roman" panose="02020603050405020304" pitchFamily="18" charset="0"/>
            </a:endParaRPr>
          </a:p>
          <a:p>
            <a:r>
              <a:rPr lang="en-GB" sz="1400" i="1" dirty="0">
                <a:cs typeface="Times New Roman" panose="02020603050405020304" pitchFamily="18" charset="0"/>
              </a:rPr>
              <a:t>I agree with Alex because….</a:t>
            </a:r>
          </a:p>
          <a:p>
            <a:endParaRPr lang="en-GB" sz="1400" i="1" dirty="0">
              <a:cs typeface="Times New Roman" panose="02020603050405020304" pitchFamily="18" charset="0"/>
            </a:endParaRPr>
          </a:p>
          <a:p>
            <a:r>
              <a:rPr lang="en-GB" sz="1400" i="1" dirty="0">
                <a:cs typeface="Times New Roman" panose="02020603050405020304" pitchFamily="18" charset="0"/>
              </a:rPr>
              <a:t>I agree with Teddy because…</a:t>
            </a:r>
          </a:p>
          <a:p>
            <a:endParaRPr lang="en-GB" sz="1400" i="1" dirty="0">
              <a:cs typeface="Times New Roman" panose="02020603050405020304" pitchFamily="18" charset="0"/>
            </a:endParaRPr>
          </a:p>
          <a:p>
            <a:r>
              <a:rPr lang="en-GB" sz="1400" i="1" dirty="0">
                <a:cs typeface="Times New Roman" panose="02020603050405020304" pitchFamily="18" charset="0"/>
              </a:rPr>
              <a:t>I agree with both because…</a:t>
            </a:r>
          </a:p>
          <a:p>
            <a:r>
              <a:rPr lang="en-GB" sz="1400" i="1" dirty="0">
                <a:cs typeface="Times New Roman" panose="02020603050405020304" pitchFamily="18" charset="0"/>
              </a:rPr>
              <a:t>I do not agree with either because…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5F9D4A-0ADA-4066-8C6D-350069832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373" y="2178218"/>
            <a:ext cx="4505412" cy="34075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AF6B3DD-B499-4E51-80FA-4A060B6520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3" y="4918906"/>
            <a:ext cx="6477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11E4E2B2-7C40-4E75-8738-C2B159CD8C9A}"/>
              </a:ext>
            </a:extLst>
          </p:cNvPr>
          <p:cNvGrpSpPr/>
          <p:nvPr/>
        </p:nvGrpSpPr>
        <p:grpSpPr>
          <a:xfrm>
            <a:off x="490412" y="1012379"/>
            <a:ext cx="2110568" cy="1937605"/>
            <a:chOff x="644561" y="1735761"/>
            <a:chExt cx="2555840" cy="238079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A53C68B4-A2F3-4CC0-A74A-0CE637CF6342}"/>
                </a:ext>
              </a:extLst>
            </p:cNvPr>
            <p:cNvGrpSpPr/>
            <p:nvPr/>
          </p:nvGrpSpPr>
          <p:grpSpPr>
            <a:xfrm>
              <a:off x="644561" y="1735761"/>
              <a:ext cx="2555840" cy="2375654"/>
              <a:chOff x="644560" y="1735761"/>
              <a:chExt cx="2569983" cy="2408788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45E1A61A-F45F-4155-88CE-90C19AA743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44560" y="2161077"/>
                <a:ext cx="2569983" cy="1983472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5F26E2A-4328-415F-A76D-9F789E28E88B}"/>
                  </a:ext>
                </a:extLst>
              </p:cNvPr>
              <p:cNvSpPr txBox="1"/>
              <p:nvPr/>
            </p:nvSpPr>
            <p:spPr>
              <a:xfrm>
                <a:off x="859871" y="1735761"/>
                <a:ext cx="427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0CD6D7C-F53A-449A-BC46-9AA07149F09A}"/>
                  </a:ext>
                </a:extLst>
              </p:cNvPr>
              <p:cNvSpPr txBox="1"/>
              <p:nvPr/>
            </p:nvSpPr>
            <p:spPr>
              <a:xfrm>
                <a:off x="1776805" y="1735761"/>
                <a:ext cx="427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48AA742-AF5A-4E0B-BB90-EF135B8C5F3C}"/>
                  </a:ext>
                </a:extLst>
              </p:cNvPr>
              <p:cNvSpPr txBox="1"/>
              <p:nvPr/>
            </p:nvSpPr>
            <p:spPr>
              <a:xfrm>
                <a:off x="1320871" y="1735761"/>
                <a:ext cx="427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240EEE1-C715-4F21-BA9B-DF24842DB289}"/>
                  </a:ext>
                </a:extLst>
              </p:cNvPr>
              <p:cNvSpPr txBox="1"/>
              <p:nvPr/>
            </p:nvSpPr>
            <p:spPr>
              <a:xfrm>
                <a:off x="2275184" y="1735761"/>
                <a:ext cx="427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40FBA2D-6F94-4884-AF9D-CB6943CFC478}"/>
                  </a:ext>
                </a:extLst>
              </p:cNvPr>
              <p:cNvSpPr txBox="1"/>
              <p:nvPr/>
            </p:nvSpPr>
            <p:spPr>
              <a:xfrm>
                <a:off x="2736184" y="1735761"/>
                <a:ext cx="4278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57926364-6107-48F7-B9B8-A8606724671B}"/>
                </a:ext>
              </a:extLst>
            </p:cNvPr>
            <p:cNvGrpSpPr/>
            <p:nvPr/>
          </p:nvGrpSpPr>
          <p:grpSpPr>
            <a:xfrm>
              <a:off x="719727" y="2127943"/>
              <a:ext cx="2416060" cy="1988614"/>
              <a:chOff x="719727" y="2127943"/>
              <a:chExt cx="2416060" cy="1988614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D391B58-8B04-44D0-8021-0CDED5E994A6}"/>
                  </a:ext>
                </a:extLst>
              </p:cNvPr>
              <p:cNvSpPr/>
              <p:nvPr/>
            </p:nvSpPr>
            <p:spPr>
              <a:xfrm>
                <a:off x="719727" y="2133085"/>
                <a:ext cx="503339" cy="198347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CCFA1C6-8A43-4C5B-A847-5BA30AC3C041}"/>
                  </a:ext>
                </a:extLst>
              </p:cNvPr>
              <p:cNvSpPr/>
              <p:nvPr/>
            </p:nvSpPr>
            <p:spPr>
              <a:xfrm>
                <a:off x="1238642" y="2127943"/>
                <a:ext cx="444617" cy="198347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F092CA44-0CC4-4E21-9CEF-CB096871623F}"/>
                  </a:ext>
                </a:extLst>
              </p:cNvPr>
              <p:cNvSpPr/>
              <p:nvPr/>
            </p:nvSpPr>
            <p:spPr>
              <a:xfrm>
                <a:off x="1673614" y="2133085"/>
                <a:ext cx="497408" cy="198347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9C264DA-B634-4E60-B90F-ED91514C2144}"/>
                  </a:ext>
                </a:extLst>
              </p:cNvPr>
              <p:cNvSpPr/>
              <p:nvPr/>
            </p:nvSpPr>
            <p:spPr>
              <a:xfrm>
                <a:off x="2171022" y="2133085"/>
                <a:ext cx="444617" cy="198347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3F54785-BC6A-40D7-AD8D-7481FDD7ADF9}"/>
                  </a:ext>
                </a:extLst>
              </p:cNvPr>
              <p:cNvSpPr/>
              <p:nvPr/>
            </p:nvSpPr>
            <p:spPr>
              <a:xfrm>
                <a:off x="2638379" y="2127943"/>
                <a:ext cx="497408" cy="198347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0D9D9DDC-EB12-4EBB-A2F1-E216BB3B87F7}"/>
              </a:ext>
            </a:extLst>
          </p:cNvPr>
          <p:cNvSpPr txBox="1"/>
          <p:nvPr/>
        </p:nvSpPr>
        <p:spPr>
          <a:xfrm>
            <a:off x="3594478" y="813290"/>
            <a:ext cx="3263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are 4 equal groups of 5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898E93E-768A-4676-A33F-26A1BAEE3CFB}"/>
              </a:ext>
            </a:extLst>
          </p:cNvPr>
          <p:cNvGrpSpPr/>
          <p:nvPr/>
        </p:nvGrpSpPr>
        <p:grpSpPr>
          <a:xfrm>
            <a:off x="119278" y="3236504"/>
            <a:ext cx="3263317" cy="1015663"/>
            <a:chOff x="1006678" y="4697835"/>
            <a:chExt cx="3263317" cy="1015663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FAAEAF8-DEB2-4DA2-86A4-968C74B316D6}"/>
                </a:ext>
              </a:extLst>
            </p:cNvPr>
            <p:cNvSpPr txBox="1"/>
            <p:nvPr/>
          </p:nvSpPr>
          <p:spPr>
            <a:xfrm>
              <a:off x="1006678" y="4697835"/>
              <a:ext cx="32633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There are 5 equal groups of 4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CC7C222-D407-4AA0-87A7-2D3481792777}"/>
                </a:ext>
              </a:extLst>
            </p:cNvPr>
            <p:cNvSpPr txBox="1"/>
            <p:nvPr/>
          </p:nvSpPr>
          <p:spPr>
            <a:xfrm>
              <a:off x="1073791" y="5067167"/>
              <a:ext cx="28354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The group size is 4.</a:t>
              </a:r>
            </a:p>
            <a:p>
              <a:r>
                <a:rPr lang="en-GB" dirty="0"/>
                <a:t>There are 5 equal groups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360A0152-AD46-4D6F-B00B-867F2B279A05}"/>
              </a:ext>
            </a:extLst>
          </p:cNvPr>
          <p:cNvSpPr txBox="1"/>
          <p:nvPr/>
        </p:nvSpPr>
        <p:spPr>
          <a:xfrm>
            <a:off x="3685792" y="1132635"/>
            <a:ext cx="28354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group size is 5.</a:t>
            </a:r>
          </a:p>
          <a:p>
            <a:r>
              <a:rPr lang="en-GB" dirty="0"/>
              <a:t>There are 4 equal groups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AF06B81-E340-4554-996B-AC0EFD36EFD2}"/>
              </a:ext>
            </a:extLst>
          </p:cNvPr>
          <p:cNvGrpSpPr/>
          <p:nvPr/>
        </p:nvGrpSpPr>
        <p:grpSpPr>
          <a:xfrm>
            <a:off x="3818539" y="1972367"/>
            <a:ext cx="2569984" cy="1752726"/>
            <a:chOff x="4148998" y="2154375"/>
            <a:chExt cx="3427201" cy="218389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0DD588F-E5C0-489C-9A8F-77B1BB5F3C80}"/>
                </a:ext>
              </a:extLst>
            </p:cNvPr>
            <p:cNvSpPr txBox="1"/>
            <p:nvPr/>
          </p:nvSpPr>
          <p:spPr>
            <a:xfrm>
              <a:off x="7072860" y="2248424"/>
              <a:ext cx="5033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541220-2378-4958-8F7C-7A84A0012AEE}"/>
                </a:ext>
              </a:extLst>
            </p:cNvPr>
            <p:cNvSpPr txBox="1"/>
            <p:nvPr/>
          </p:nvSpPr>
          <p:spPr>
            <a:xfrm>
              <a:off x="7072860" y="2759720"/>
              <a:ext cx="5033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8B564E-1EA5-48F5-A6C5-605AE17EC7B8}"/>
                </a:ext>
              </a:extLst>
            </p:cNvPr>
            <p:cNvSpPr txBox="1"/>
            <p:nvPr/>
          </p:nvSpPr>
          <p:spPr>
            <a:xfrm>
              <a:off x="7072860" y="3326410"/>
              <a:ext cx="5033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5CA3393-03D4-4E42-AF0E-F8C132F3587A}"/>
                </a:ext>
              </a:extLst>
            </p:cNvPr>
            <p:cNvSpPr txBox="1"/>
            <p:nvPr/>
          </p:nvSpPr>
          <p:spPr>
            <a:xfrm>
              <a:off x="7072860" y="3837706"/>
              <a:ext cx="5033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1CA877D-3579-4B6D-8FFE-511005FAB634}"/>
                </a:ext>
              </a:extLst>
            </p:cNvPr>
            <p:cNvGrpSpPr/>
            <p:nvPr/>
          </p:nvGrpSpPr>
          <p:grpSpPr>
            <a:xfrm>
              <a:off x="4148998" y="2154375"/>
              <a:ext cx="2835271" cy="2183896"/>
              <a:chOff x="5525466" y="1807408"/>
              <a:chExt cx="2835271" cy="2183896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198C9436-94BF-4419-B3D5-75F8E1D1D724}"/>
                  </a:ext>
                </a:extLst>
              </p:cNvPr>
              <p:cNvGrpSpPr/>
              <p:nvPr/>
            </p:nvGrpSpPr>
            <p:grpSpPr>
              <a:xfrm>
                <a:off x="5525466" y="1807408"/>
                <a:ext cx="2835271" cy="2183896"/>
                <a:chOff x="8196863" y="2015546"/>
                <a:chExt cx="2835271" cy="2183896"/>
              </a:xfrm>
            </p:grpSpPr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BCCBD1D8-60C0-41AE-AB43-A6626811A83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196863" y="2024589"/>
                  <a:ext cx="2814548" cy="2172224"/>
                </a:xfrm>
                <a:prstGeom prst="rect">
                  <a:avLst/>
                </a:prstGeom>
              </p:spPr>
            </p:pic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43E72C75-6754-4490-82FF-227E27BC2422}"/>
                    </a:ext>
                  </a:extLst>
                </p:cNvPr>
                <p:cNvSpPr/>
                <p:nvPr/>
              </p:nvSpPr>
              <p:spPr>
                <a:xfrm>
                  <a:off x="8241685" y="2015546"/>
                  <a:ext cx="2746680" cy="547336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E114DC12-AD0D-4A0E-AC8B-916C8C4FF2BE}"/>
                    </a:ext>
                  </a:extLst>
                </p:cNvPr>
                <p:cNvSpPr/>
                <p:nvPr/>
              </p:nvSpPr>
              <p:spPr>
                <a:xfrm>
                  <a:off x="8285454" y="3652106"/>
                  <a:ext cx="2746680" cy="547336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2E386D6D-72A7-4DD8-A4D5-B99BF27F7B8C}"/>
                  </a:ext>
                </a:extLst>
              </p:cNvPr>
              <p:cNvGrpSpPr/>
              <p:nvPr/>
            </p:nvGrpSpPr>
            <p:grpSpPr>
              <a:xfrm>
                <a:off x="5570288" y="2372710"/>
                <a:ext cx="2780614" cy="1046783"/>
                <a:chOff x="5625117" y="2733283"/>
                <a:chExt cx="2780614" cy="1188479"/>
              </a:xfrm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4536385C-916C-4347-A53B-B5474BE47386}"/>
                    </a:ext>
                  </a:extLst>
                </p:cNvPr>
                <p:cNvSpPr/>
                <p:nvPr/>
              </p:nvSpPr>
              <p:spPr>
                <a:xfrm>
                  <a:off x="5659051" y="2733283"/>
                  <a:ext cx="2746680" cy="603304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D6B89F24-97D7-4602-930A-6C34EE5D7461}"/>
                    </a:ext>
                  </a:extLst>
                </p:cNvPr>
                <p:cNvSpPr/>
                <p:nvPr/>
              </p:nvSpPr>
              <p:spPr>
                <a:xfrm>
                  <a:off x="5625117" y="3344441"/>
                  <a:ext cx="2746680" cy="577321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ADDFBF03-7C80-4CED-A204-3FABD02D01F8}"/>
              </a:ext>
            </a:extLst>
          </p:cNvPr>
          <p:cNvSpPr txBox="1"/>
          <p:nvPr/>
        </p:nvSpPr>
        <p:spPr>
          <a:xfrm>
            <a:off x="337669" y="4856891"/>
            <a:ext cx="4235645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Check the addition of each group using a number line.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0CA0181-F43D-44BA-A4A3-5F35106D7F99}"/>
              </a:ext>
            </a:extLst>
          </p:cNvPr>
          <p:cNvSpPr txBox="1"/>
          <p:nvPr/>
        </p:nvSpPr>
        <p:spPr>
          <a:xfrm>
            <a:off x="7390305" y="1927201"/>
            <a:ext cx="4691484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3: Say whether I agree or disagree.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74A797-85B9-4317-9AE0-39C113259A18}"/>
              </a:ext>
            </a:extLst>
          </p:cNvPr>
          <p:cNvSpPr txBox="1"/>
          <p:nvPr/>
        </p:nvSpPr>
        <p:spPr>
          <a:xfrm>
            <a:off x="7305768" y="2683556"/>
            <a:ext cx="4465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 agree that both match the picture. Teddy has counted 5 groups of 4 and Alex has counted 4 groups of 5 which both give 20.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E6015AD-D453-4ECA-8353-1241EEC01B3D}"/>
              </a:ext>
            </a:extLst>
          </p:cNvPr>
          <p:cNvGrpSpPr/>
          <p:nvPr/>
        </p:nvGrpSpPr>
        <p:grpSpPr>
          <a:xfrm>
            <a:off x="5013669" y="4135319"/>
            <a:ext cx="6430665" cy="2569776"/>
            <a:chOff x="4311937" y="4307143"/>
            <a:chExt cx="6430665" cy="2569776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F7E1C1F2-38B6-4975-984E-2B6C605B9269}"/>
                </a:ext>
              </a:extLst>
            </p:cNvPr>
            <p:cNvSpPr txBox="1"/>
            <p:nvPr/>
          </p:nvSpPr>
          <p:spPr>
            <a:xfrm>
              <a:off x="5103531" y="4406462"/>
              <a:ext cx="359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43EFBEA-CB46-4236-88A2-8D591425827E}"/>
                </a:ext>
              </a:extLst>
            </p:cNvPr>
            <p:cNvSpPr txBox="1"/>
            <p:nvPr/>
          </p:nvSpPr>
          <p:spPr>
            <a:xfrm>
              <a:off x="6344458" y="4346939"/>
              <a:ext cx="359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E649A57-2845-484E-8F40-922A73FE5927}"/>
                </a:ext>
              </a:extLst>
            </p:cNvPr>
            <p:cNvSpPr txBox="1"/>
            <p:nvPr/>
          </p:nvSpPr>
          <p:spPr>
            <a:xfrm>
              <a:off x="7585916" y="4346284"/>
              <a:ext cx="359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B91C459-65E7-451E-A166-745D888D8D46}"/>
                </a:ext>
              </a:extLst>
            </p:cNvPr>
            <p:cNvSpPr txBox="1"/>
            <p:nvPr/>
          </p:nvSpPr>
          <p:spPr>
            <a:xfrm>
              <a:off x="8868849" y="4307143"/>
              <a:ext cx="3592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727C7FFF-B17F-4FDF-98FE-3A56FDF7AF6D}"/>
                </a:ext>
              </a:extLst>
            </p:cNvPr>
            <p:cNvGrpSpPr/>
            <p:nvPr/>
          </p:nvGrpSpPr>
          <p:grpSpPr>
            <a:xfrm>
              <a:off x="4311937" y="4662343"/>
              <a:ext cx="6430665" cy="2214576"/>
              <a:chOff x="4311937" y="4662343"/>
              <a:chExt cx="6430665" cy="2214576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96C17D2-FDFF-4FCC-9926-1306FE7EB47D}"/>
                  </a:ext>
                </a:extLst>
              </p:cNvPr>
              <p:cNvGrpSpPr/>
              <p:nvPr/>
            </p:nvGrpSpPr>
            <p:grpSpPr>
              <a:xfrm>
                <a:off x="4311937" y="4662343"/>
                <a:ext cx="6430665" cy="2214576"/>
                <a:chOff x="4269942" y="4728785"/>
                <a:chExt cx="6430665" cy="2214576"/>
              </a:xfrm>
            </p:grpSpPr>
            <p:pic>
              <p:nvPicPr>
                <p:cNvPr id="36" name="Picture 35">
                  <a:extLst>
                    <a:ext uri="{FF2B5EF4-FFF2-40B4-BE49-F238E27FC236}">
                      <a16:creationId xmlns:a16="http://schemas.microsoft.com/office/drawing/2014/main" id="{16B8458C-1FEB-4802-A563-814E29F2FFA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269942" y="4728785"/>
                  <a:ext cx="6430665" cy="2214576"/>
                </a:xfrm>
                <a:prstGeom prst="rect">
                  <a:avLst/>
                </a:prstGeom>
              </p:spPr>
            </p:pic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D0D3E97E-3350-4557-897F-D8B8B4B3FA65}"/>
                    </a:ext>
                  </a:extLst>
                </p:cNvPr>
                <p:cNvSpPr/>
                <p:nvPr/>
              </p:nvSpPr>
              <p:spPr>
                <a:xfrm>
                  <a:off x="4622441" y="4758729"/>
                  <a:ext cx="1277006" cy="543601"/>
                </a:xfrm>
                <a:custGeom>
                  <a:avLst/>
                  <a:gdLst>
                    <a:gd name="connsiteX0" fmla="*/ 0 w 1332186"/>
                    <a:gd name="connsiteY0" fmla="*/ 607007 h 607007"/>
                    <a:gd name="connsiteX1" fmla="*/ 599090 w 1332186"/>
                    <a:gd name="connsiteY1" fmla="*/ 35 h 607007"/>
                    <a:gd name="connsiteX2" fmla="*/ 1300655 w 1332186"/>
                    <a:gd name="connsiteY2" fmla="*/ 575476 h 607007"/>
                    <a:gd name="connsiteX3" fmla="*/ 1300655 w 1332186"/>
                    <a:gd name="connsiteY3" fmla="*/ 575476 h 607007"/>
                    <a:gd name="connsiteX4" fmla="*/ 1332186 w 1332186"/>
                    <a:gd name="connsiteY4" fmla="*/ 591242 h 607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32186" h="607007">
                      <a:moveTo>
                        <a:pt x="0" y="607007"/>
                      </a:moveTo>
                      <a:cubicBezTo>
                        <a:pt x="191157" y="306148"/>
                        <a:pt x="382314" y="5290"/>
                        <a:pt x="599090" y="35"/>
                      </a:cubicBezTo>
                      <a:cubicBezTo>
                        <a:pt x="815866" y="-5220"/>
                        <a:pt x="1300655" y="575476"/>
                        <a:pt x="1300655" y="575476"/>
                      </a:cubicBezTo>
                      <a:lnTo>
                        <a:pt x="1300655" y="575476"/>
                      </a:lnTo>
                      <a:lnTo>
                        <a:pt x="1332186" y="591242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91BBE195-243F-4887-BEA7-B5AADF71E8C8}"/>
                    </a:ext>
                  </a:extLst>
                </p:cNvPr>
                <p:cNvSpPr/>
                <p:nvPr/>
              </p:nvSpPr>
              <p:spPr>
                <a:xfrm>
                  <a:off x="5944647" y="4745863"/>
                  <a:ext cx="1277006" cy="543601"/>
                </a:xfrm>
                <a:custGeom>
                  <a:avLst/>
                  <a:gdLst>
                    <a:gd name="connsiteX0" fmla="*/ 0 w 1332186"/>
                    <a:gd name="connsiteY0" fmla="*/ 607007 h 607007"/>
                    <a:gd name="connsiteX1" fmla="*/ 599090 w 1332186"/>
                    <a:gd name="connsiteY1" fmla="*/ 35 h 607007"/>
                    <a:gd name="connsiteX2" fmla="*/ 1300655 w 1332186"/>
                    <a:gd name="connsiteY2" fmla="*/ 575476 h 607007"/>
                    <a:gd name="connsiteX3" fmla="*/ 1300655 w 1332186"/>
                    <a:gd name="connsiteY3" fmla="*/ 575476 h 607007"/>
                    <a:gd name="connsiteX4" fmla="*/ 1332186 w 1332186"/>
                    <a:gd name="connsiteY4" fmla="*/ 591242 h 607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32186" h="607007">
                      <a:moveTo>
                        <a:pt x="0" y="607007"/>
                      </a:moveTo>
                      <a:cubicBezTo>
                        <a:pt x="191157" y="306148"/>
                        <a:pt x="382314" y="5290"/>
                        <a:pt x="599090" y="35"/>
                      </a:cubicBezTo>
                      <a:cubicBezTo>
                        <a:pt x="815866" y="-5220"/>
                        <a:pt x="1300655" y="575476"/>
                        <a:pt x="1300655" y="575476"/>
                      </a:cubicBezTo>
                      <a:lnTo>
                        <a:pt x="1300655" y="575476"/>
                      </a:lnTo>
                      <a:lnTo>
                        <a:pt x="1332186" y="591242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100BF977-543A-4299-A575-EB15CE064DA3}"/>
                    </a:ext>
                  </a:extLst>
                </p:cNvPr>
                <p:cNvSpPr/>
                <p:nvPr/>
              </p:nvSpPr>
              <p:spPr>
                <a:xfrm>
                  <a:off x="7237862" y="4749536"/>
                  <a:ext cx="1277006" cy="543601"/>
                </a:xfrm>
                <a:custGeom>
                  <a:avLst/>
                  <a:gdLst>
                    <a:gd name="connsiteX0" fmla="*/ 0 w 1332186"/>
                    <a:gd name="connsiteY0" fmla="*/ 607007 h 607007"/>
                    <a:gd name="connsiteX1" fmla="*/ 599090 w 1332186"/>
                    <a:gd name="connsiteY1" fmla="*/ 35 h 607007"/>
                    <a:gd name="connsiteX2" fmla="*/ 1300655 w 1332186"/>
                    <a:gd name="connsiteY2" fmla="*/ 575476 h 607007"/>
                    <a:gd name="connsiteX3" fmla="*/ 1300655 w 1332186"/>
                    <a:gd name="connsiteY3" fmla="*/ 575476 h 607007"/>
                    <a:gd name="connsiteX4" fmla="*/ 1332186 w 1332186"/>
                    <a:gd name="connsiteY4" fmla="*/ 591242 h 607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32186" h="607007">
                      <a:moveTo>
                        <a:pt x="0" y="607007"/>
                      </a:moveTo>
                      <a:cubicBezTo>
                        <a:pt x="191157" y="306148"/>
                        <a:pt x="382314" y="5290"/>
                        <a:pt x="599090" y="35"/>
                      </a:cubicBezTo>
                      <a:cubicBezTo>
                        <a:pt x="815866" y="-5220"/>
                        <a:pt x="1300655" y="575476"/>
                        <a:pt x="1300655" y="575476"/>
                      </a:cubicBezTo>
                      <a:lnTo>
                        <a:pt x="1300655" y="575476"/>
                      </a:lnTo>
                      <a:lnTo>
                        <a:pt x="1332186" y="591242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F5CA19CA-4B6C-4AF6-82D2-83A1B493C805}"/>
                    </a:ext>
                  </a:extLst>
                </p:cNvPr>
                <p:cNvSpPr/>
                <p:nvPr/>
              </p:nvSpPr>
              <p:spPr>
                <a:xfrm>
                  <a:off x="8514868" y="4745864"/>
                  <a:ext cx="1277006" cy="543601"/>
                </a:xfrm>
                <a:custGeom>
                  <a:avLst/>
                  <a:gdLst>
                    <a:gd name="connsiteX0" fmla="*/ 0 w 1332186"/>
                    <a:gd name="connsiteY0" fmla="*/ 607007 h 607007"/>
                    <a:gd name="connsiteX1" fmla="*/ 599090 w 1332186"/>
                    <a:gd name="connsiteY1" fmla="*/ 35 h 607007"/>
                    <a:gd name="connsiteX2" fmla="*/ 1300655 w 1332186"/>
                    <a:gd name="connsiteY2" fmla="*/ 575476 h 607007"/>
                    <a:gd name="connsiteX3" fmla="*/ 1300655 w 1332186"/>
                    <a:gd name="connsiteY3" fmla="*/ 575476 h 607007"/>
                    <a:gd name="connsiteX4" fmla="*/ 1332186 w 1332186"/>
                    <a:gd name="connsiteY4" fmla="*/ 591242 h 6070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32186" h="607007">
                      <a:moveTo>
                        <a:pt x="0" y="607007"/>
                      </a:moveTo>
                      <a:cubicBezTo>
                        <a:pt x="191157" y="306148"/>
                        <a:pt x="382314" y="5290"/>
                        <a:pt x="599090" y="35"/>
                      </a:cubicBezTo>
                      <a:cubicBezTo>
                        <a:pt x="815866" y="-5220"/>
                        <a:pt x="1300655" y="575476"/>
                        <a:pt x="1300655" y="575476"/>
                      </a:cubicBezTo>
                      <a:lnTo>
                        <a:pt x="1300655" y="575476"/>
                      </a:lnTo>
                      <a:lnTo>
                        <a:pt x="1332186" y="591242"/>
                      </a:ln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0FB94CB-01AB-4DE9-85B1-6A790B258028}"/>
                  </a:ext>
                </a:extLst>
              </p:cNvPr>
              <p:cNvSpPr txBox="1"/>
              <p:nvPr/>
            </p:nvSpPr>
            <p:spPr>
              <a:xfrm>
                <a:off x="4986610" y="5544528"/>
                <a:ext cx="359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AF2F71D1-63F1-4F7D-9082-6A9B58E069BD}"/>
                  </a:ext>
                </a:extLst>
              </p:cNvPr>
              <p:cNvSpPr txBox="1"/>
              <p:nvPr/>
            </p:nvSpPr>
            <p:spPr>
              <a:xfrm>
                <a:off x="6077476" y="5491945"/>
                <a:ext cx="359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B7C40A21-CBC1-45D5-BE69-6941518C226A}"/>
                  </a:ext>
                </a:extLst>
              </p:cNvPr>
              <p:cNvSpPr txBox="1"/>
              <p:nvPr/>
            </p:nvSpPr>
            <p:spPr>
              <a:xfrm>
                <a:off x="7107933" y="5514615"/>
                <a:ext cx="359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BCFE4518-F616-4FCC-BE5E-2801F837F723}"/>
                  </a:ext>
                </a:extLst>
              </p:cNvPr>
              <p:cNvSpPr txBox="1"/>
              <p:nvPr/>
            </p:nvSpPr>
            <p:spPr>
              <a:xfrm>
                <a:off x="8067404" y="5542099"/>
                <a:ext cx="359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9B7806E-B0DD-49AC-B394-537B42DCEB7E}"/>
                  </a:ext>
                </a:extLst>
              </p:cNvPr>
              <p:cNvSpPr txBox="1"/>
              <p:nvPr/>
            </p:nvSpPr>
            <p:spPr>
              <a:xfrm>
                <a:off x="9182266" y="5505704"/>
                <a:ext cx="35922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4</a:t>
                </a:r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543AE38B-57CB-485D-BB3F-7F444F22F3B5}"/>
                  </a:ext>
                </a:extLst>
              </p:cNvPr>
              <p:cNvSpPr/>
              <p:nvPr/>
            </p:nvSpPr>
            <p:spPr>
              <a:xfrm>
                <a:off x="4646815" y="5860470"/>
                <a:ext cx="5203767" cy="482366"/>
              </a:xfrm>
              <a:custGeom>
                <a:avLst/>
                <a:gdLst>
                  <a:gd name="connsiteX0" fmla="*/ 0 w 5203767"/>
                  <a:gd name="connsiteY0" fmla="*/ 473828 h 482366"/>
                  <a:gd name="connsiteX1" fmla="*/ 640080 w 5203767"/>
                  <a:gd name="connsiteY1" fmla="*/ 3 h 482366"/>
                  <a:gd name="connsiteX2" fmla="*/ 1055716 w 5203767"/>
                  <a:gd name="connsiteY2" fmla="*/ 465515 h 482366"/>
                  <a:gd name="connsiteX3" fmla="*/ 1596043 w 5203767"/>
                  <a:gd name="connsiteY3" fmla="*/ 24941 h 482366"/>
                  <a:gd name="connsiteX4" fmla="*/ 2086494 w 5203767"/>
                  <a:gd name="connsiteY4" fmla="*/ 482141 h 482366"/>
                  <a:gd name="connsiteX5" fmla="*/ 2593570 w 5203767"/>
                  <a:gd name="connsiteY5" fmla="*/ 91443 h 482366"/>
                  <a:gd name="connsiteX6" fmla="*/ 3142210 w 5203767"/>
                  <a:gd name="connsiteY6" fmla="*/ 473828 h 482366"/>
                  <a:gd name="connsiteX7" fmla="*/ 3599410 w 5203767"/>
                  <a:gd name="connsiteY7" fmla="*/ 91443 h 482366"/>
                  <a:gd name="connsiteX8" fmla="*/ 4164676 w 5203767"/>
                  <a:gd name="connsiteY8" fmla="*/ 457203 h 482366"/>
                  <a:gd name="connsiteX9" fmla="*/ 4663440 w 5203767"/>
                  <a:gd name="connsiteY9" fmla="*/ 33254 h 482366"/>
                  <a:gd name="connsiteX10" fmla="*/ 5203767 w 5203767"/>
                  <a:gd name="connsiteY10" fmla="*/ 448890 h 4823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203767" h="482366">
                    <a:moveTo>
                      <a:pt x="0" y="473828"/>
                    </a:moveTo>
                    <a:cubicBezTo>
                      <a:pt x="232063" y="237608"/>
                      <a:pt x="464127" y="1388"/>
                      <a:pt x="640080" y="3"/>
                    </a:cubicBezTo>
                    <a:cubicBezTo>
                      <a:pt x="816033" y="-1383"/>
                      <a:pt x="896389" y="461359"/>
                      <a:pt x="1055716" y="465515"/>
                    </a:cubicBezTo>
                    <a:cubicBezTo>
                      <a:pt x="1215043" y="469671"/>
                      <a:pt x="1424247" y="22170"/>
                      <a:pt x="1596043" y="24941"/>
                    </a:cubicBezTo>
                    <a:cubicBezTo>
                      <a:pt x="1767839" y="27712"/>
                      <a:pt x="1920239" y="471057"/>
                      <a:pt x="2086494" y="482141"/>
                    </a:cubicBezTo>
                    <a:cubicBezTo>
                      <a:pt x="2252749" y="493225"/>
                      <a:pt x="2417617" y="92828"/>
                      <a:pt x="2593570" y="91443"/>
                    </a:cubicBezTo>
                    <a:cubicBezTo>
                      <a:pt x="2769523" y="90057"/>
                      <a:pt x="2974570" y="473828"/>
                      <a:pt x="3142210" y="473828"/>
                    </a:cubicBezTo>
                    <a:cubicBezTo>
                      <a:pt x="3309850" y="473828"/>
                      <a:pt x="3428999" y="94214"/>
                      <a:pt x="3599410" y="91443"/>
                    </a:cubicBezTo>
                    <a:cubicBezTo>
                      <a:pt x="3769821" y="88672"/>
                      <a:pt x="3987338" y="466901"/>
                      <a:pt x="4164676" y="457203"/>
                    </a:cubicBezTo>
                    <a:cubicBezTo>
                      <a:pt x="4342014" y="447505"/>
                      <a:pt x="4490258" y="34639"/>
                      <a:pt x="4663440" y="33254"/>
                    </a:cubicBezTo>
                    <a:cubicBezTo>
                      <a:pt x="4836622" y="31869"/>
                      <a:pt x="5020194" y="240379"/>
                      <a:pt x="5203767" y="448890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773EDF04-DFC1-42B1-BC59-635D678F9A30}"/>
              </a:ext>
            </a:extLst>
          </p:cNvPr>
          <p:cNvSpPr txBox="1"/>
          <p:nvPr/>
        </p:nvSpPr>
        <p:spPr>
          <a:xfrm>
            <a:off x="256366" y="82743"/>
            <a:ext cx="7329549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GB" b="1" dirty="0"/>
              <a:t>Step 1: </a:t>
            </a:r>
            <a:r>
              <a:rPr lang="en-GB" sz="1800" dirty="0"/>
              <a:t>Look at each column to see how many counters are in each column. Do the same for each row and record on the picture.</a:t>
            </a:r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4" grpId="0" animBg="1"/>
      <p:bldP spid="3" grpId="0"/>
    </p:bldLst>
  </p:timing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982</Words>
  <Application>Microsoft Office PowerPoint</Application>
  <PresentationFormat>Widescreen</PresentationFormat>
  <Paragraphs>171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Multiplication; understanding multiplication as repeated addition.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12</cp:revision>
  <dcterms:created xsi:type="dcterms:W3CDTF">2021-01-05T11:02:27Z</dcterms:created>
  <dcterms:modified xsi:type="dcterms:W3CDTF">2025-08-18T10:11:24Z</dcterms:modified>
</cp:coreProperties>
</file>