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72" r:id="rId2"/>
    <p:sldId id="2643" r:id="rId3"/>
    <p:sldId id="2645" r:id="rId4"/>
    <p:sldId id="262" r:id="rId5"/>
    <p:sldId id="273" r:id="rId6"/>
    <p:sldId id="2637" r:id="rId7"/>
    <p:sldId id="2647" r:id="rId8"/>
    <p:sldId id="2639" r:id="rId9"/>
    <p:sldId id="2648" r:id="rId10"/>
    <p:sldId id="2649" r:id="rId11"/>
    <p:sldId id="2641" r:id="rId12"/>
    <p:sldId id="264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E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62" d="100"/>
          <a:sy n="62" d="100"/>
        </p:scale>
        <p:origin x="12" y="43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26/02/2021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9.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10.png"/><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hyperlink" Target="https://evilturnover.deviantart.com/art/Sun-Bed-Season-2-Episode-3-307268094" TargetMode="External"/><Relationship Id="rId4" Type="http://schemas.openxmlformats.org/officeDocument/2006/relationships/image" Target="../media/image23.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25.png"/><Relationship Id="rId4" Type="http://schemas.openxmlformats.org/officeDocument/2006/relationships/image" Target="../media/image24.png"/></Relationships>
</file>

<file path=ppt/slides/_rels/slide13.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26.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3</a:t>
            </a:r>
          </a:p>
        </p:txBody>
      </p:sp>
      <p:sp>
        <p:nvSpPr>
          <p:cNvPr id="3" name="Subtitle 2"/>
          <p:cNvSpPr>
            <a:spLocks noGrp="1"/>
          </p:cNvSpPr>
          <p:nvPr>
            <p:ph type="subTitle" idx="1"/>
          </p:nvPr>
        </p:nvSpPr>
        <p:spPr>
          <a:xfrm>
            <a:off x="1847528" y="3068960"/>
            <a:ext cx="7776864" cy="966223"/>
          </a:xfrm>
        </p:spPr>
        <p:txBody>
          <a:bodyPr>
            <a:normAutofit fontScale="92500" lnSpcReduction="10000"/>
          </a:bodyPr>
          <a:lstStyle/>
          <a:p>
            <a:pPr algn="l"/>
            <a:r>
              <a:rPr lang="en-GB" sz="2400" b="1" dirty="0">
                <a:solidFill>
                  <a:schemeClr val="tx1"/>
                </a:solidFill>
              </a:rPr>
              <a:t>Fractions 3</a:t>
            </a:r>
          </a:p>
          <a:p>
            <a:pPr marL="342900" indent="-342900" algn="l">
              <a:buFont typeface="Arial" panose="020B0604020202020204" pitchFamily="34" charset="0"/>
              <a:buChar char="•"/>
            </a:pPr>
            <a:r>
              <a:rPr lang="en-GB" sz="1800" b="1" dirty="0">
                <a:solidFill>
                  <a:schemeClr val="tx1"/>
                </a:solidFill>
                <a:effectLst/>
                <a:latin typeface="Arial" panose="020B0604020202020204" pitchFamily="34" charset="0"/>
                <a:ea typeface="Calibri" panose="020F0502020204030204" pitchFamily="34" charset="0"/>
              </a:rPr>
              <a:t>Recognise, find and write fractions of a discrete set of objects: unit fractions and non-unit fractions with small denominators</a:t>
            </a:r>
            <a:endParaRPr lang="en-GB" sz="2400" b="1"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32DFDE43-6849-4204-AE21-BAF453F9DDF6}"/>
                  </a:ext>
                </a:extLst>
              </p:cNvPr>
              <p:cNvSpPr>
                <a:spLocks noGrp="1"/>
              </p:cNvSpPr>
              <p:nvPr>
                <p:ph idx="1"/>
              </p:nvPr>
            </p:nvSpPr>
            <p:spPr>
              <a:xfrm>
                <a:off x="609600" y="215757"/>
                <a:ext cx="10972800" cy="5734193"/>
              </a:xfrm>
            </p:spPr>
            <p:txBody>
              <a:bodyPr/>
              <a:lstStyle/>
              <a:p>
                <a:pPr marL="0" indent="0">
                  <a:buNone/>
                </a:pPr>
                <a:endParaRPr lang="en-GB" sz="2000" b="1" dirty="0">
                  <a:solidFill>
                    <a:srgbClr val="FF0000"/>
                  </a:solidFill>
                </a:endParaRPr>
              </a:p>
              <a:p>
                <a:pPr marL="0" indent="0">
                  <a:buNone/>
                </a:pPr>
                <a:endParaRPr lang="en-GB" sz="2000" b="1" dirty="0">
                  <a:solidFill>
                    <a:srgbClr val="FF0000"/>
                  </a:solidFill>
                </a:endParaRPr>
              </a:p>
              <a:p>
                <a:pPr marL="0" indent="0">
                  <a:buNone/>
                </a:pPr>
                <a:r>
                  <a:rPr lang="en-GB" sz="2000" b="1" dirty="0">
                    <a:cs typeface="Times New Roman" panose="02020603050405020304" pitchFamily="18" charset="0"/>
                  </a:rPr>
                  <a:t>Step 3:  </a:t>
                </a:r>
                <a:r>
                  <a:rPr lang="en-GB" sz="2000" b="1" i="1" dirty="0"/>
                  <a:t>Find </a:t>
                </a:r>
                <a14:m>
                  <m:oMath xmlns:m="http://schemas.openxmlformats.org/officeDocument/2006/math">
                    <m:f>
                      <m:fPr>
                        <m:ctrlPr>
                          <a:rPr lang="en-GB" sz="2000" b="1" i="1">
                            <a:latin typeface="Cambria Math" panose="02040503050406030204" pitchFamily="18" charset="0"/>
                          </a:rPr>
                        </m:ctrlPr>
                      </m:fPr>
                      <m:num>
                        <m:r>
                          <a:rPr lang="en-GB" sz="2000" b="1" i="1" smtClean="0">
                            <a:latin typeface="Cambria Math" panose="02040503050406030204" pitchFamily="18" charset="0"/>
                          </a:rPr>
                          <m:t>𝟐</m:t>
                        </m:r>
                      </m:num>
                      <m:den>
                        <m:r>
                          <a:rPr lang="en-GB" sz="2000" b="1" i="1">
                            <a:latin typeface="Cambria Math" panose="02040503050406030204" pitchFamily="18" charset="0"/>
                          </a:rPr>
                          <m:t>𝟓</m:t>
                        </m:r>
                      </m:den>
                    </m:f>
                  </m:oMath>
                </a14:m>
                <a:r>
                  <a:rPr lang="en-GB" sz="2000" b="1" i="1" dirty="0"/>
                  <a:t> of the marbles, by multiplying the number of marbles in </a:t>
                </a:r>
                <a14:m>
                  <m:oMath xmlns:m="http://schemas.openxmlformats.org/officeDocument/2006/math">
                    <m:f>
                      <m:fPr>
                        <m:ctrlPr>
                          <a:rPr lang="en-GB" sz="2000" b="1" i="1">
                            <a:latin typeface="Cambria Math" panose="02040503050406030204" pitchFamily="18" charset="0"/>
                          </a:rPr>
                        </m:ctrlPr>
                      </m:fPr>
                      <m:num>
                        <m:r>
                          <a:rPr lang="en-GB" sz="2000" b="1" i="1">
                            <a:latin typeface="Cambria Math" panose="02040503050406030204" pitchFamily="18" charset="0"/>
                          </a:rPr>
                          <m:t>𝟏</m:t>
                        </m:r>
                      </m:num>
                      <m:den>
                        <m:r>
                          <a:rPr lang="en-GB" sz="2000" b="1" i="1">
                            <a:latin typeface="Cambria Math" panose="02040503050406030204" pitchFamily="18" charset="0"/>
                          </a:rPr>
                          <m:t>𝟓</m:t>
                        </m:r>
                      </m:den>
                    </m:f>
                  </m:oMath>
                </a14:m>
                <a:r>
                  <a:rPr lang="en-GB" sz="2000" b="1" i="1" dirty="0"/>
                  <a:t> by two</a:t>
                </a:r>
              </a:p>
              <a:p>
                <a:pPr marL="0" indent="0">
                  <a:buNone/>
                </a:pPr>
                <a:endParaRPr lang="en-GB" sz="2000" b="1" i="1" dirty="0"/>
              </a:p>
              <a:p>
                <a:pPr marL="0" indent="0">
                  <a:buNone/>
                </a:pPr>
                <a:r>
                  <a:rPr lang="en-GB" sz="2000" i="1" dirty="0"/>
                  <a:t>You could use a bar model to help you</a:t>
                </a:r>
              </a:p>
              <a:p>
                <a:pPr marL="0" indent="0">
                  <a:buNone/>
                </a:pPr>
                <a:r>
                  <a:rPr lang="en-GB" sz="2000" b="1" dirty="0"/>
                  <a:t>						    	</a:t>
                </a:r>
                <a:r>
                  <a:rPr lang="en-GB" sz="2000" dirty="0">
                    <a:solidFill>
                      <a:srgbClr val="FF0000"/>
                    </a:solidFill>
                  </a:rPr>
                  <a:t>20 ÷ 5 = 4</a:t>
                </a:r>
              </a:p>
              <a:p>
                <a:pPr marL="0" indent="0">
                  <a:buNone/>
                </a:pPr>
                <a:r>
                  <a:rPr lang="en-GB" sz="2000" dirty="0">
                    <a:solidFill>
                      <a:srgbClr val="FF0000"/>
                    </a:solidFill>
                  </a:rPr>
                  <a:t>							</a:t>
                </a:r>
                <a14:m>
                  <m:oMath xmlns:m="http://schemas.openxmlformats.org/officeDocument/2006/math">
                    <m:f>
                      <m:fPr>
                        <m:ctrlPr>
                          <a:rPr lang="en-GB" sz="2000" b="0" i="1" smtClean="0">
                            <a:solidFill>
                              <a:srgbClr val="FF0000"/>
                            </a:solidFill>
                            <a:latin typeface="Cambria Math" panose="02040503050406030204" pitchFamily="18" charset="0"/>
                          </a:rPr>
                        </m:ctrlPr>
                      </m:fPr>
                      <m:num>
                        <m:r>
                          <a:rPr lang="en-GB" sz="2000" b="0" i="1" smtClean="0">
                            <a:solidFill>
                              <a:srgbClr val="FF0000"/>
                            </a:solidFill>
                            <a:latin typeface="Cambria Math" panose="02040503050406030204" pitchFamily="18" charset="0"/>
                          </a:rPr>
                          <m:t>1</m:t>
                        </m:r>
                      </m:num>
                      <m:den>
                        <m:r>
                          <a:rPr lang="en-GB" sz="2000" b="0" i="1" smtClean="0">
                            <a:solidFill>
                              <a:srgbClr val="FF0000"/>
                            </a:solidFill>
                            <a:latin typeface="Cambria Math" panose="02040503050406030204" pitchFamily="18" charset="0"/>
                          </a:rPr>
                          <m:t>5</m:t>
                        </m:r>
                      </m:den>
                    </m:f>
                  </m:oMath>
                </a14:m>
                <a:r>
                  <a:rPr lang="en-GB" sz="2000" dirty="0">
                    <a:solidFill>
                      <a:srgbClr val="FF0000"/>
                    </a:solidFill>
                  </a:rPr>
                  <a:t> of 20 = 4 </a:t>
                </a:r>
              </a:p>
              <a:p>
                <a:pPr marL="0" indent="0">
                  <a:buNone/>
                </a:pPr>
                <a:endParaRPr lang="en-GB" sz="2000" dirty="0">
                  <a:solidFill>
                    <a:srgbClr val="FF0000"/>
                  </a:solidFill>
                </a:endParaRPr>
              </a:p>
              <a:p>
                <a:pPr marL="0" indent="0">
                  <a:buNone/>
                </a:pPr>
                <a:r>
                  <a:rPr lang="en-GB" sz="2000" dirty="0">
                    <a:solidFill>
                      <a:srgbClr val="FF0000"/>
                    </a:solidFill>
                  </a:rPr>
                  <a:t>							4 x 2 = 8, therefore </a:t>
                </a:r>
                <a14:m>
                  <m:oMath xmlns:m="http://schemas.openxmlformats.org/officeDocument/2006/math">
                    <m:f>
                      <m:fPr>
                        <m:ctrlPr>
                          <a:rPr lang="en-GB" sz="2000" b="1" i="1" smtClean="0">
                            <a:solidFill>
                              <a:srgbClr val="FF0000"/>
                            </a:solidFill>
                            <a:latin typeface="Cambria Math" panose="02040503050406030204" pitchFamily="18" charset="0"/>
                          </a:rPr>
                        </m:ctrlPr>
                      </m:fPr>
                      <m:num>
                        <m:r>
                          <a:rPr lang="en-GB" sz="2000" b="1" i="1" smtClean="0">
                            <a:solidFill>
                              <a:srgbClr val="FF0000"/>
                            </a:solidFill>
                            <a:latin typeface="Cambria Math" panose="02040503050406030204" pitchFamily="18" charset="0"/>
                          </a:rPr>
                          <m:t>𝟐</m:t>
                        </m:r>
                      </m:num>
                      <m:den>
                        <m:r>
                          <a:rPr lang="en-GB" sz="2000" b="1" i="1">
                            <a:solidFill>
                              <a:srgbClr val="FF0000"/>
                            </a:solidFill>
                            <a:latin typeface="Cambria Math" panose="02040503050406030204" pitchFamily="18" charset="0"/>
                          </a:rPr>
                          <m:t>𝟓</m:t>
                        </m:r>
                      </m:den>
                    </m:f>
                  </m:oMath>
                </a14:m>
                <a:r>
                  <a:rPr lang="en-GB" sz="2000" b="1" i="1" dirty="0">
                    <a:solidFill>
                      <a:srgbClr val="FF0000"/>
                    </a:solidFill>
                  </a:rPr>
                  <a:t> </a:t>
                </a:r>
                <a:r>
                  <a:rPr lang="en-GB" sz="2000" dirty="0">
                    <a:solidFill>
                      <a:srgbClr val="FF0000"/>
                    </a:solidFill>
                  </a:rPr>
                  <a:t>of Eva’s marbles 									equals 8 marbles.</a:t>
                </a:r>
              </a:p>
              <a:p>
                <a:pPr marL="0" indent="0">
                  <a:buNone/>
                </a:pPr>
                <a:r>
                  <a:rPr lang="en-GB" sz="2000" dirty="0">
                    <a:solidFill>
                      <a:srgbClr val="FF0000"/>
                    </a:solidFill>
                  </a:rPr>
                  <a:t>						   </a:t>
                </a:r>
              </a:p>
              <a:p>
                <a:pPr marL="0" indent="0">
                  <a:buNone/>
                </a:pPr>
                <a:endParaRPr lang="en-GB" sz="2000" b="1" dirty="0"/>
              </a:p>
            </p:txBody>
          </p:sp>
        </mc:Choice>
        <mc:Fallback>
          <p:sp>
            <p:nvSpPr>
              <p:cNvPr id="3" name="Content Placeholder 2">
                <a:extLst>
                  <a:ext uri="{FF2B5EF4-FFF2-40B4-BE49-F238E27FC236}">
                    <a16:creationId xmlns:a16="http://schemas.microsoft.com/office/drawing/2014/main" id="{32DFDE43-6849-4204-AE21-BAF453F9DDF6}"/>
                  </a:ext>
                </a:extLst>
              </p:cNvPr>
              <p:cNvSpPr>
                <a:spLocks noGrp="1" noRot="1" noChangeAspect="1" noMove="1" noResize="1" noEditPoints="1" noAdjustHandles="1" noChangeArrowheads="1" noChangeShapeType="1" noTextEdit="1"/>
              </p:cNvSpPr>
              <p:nvPr>
                <p:ph idx="1"/>
              </p:nvPr>
            </p:nvSpPr>
            <p:spPr>
              <a:xfrm>
                <a:off x="609600" y="215757"/>
                <a:ext cx="10972800" cy="5734193"/>
              </a:xfrm>
              <a:blipFill>
                <a:blip r:embed="rId2"/>
                <a:stretch>
                  <a:fillRect l="-556"/>
                </a:stretch>
              </a:blipFill>
            </p:spPr>
            <p:txBody>
              <a:bodyPr/>
              <a:lstStyle/>
              <a:p>
                <a:r>
                  <a:rPr lang="en-GB">
                    <a:noFill/>
                  </a:rPr>
                  <a:t> </a:t>
                </a:r>
              </a:p>
            </p:txBody>
          </p:sp>
        </mc:Fallback>
      </mc:AlternateContent>
      <p:pic>
        <p:nvPicPr>
          <p:cNvPr id="5" name="Picture 4">
            <a:extLst>
              <a:ext uri="{FF2B5EF4-FFF2-40B4-BE49-F238E27FC236}">
                <a16:creationId xmlns:a16="http://schemas.microsoft.com/office/drawing/2014/main" id="{6D76A213-0FA9-44C1-8397-467856067342}"/>
              </a:ext>
            </a:extLst>
          </p:cNvPr>
          <p:cNvPicPr>
            <a:picLocks noChangeAspect="1"/>
          </p:cNvPicPr>
          <p:nvPr/>
        </p:nvPicPr>
        <p:blipFill>
          <a:blip r:embed="rId3"/>
          <a:stretch>
            <a:fillRect/>
          </a:stretch>
        </p:blipFill>
        <p:spPr>
          <a:xfrm>
            <a:off x="8680947" y="1755390"/>
            <a:ext cx="3158307" cy="721600"/>
          </a:xfrm>
          <a:prstGeom prst="rect">
            <a:avLst/>
          </a:prstGeom>
        </p:spPr>
      </p:pic>
      <p:grpSp>
        <p:nvGrpSpPr>
          <p:cNvPr id="6" name="Group 5">
            <a:extLst>
              <a:ext uri="{FF2B5EF4-FFF2-40B4-BE49-F238E27FC236}">
                <a16:creationId xmlns:a16="http://schemas.microsoft.com/office/drawing/2014/main" id="{5161B3F4-7F4A-454A-8B20-32DC01B2369E}"/>
              </a:ext>
            </a:extLst>
          </p:cNvPr>
          <p:cNvGrpSpPr/>
          <p:nvPr/>
        </p:nvGrpSpPr>
        <p:grpSpPr>
          <a:xfrm>
            <a:off x="1082900" y="3276906"/>
            <a:ext cx="5351055" cy="2233905"/>
            <a:chOff x="1100028" y="1214792"/>
            <a:chExt cx="4995972" cy="2233905"/>
          </a:xfrm>
        </p:grpSpPr>
        <p:sp>
          <p:nvSpPr>
            <p:cNvPr id="7" name="Rectangle 6">
              <a:extLst>
                <a:ext uri="{FF2B5EF4-FFF2-40B4-BE49-F238E27FC236}">
                  <a16:creationId xmlns:a16="http://schemas.microsoft.com/office/drawing/2014/main" id="{068CDAE1-AA75-40E5-97D9-272703F41D48}"/>
                </a:ext>
              </a:extLst>
            </p:cNvPr>
            <p:cNvSpPr/>
            <p:nvPr/>
          </p:nvSpPr>
          <p:spPr>
            <a:xfrm>
              <a:off x="1100028" y="2220592"/>
              <a:ext cx="4850652" cy="614442"/>
            </a:xfrm>
            <a:prstGeom prst="rect">
              <a:avLst/>
            </a:prstGeom>
            <a:solidFill>
              <a:srgbClr val="FEFEA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8" name="Group 7">
              <a:extLst>
                <a:ext uri="{FF2B5EF4-FFF2-40B4-BE49-F238E27FC236}">
                  <a16:creationId xmlns:a16="http://schemas.microsoft.com/office/drawing/2014/main" id="{89CDB07A-FAB4-4CAA-8B1B-F8C322006FC6}"/>
                </a:ext>
              </a:extLst>
            </p:cNvPr>
            <p:cNvGrpSpPr/>
            <p:nvPr/>
          </p:nvGrpSpPr>
          <p:grpSpPr>
            <a:xfrm>
              <a:off x="5012055" y="2834255"/>
              <a:ext cx="938625" cy="614442"/>
              <a:chOff x="5022330" y="2834674"/>
              <a:chExt cx="938625" cy="614442"/>
            </a:xfrm>
          </p:grpSpPr>
          <p:sp>
            <p:nvSpPr>
              <p:cNvPr id="12" name="Rectangle 11">
                <a:extLst>
                  <a:ext uri="{FF2B5EF4-FFF2-40B4-BE49-F238E27FC236}">
                    <a16:creationId xmlns:a16="http://schemas.microsoft.com/office/drawing/2014/main" id="{A47C8A7C-AE35-4023-A3D0-6AD19BFCE486}"/>
                  </a:ext>
                </a:extLst>
              </p:cNvPr>
              <p:cNvSpPr/>
              <p:nvPr/>
            </p:nvSpPr>
            <p:spPr>
              <a:xfrm>
                <a:off x="5022330" y="2834674"/>
                <a:ext cx="938625"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27EAA815-B778-48E7-ADE8-AE89A7290B98}"/>
                  </a:ext>
                </a:extLst>
              </p:cNvPr>
              <p:cNvSpPr txBox="1"/>
              <p:nvPr/>
            </p:nvSpPr>
            <p:spPr>
              <a:xfrm>
                <a:off x="5198829" y="2907300"/>
                <a:ext cx="585627" cy="369332"/>
              </a:xfrm>
              <a:prstGeom prst="rect">
                <a:avLst/>
              </a:prstGeom>
              <a:noFill/>
            </p:spPr>
            <p:txBody>
              <a:bodyPr wrap="square" rtlCol="0">
                <a:spAutoFit/>
              </a:bodyPr>
              <a:lstStyle/>
              <a:p>
                <a:pPr algn="ctr"/>
                <a:r>
                  <a:rPr lang="en-GB" dirty="0"/>
                  <a:t> </a:t>
                </a:r>
              </a:p>
            </p:txBody>
          </p:sp>
        </p:grpSp>
        <p:sp>
          <p:nvSpPr>
            <p:cNvPr id="9" name="Right Brace 8">
              <a:extLst>
                <a:ext uri="{FF2B5EF4-FFF2-40B4-BE49-F238E27FC236}">
                  <a16:creationId xmlns:a16="http://schemas.microsoft.com/office/drawing/2014/main" id="{646A8169-5E61-43A4-BD69-0B1375870B28}"/>
                </a:ext>
              </a:extLst>
            </p:cNvPr>
            <p:cNvSpPr/>
            <p:nvPr/>
          </p:nvSpPr>
          <p:spPr>
            <a:xfrm rot="16200000">
              <a:off x="3374552" y="-681383"/>
              <a:ext cx="446926" cy="4995971"/>
            </a:xfrm>
            <a:prstGeom prst="righ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 name="TextBox 9">
              <a:extLst>
                <a:ext uri="{FF2B5EF4-FFF2-40B4-BE49-F238E27FC236}">
                  <a16:creationId xmlns:a16="http://schemas.microsoft.com/office/drawing/2014/main" id="{DFB9C719-35EF-495B-BE09-A8232191D687}"/>
                </a:ext>
              </a:extLst>
            </p:cNvPr>
            <p:cNvSpPr txBox="1"/>
            <p:nvPr/>
          </p:nvSpPr>
          <p:spPr>
            <a:xfrm>
              <a:off x="1806453" y="1214792"/>
              <a:ext cx="3782653" cy="369332"/>
            </a:xfrm>
            <a:prstGeom prst="rect">
              <a:avLst/>
            </a:prstGeom>
            <a:noFill/>
          </p:spPr>
          <p:txBody>
            <a:bodyPr wrap="square" rtlCol="0">
              <a:spAutoFit/>
            </a:bodyPr>
            <a:lstStyle/>
            <a:p>
              <a:r>
                <a:rPr lang="en-GB" dirty="0"/>
                <a:t>Total number of marbles</a:t>
              </a:r>
            </a:p>
          </p:txBody>
        </p:sp>
        <p:sp>
          <p:nvSpPr>
            <p:cNvPr id="11" name="Rectangle 10">
              <a:extLst>
                <a:ext uri="{FF2B5EF4-FFF2-40B4-BE49-F238E27FC236}">
                  <a16:creationId xmlns:a16="http://schemas.microsoft.com/office/drawing/2014/main" id="{C04B7416-E9BA-42CF-B642-E8E511F8BCAB}"/>
                </a:ext>
              </a:extLst>
            </p:cNvPr>
            <p:cNvSpPr/>
            <p:nvPr/>
          </p:nvSpPr>
          <p:spPr>
            <a:xfrm>
              <a:off x="3976322" y="2834255"/>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4" name="TextBox 13">
            <a:extLst>
              <a:ext uri="{FF2B5EF4-FFF2-40B4-BE49-F238E27FC236}">
                <a16:creationId xmlns:a16="http://schemas.microsoft.com/office/drawing/2014/main" id="{F3FCFFB0-58AC-4F84-A61E-D4B27D4658B4}"/>
              </a:ext>
            </a:extLst>
          </p:cNvPr>
          <p:cNvSpPr txBox="1"/>
          <p:nvPr/>
        </p:nvSpPr>
        <p:spPr>
          <a:xfrm>
            <a:off x="3305199" y="4386952"/>
            <a:ext cx="585627" cy="369332"/>
          </a:xfrm>
          <a:prstGeom prst="rect">
            <a:avLst/>
          </a:prstGeom>
          <a:noFill/>
        </p:spPr>
        <p:txBody>
          <a:bodyPr wrap="square" rtlCol="0">
            <a:spAutoFit/>
          </a:bodyPr>
          <a:lstStyle/>
          <a:p>
            <a:pPr algn="ctr"/>
            <a:r>
              <a:rPr lang="en-GB" b="1" dirty="0"/>
              <a:t>20</a:t>
            </a:r>
            <a:r>
              <a:rPr lang="en-GB" dirty="0"/>
              <a:t> </a:t>
            </a:r>
          </a:p>
        </p:txBody>
      </p:sp>
      <p:sp>
        <p:nvSpPr>
          <p:cNvPr id="15" name="Rectangle 14">
            <a:extLst>
              <a:ext uri="{FF2B5EF4-FFF2-40B4-BE49-F238E27FC236}">
                <a16:creationId xmlns:a16="http://schemas.microsoft.com/office/drawing/2014/main" id="{C02AF375-3D70-45B1-8CC8-EC78E8AB9889}"/>
              </a:ext>
            </a:extLst>
          </p:cNvPr>
          <p:cNvSpPr/>
          <p:nvPr/>
        </p:nvSpPr>
        <p:spPr>
          <a:xfrm>
            <a:off x="3194314" y="4896369"/>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58AE8BAA-E324-467E-8B0B-6C327DFFAA74}"/>
              </a:ext>
            </a:extLst>
          </p:cNvPr>
          <p:cNvSpPr/>
          <p:nvPr/>
        </p:nvSpPr>
        <p:spPr>
          <a:xfrm>
            <a:off x="2138640" y="4896369"/>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C590A9C8-DF5A-4A12-A730-EB35DD98F207}"/>
              </a:ext>
            </a:extLst>
          </p:cNvPr>
          <p:cNvSpPr/>
          <p:nvPr/>
        </p:nvSpPr>
        <p:spPr>
          <a:xfrm>
            <a:off x="1082900" y="4896939"/>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1C0B380-518A-4789-B19A-D8089A1F7F90}"/>
              </a:ext>
            </a:extLst>
          </p:cNvPr>
          <p:cNvPicPr>
            <a:picLocks noChangeAspect="1"/>
          </p:cNvPicPr>
          <p:nvPr/>
        </p:nvPicPr>
        <p:blipFill>
          <a:blip r:embed="rId4"/>
          <a:stretch>
            <a:fillRect/>
          </a:stretch>
        </p:blipFill>
        <p:spPr>
          <a:xfrm>
            <a:off x="5351507" y="5056312"/>
            <a:ext cx="843139" cy="235793"/>
          </a:xfrm>
          <a:prstGeom prst="rect">
            <a:avLst/>
          </a:prstGeom>
        </p:spPr>
      </p:pic>
      <p:pic>
        <p:nvPicPr>
          <p:cNvPr id="25" name="Picture 24">
            <a:extLst>
              <a:ext uri="{FF2B5EF4-FFF2-40B4-BE49-F238E27FC236}">
                <a16:creationId xmlns:a16="http://schemas.microsoft.com/office/drawing/2014/main" id="{BEEA78FC-135F-4299-B7A4-C121280326FA}"/>
              </a:ext>
            </a:extLst>
          </p:cNvPr>
          <p:cNvPicPr>
            <a:picLocks noChangeAspect="1"/>
          </p:cNvPicPr>
          <p:nvPr/>
        </p:nvPicPr>
        <p:blipFill>
          <a:blip r:embed="rId4"/>
          <a:stretch>
            <a:fillRect/>
          </a:stretch>
        </p:blipFill>
        <p:spPr>
          <a:xfrm>
            <a:off x="4334054" y="5062607"/>
            <a:ext cx="843139" cy="235793"/>
          </a:xfrm>
          <a:prstGeom prst="rect">
            <a:avLst/>
          </a:prstGeom>
        </p:spPr>
      </p:pic>
      <p:pic>
        <p:nvPicPr>
          <p:cNvPr id="26" name="Picture 25">
            <a:extLst>
              <a:ext uri="{FF2B5EF4-FFF2-40B4-BE49-F238E27FC236}">
                <a16:creationId xmlns:a16="http://schemas.microsoft.com/office/drawing/2014/main" id="{1D6F5902-30F8-4404-917B-3F911723AFF5}"/>
              </a:ext>
            </a:extLst>
          </p:cNvPr>
          <p:cNvPicPr>
            <a:picLocks noChangeAspect="1"/>
          </p:cNvPicPr>
          <p:nvPr/>
        </p:nvPicPr>
        <p:blipFill>
          <a:blip r:embed="rId4"/>
          <a:stretch>
            <a:fillRect/>
          </a:stretch>
        </p:blipFill>
        <p:spPr>
          <a:xfrm>
            <a:off x="3274251" y="5085693"/>
            <a:ext cx="843139" cy="235793"/>
          </a:xfrm>
          <a:prstGeom prst="rect">
            <a:avLst/>
          </a:prstGeom>
        </p:spPr>
      </p:pic>
      <p:pic>
        <p:nvPicPr>
          <p:cNvPr id="27" name="Picture 26">
            <a:extLst>
              <a:ext uri="{FF2B5EF4-FFF2-40B4-BE49-F238E27FC236}">
                <a16:creationId xmlns:a16="http://schemas.microsoft.com/office/drawing/2014/main" id="{DFCD8C00-1E33-461C-9326-E4E8491584FA}"/>
              </a:ext>
            </a:extLst>
          </p:cNvPr>
          <p:cNvPicPr>
            <a:picLocks noChangeAspect="1"/>
          </p:cNvPicPr>
          <p:nvPr/>
        </p:nvPicPr>
        <p:blipFill>
          <a:blip r:embed="rId4"/>
          <a:stretch>
            <a:fillRect/>
          </a:stretch>
        </p:blipFill>
        <p:spPr>
          <a:xfrm>
            <a:off x="2209917" y="5062607"/>
            <a:ext cx="843139" cy="235793"/>
          </a:xfrm>
          <a:prstGeom prst="rect">
            <a:avLst/>
          </a:prstGeom>
        </p:spPr>
      </p:pic>
      <p:pic>
        <p:nvPicPr>
          <p:cNvPr id="28" name="Picture 27">
            <a:extLst>
              <a:ext uri="{FF2B5EF4-FFF2-40B4-BE49-F238E27FC236}">
                <a16:creationId xmlns:a16="http://schemas.microsoft.com/office/drawing/2014/main" id="{5589B98E-53C8-44C8-8A90-CEBF97A9E771}"/>
              </a:ext>
            </a:extLst>
          </p:cNvPr>
          <p:cNvPicPr>
            <a:picLocks noChangeAspect="1"/>
          </p:cNvPicPr>
          <p:nvPr/>
        </p:nvPicPr>
        <p:blipFill>
          <a:blip r:embed="rId4"/>
          <a:stretch>
            <a:fillRect/>
          </a:stretch>
        </p:blipFill>
        <p:spPr>
          <a:xfrm>
            <a:off x="1174831" y="5070267"/>
            <a:ext cx="843139" cy="235793"/>
          </a:xfrm>
          <a:prstGeom prst="rect">
            <a:avLst/>
          </a:prstGeom>
        </p:spPr>
      </p:pic>
      <p:sp>
        <p:nvSpPr>
          <p:cNvPr id="18" name="Oval 17">
            <a:extLst>
              <a:ext uri="{FF2B5EF4-FFF2-40B4-BE49-F238E27FC236}">
                <a16:creationId xmlns:a16="http://schemas.microsoft.com/office/drawing/2014/main" id="{BA60524F-C8D5-43E3-9604-DF0D33451490}"/>
              </a:ext>
            </a:extLst>
          </p:cNvPr>
          <p:cNvSpPr/>
          <p:nvPr/>
        </p:nvSpPr>
        <p:spPr>
          <a:xfrm>
            <a:off x="987639" y="4808448"/>
            <a:ext cx="1157459" cy="833883"/>
          </a:xfrm>
          <a:prstGeom prst="ellipse">
            <a:avLst/>
          </a:prstGeom>
          <a:solidFill>
            <a:schemeClr val="accent5">
              <a:lumMod val="40000"/>
              <a:lumOff val="60000"/>
              <a:alpha val="3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3CA04E0F-09B3-438E-8721-AB782B12A3D3}"/>
              </a:ext>
            </a:extLst>
          </p:cNvPr>
          <p:cNvSpPr/>
          <p:nvPr/>
        </p:nvSpPr>
        <p:spPr>
          <a:xfrm>
            <a:off x="2087368" y="4808447"/>
            <a:ext cx="1157459" cy="833883"/>
          </a:xfrm>
          <a:prstGeom prst="ellipse">
            <a:avLst/>
          </a:prstGeom>
          <a:solidFill>
            <a:schemeClr val="accent5">
              <a:lumMod val="40000"/>
              <a:lumOff val="60000"/>
              <a:alpha val="3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AF2F5B91-8F78-45DC-85DA-61E924B18395}"/>
              </a:ext>
            </a:extLst>
          </p:cNvPr>
          <p:cNvPicPr>
            <a:picLocks noChangeAspect="1"/>
          </p:cNvPicPr>
          <p:nvPr/>
        </p:nvPicPr>
        <p:blipFill>
          <a:blip r:embed="rId5"/>
          <a:stretch>
            <a:fillRect/>
          </a:stretch>
        </p:blipFill>
        <p:spPr>
          <a:xfrm>
            <a:off x="7092579" y="4609608"/>
            <a:ext cx="4111782" cy="900676"/>
          </a:xfrm>
          <a:prstGeom prst="rect">
            <a:avLst/>
          </a:prstGeom>
        </p:spPr>
      </p:pic>
      <p:sp>
        <p:nvSpPr>
          <p:cNvPr id="32" name="TextBox 31">
            <a:extLst>
              <a:ext uri="{FF2B5EF4-FFF2-40B4-BE49-F238E27FC236}">
                <a16:creationId xmlns:a16="http://schemas.microsoft.com/office/drawing/2014/main" id="{CAE10BF5-50B3-45D7-BE29-F28BAB8034A6}"/>
              </a:ext>
            </a:extLst>
          </p:cNvPr>
          <p:cNvSpPr txBox="1"/>
          <p:nvPr/>
        </p:nvSpPr>
        <p:spPr>
          <a:xfrm>
            <a:off x="9653310" y="4825278"/>
            <a:ext cx="328773" cy="400110"/>
          </a:xfrm>
          <a:prstGeom prst="rect">
            <a:avLst/>
          </a:prstGeom>
          <a:noFill/>
        </p:spPr>
        <p:txBody>
          <a:bodyPr wrap="square" rtlCol="0">
            <a:spAutoFit/>
          </a:bodyPr>
          <a:lstStyle/>
          <a:p>
            <a:r>
              <a:rPr lang="en-GB" sz="2000" b="1" dirty="0">
                <a:solidFill>
                  <a:srgbClr val="7030A0"/>
                </a:solidFill>
              </a:rPr>
              <a:t>8</a:t>
            </a:r>
          </a:p>
        </p:txBody>
      </p:sp>
    </p:spTree>
    <p:extLst>
      <p:ext uri="{BB962C8B-B14F-4D97-AF65-F5344CB8AC3E}">
        <p14:creationId xmlns:p14="http://schemas.microsoft.com/office/powerpoint/2010/main" val="280643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735253"/>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b="1" dirty="0">
                    <a:cs typeface="Times New Roman" panose="02020603050405020304" pitchFamily="18" charset="0"/>
                  </a:rPr>
                  <a:t>      </a:t>
                </a:r>
                <a:r>
                  <a:rPr lang="en-GB" sz="1600" dirty="0">
                    <a:cs typeface="Times New Roman" panose="02020603050405020304" pitchFamily="18" charset="0"/>
                  </a:rPr>
                  <a:t>Remember the question is about finding </a:t>
                </a:r>
                <a14:m>
                  <m:oMath xmlns:m="http://schemas.openxmlformats.org/officeDocument/2006/math">
                    <m:f>
                      <m:fPr>
                        <m:ctrlPr>
                          <a:rPr lang="en-GB" sz="1600" b="0" i="1" smtClean="0">
                            <a:latin typeface="Cambria Math" panose="02040503050406030204" pitchFamily="18" charset="0"/>
                            <a:cs typeface="Times New Roman" panose="02020603050405020304" pitchFamily="18" charset="0"/>
                          </a:rPr>
                        </m:ctrlPr>
                      </m:fPr>
                      <m:num>
                        <m:r>
                          <a:rPr lang="en-GB" sz="1600" b="0" i="1" smtClean="0">
                            <a:latin typeface="Cambria Math" panose="02040503050406030204" pitchFamily="18" charset="0"/>
                            <a:cs typeface="Times New Roman" panose="02020603050405020304" pitchFamily="18" charset="0"/>
                          </a:rPr>
                          <m:t>2</m:t>
                        </m:r>
                      </m:num>
                      <m:den>
                        <m:r>
                          <a:rPr lang="en-GB" sz="1600" b="0" i="1" smtClean="0">
                            <a:latin typeface="Cambria Math" panose="02040503050406030204" pitchFamily="18" charset="0"/>
                            <a:cs typeface="Times New Roman" panose="02020603050405020304" pitchFamily="18" charset="0"/>
                          </a:rPr>
                          <m:t>5</m:t>
                        </m:r>
                      </m:den>
                    </m:f>
                    <m:r>
                      <a:rPr lang="en-GB" sz="1600" b="0" i="1" smtClean="0">
                        <a:latin typeface="Cambria Math" panose="02040503050406030204" pitchFamily="18" charset="0"/>
                        <a:cs typeface="Times New Roman" panose="02020603050405020304" pitchFamily="18" charset="0"/>
                      </a:rPr>
                      <m:t> </m:t>
                    </m:r>
                  </m:oMath>
                </a14:m>
                <a:endParaRPr lang="en-GB" sz="1600" b="0" dirty="0">
                  <a:cs typeface="Times New Roman" panose="02020603050405020304" pitchFamily="18" charset="0"/>
                </a:endParaRPr>
              </a:p>
              <a:p>
                <a:r>
                  <a:rPr lang="en-GB" sz="1600" dirty="0">
                    <a:cs typeface="Times New Roman" panose="02020603050405020304" pitchFamily="18" charset="0"/>
                  </a:rPr>
                  <a:t>      of Eva’s marbles.</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in a </a:t>
                </a:r>
              </a:p>
              <a:p>
                <a:r>
                  <a:rPr lang="en-GB" b="1" dirty="0">
                    <a:cs typeface="Times New Roman" panose="02020603050405020304" pitchFamily="18" charset="0"/>
                  </a:rPr>
                  <a:t>    different way and see if you get the </a:t>
                </a:r>
              </a:p>
              <a:p>
                <a:r>
                  <a:rPr lang="en-GB" b="1" dirty="0">
                    <a:cs typeface="Times New Roman" panose="02020603050405020304" pitchFamily="18" charset="0"/>
                  </a:rPr>
                  <a:t>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mc:Choice>
        <mc:Fallback>
          <p:sp>
            <p:nvSpPr>
              <p:cNvPr id="7" name="TextBox 6">
                <a:extLst>
                  <a:ext uri="{FF2B5EF4-FFF2-40B4-BE49-F238E27FC236}">
                    <a16:creationId xmlns:a16="http://schemas.microsoft.com/office/drawing/2014/main" id="{82B95C2A-ABE7-40E7-8C98-4D1427C073AA}"/>
                  </a:ext>
                </a:extLst>
              </p:cNvPr>
              <p:cNvSpPr txBox="1">
                <a:spLocks noRot="1" noChangeAspect="1" noMove="1" noResize="1" noEditPoints="1" noAdjustHandles="1" noChangeArrowheads="1" noChangeShapeType="1" noTextEdit="1"/>
              </p:cNvSpPr>
              <p:nvPr/>
            </p:nvSpPr>
            <p:spPr>
              <a:xfrm>
                <a:off x="535422" y="1765879"/>
                <a:ext cx="4518053" cy="3735253"/>
              </a:xfrm>
              <a:prstGeom prst="rect">
                <a:avLst/>
              </a:prstGeom>
              <a:blipFill>
                <a:blip r:embed="rId2"/>
                <a:stretch>
                  <a:fillRect l="-1215" t="-980"/>
                </a:stretch>
              </a:blipFill>
            </p:spPr>
            <p:txBody>
              <a:bodyPr/>
              <a:lstStyle/>
              <a:p>
                <a:r>
                  <a:rPr lang="en-GB">
                    <a:noFill/>
                  </a:rPr>
                  <a:t> </a:t>
                </a:r>
              </a:p>
            </p:txBody>
          </p:sp>
        </mc:Fallback>
      </mc:AlternateContent>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4" name="Group 13">
            <a:extLst>
              <a:ext uri="{FF2B5EF4-FFF2-40B4-BE49-F238E27FC236}">
                <a16:creationId xmlns:a16="http://schemas.microsoft.com/office/drawing/2014/main" id="{60934467-560C-4059-8B4C-80E4B8459255}"/>
              </a:ext>
            </a:extLst>
          </p:cNvPr>
          <p:cNvGrpSpPr/>
          <p:nvPr/>
        </p:nvGrpSpPr>
        <p:grpSpPr>
          <a:xfrm>
            <a:off x="5438808" y="1497866"/>
            <a:ext cx="6578043" cy="5176802"/>
            <a:chOff x="5479268" y="1408854"/>
            <a:chExt cx="6578043" cy="5176802"/>
          </a:xfrm>
        </p:grpSpPr>
        <p:sp>
          <p:nvSpPr>
            <p:cNvPr id="22" name="Content Placeholder 6">
              <a:extLst>
                <a:ext uri="{FF2B5EF4-FFF2-40B4-BE49-F238E27FC236}">
                  <a16:creationId xmlns:a16="http://schemas.microsoft.com/office/drawing/2014/main" id="{53BCD837-20ED-4AC5-AA1F-D8B4EE06334E}"/>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3" name="Group 22">
              <a:extLst>
                <a:ext uri="{FF2B5EF4-FFF2-40B4-BE49-F238E27FC236}">
                  <a16:creationId xmlns:a16="http://schemas.microsoft.com/office/drawing/2014/main" id="{8E54F5CB-90D4-435F-8C62-C415E282C863}"/>
                </a:ext>
              </a:extLst>
            </p:cNvPr>
            <p:cNvGrpSpPr/>
            <p:nvPr/>
          </p:nvGrpSpPr>
          <p:grpSpPr>
            <a:xfrm>
              <a:off x="5695998" y="2080996"/>
              <a:ext cx="6144582" cy="3832518"/>
              <a:chOff x="3151727" y="1823160"/>
              <a:chExt cx="6144582" cy="3832518"/>
            </a:xfrm>
          </p:grpSpPr>
          <p:grpSp>
            <p:nvGrpSpPr>
              <p:cNvPr id="24" name="Group 23">
                <a:extLst>
                  <a:ext uri="{FF2B5EF4-FFF2-40B4-BE49-F238E27FC236}">
                    <a16:creationId xmlns:a16="http://schemas.microsoft.com/office/drawing/2014/main" id="{E950303E-E69F-4DCE-8914-42821ED13170}"/>
                  </a:ext>
                </a:extLst>
              </p:cNvPr>
              <p:cNvGrpSpPr/>
              <p:nvPr/>
            </p:nvGrpSpPr>
            <p:grpSpPr>
              <a:xfrm>
                <a:off x="3151727" y="1823160"/>
                <a:ext cx="6144582" cy="3832518"/>
                <a:chOff x="2781857" y="1864257"/>
                <a:chExt cx="6144582" cy="3832518"/>
              </a:xfrm>
              <a:solidFill>
                <a:schemeClr val="accent4">
                  <a:lumMod val="20000"/>
                  <a:lumOff val="80000"/>
                </a:schemeClr>
              </a:solidFill>
            </p:grpSpPr>
            <p:grpSp>
              <p:nvGrpSpPr>
                <p:cNvPr id="26" name="Group 25">
                  <a:extLst>
                    <a:ext uri="{FF2B5EF4-FFF2-40B4-BE49-F238E27FC236}">
                      <a16:creationId xmlns:a16="http://schemas.microsoft.com/office/drawing/2014/main" id="{1B932DFF-C9D5-44B5-AF5D-06B93E2A3C96}"/>
                    </a:ext>
                  </a:extLst>
                </p:cNvPr>
                <p:cNvGrpSpPr/>
                <p:nvPr/>
              </p:nvGrpSpPr>
              <p:grpSpPr>
                <a:xfrm>
                  <a:off x="2781857" y="1864257"/>
                  <a:ext cx="6144582" cy="3832518"/>
                  <a:chOff x="2853776" y="1813597"/>
                  <a:chExt cx="6144582" cy="3832518"/>
                </a:xfrm>
                <a:grpFill/>
              </p:grpSpPr>
              <p:sp>
                <p:nvSpPr>
                  <p:cNvPr id="28" name="Speech Bubble: Rectangle with Corners Rounded 27">
                    <a:extLst>
                      <a:ext uri="{FF2B5EF4-FFF2-40B4-BE49-F238E27FC236}">
                        <a16:creationId xmlns:a16="http://schemas.microsoft.com/office/drawing/2014/main" id="{820EF463-39B0-4E83-8B66-2B16D20DADCA}"/>
                      </a:ext>
                    </a:extLst>
                  </p:cNvPr>
                  <p:cNvSpPr/>
                  <p:nvPr/>
                </p:nvSpPr>
                <p:spPr>
                  <a:xfrm>
                    <a:off x="2853776" y="1813597"/>
                    <a:ext cx="6144582" cy="3832518"/>
                  </a:xfrm>
                  <a:prstGeom prst="wedgeRoundRectCallou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CEB371B6-61CD-44D9-A638-D0E30D284D2B}"/>
                      </a:ext>
                    </a:extLst>
                  </p:cNvPr>
                  <p:cNvSpPr txBox="1"/>
                  <p:nvPr/>
                </p:nvSpPr>
                <p:spPr>
                  <a:xfrm>
                    <a:off x="5557473" y="5170238"/>
                    <a:ext cx="3164441" cy="369332"/>
                  </a:xfrm>
                  <a:prstGeom prst="rect">
                    <a:avLst/>
                  </a:prstGeom>
                  <a:grpFill/>
                </p:spPr>
                <p:txBody>
                  <a:bodyPr wrap="square" rtlCol="0">
                    <a:spAutoFit/>
                  </a:bodyPr>
                  <a:lstStyle/>
                  <a:p>
                    <a:r>
                      <a:rPr lang="en-GB" dirty="0"/>
                      <a:t>Adapted from ‘Dip and Pick’</a:t>
                    </a:r>
                  </a:p>
                </p:txBody>
              </p:sp>
              <p:pic>
                <p:nvPicPr>
                  <p:cNvPr id="30" name="Picture 29">
                    <a:extLst>
                      <a:ext uri="{FF2B5EF4-FFF2-40B4-BE49-F238E27FC236}">
                        <a16:creationId xmlns:a16="http://schemas.microsoft.com/office/drawing/2014/main" id="{37A359A5-25EB-49F6-8670-317868458AB5}"/>
                      </a:ext>
                    </a:extLst>
                  </p:cNvPr>
                  <p:cNvPicPr>
                    <a:picLocks noChangeAspect="1"/>
                  </p:cNvPicPr>
                  <p:nvPr/>
                </p:nvPicPr>
                <p:blipFill>
                  <a:blip r:embed="rId3"/>
                  <a:stretch>
                    <a:fillRect/>
                  </a:stretch>
                </p:blipFill>
                <p:spPr>
                  <a:xfrm>
                    <a:off x="4311756" y="5069154"/>
                    <a:ext cx="819150" cy="571500"/>
                  </a:xfrm>
                  <a:prstGeom prst="rect">
                    <a:avLst/>
                  </a:prstGeom>
                  <a:grpFill/>
                </p:spPr>
              </p:pic>
            </p:grpSp>
            <p:sp>
              <p:nvSpPr>
                <p:cNvPr id="27" name="TextBox 26">
                  <a:extLst>
                    <a:ext uri="{FF2B5EF4-FFF2-40B4-BE49-F238E27FC236}">
                      <a16:creationId xmlns:a16="http://schemas.microsoft.com/office/drawing/2014/main" id="{1C75DC65-3339-4DD4-BBC3-2A8B3AA1FCF9}"/>
                    </a:ext>
                  </a:extLst>
                </p:cNvPr>
                <p:cNvSpPr txBox="1"/>
                <p:nvPr/>
              </p:nvSpPr>
              <p:spPr>
                <a:xfrm>
                  <a:off x="3053897" y="2221007"/>
                  <a:ext cx="4863313" cy="2677656"/>
                </a:xfrm>
                <a:prstGeom prst="rect">
                  <a:avLst/>
                </a:prstGeom>
                <a:grpFill/>
              </p:spPr>
              <p:txBody>
                <a:bodyPr wrap="square" rtlCol="0">
                  <a:spAutoFit/>
                </a:bodyPr>
                <a:lstStyle/>
                <a:p>
                  <a:r>
                    <a:rPr lang="en-GB" sz="2400" dirty="0"/>
                    <a:t>By the pool, there are 18 sunbeds.</a:t>
                  </a:r>
                </a:p>
                <a:p>
                  <a:r>
                    <a:rPr lang="en-GB" sz="2400" dirty="0"/>
                    <a:t>The lifeguard stacks the sunbeds in piles of three.</a:t>
                  </a:r>
                </a:p>
                <a:p>
                  <a:r>
                    <a:rPr lang="en-GB" sz="2400" dirty="0"/>
                    <a:t>The lifeguard is given another 24 sunbeds.</a:t>
                  </a:r>
                </a:p>
                <a:p>
                  <a:r>
                    <a:rPr lang="en-GB" sz="2400" dirty="0"/>
                    <a:t>How many stacks of 3 can he make altogether?</a:t>
                  </a:r>
                </a:p>
              </p:txBody>
            </p:sp>
          </p:grpSp>
          <p:pic>
            <p:nvPicPr>
              <p:cNvPr id="25" name="Picture 24" descr="A picture containing text, seat, chair, furniture&#10;&#10;Description automatically generated">
                <a:extLst>
                  <a:ext uri="{FF2B5EF4-FFF2-40B4-BE49-F238E27FC236}">
                    <a16:creationId xmlns:a16="http://schemas.microsoft.com/office/drawing/2014/main" id="{6AAE2B25-AE8D-421A-B006-54535B7A7A33}"/>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7835577" y="3390032"/>
                <a:ext cx="1310231" cy="960032"/>
              </a:xfrm>
              <a:prstGeom prst="rect">
                <a:avLst/>
              </a:prstGeom>
            </p:spPr>
          </p:pic>
        </p:grpSp>
      </p:grpSp>
      <p:grpSp>
        <p:nvGrpSpPr>
          <p:cNvPr id="31" name="Group 30">
            <a:extLst>
              <a:ext uri="{FF2B5EF4-FFF2-40B4-BE49-F238E27FC236}">
                <a16:creationId xmlns:a16="http://schemas.microsoft.com/office/drawing/2014/main" id="{9CA7A37B-10D7-4C0B-B71D-DE46A897E4EE}"/>
              </a:ext>
            </a:extLst>
          </p:cNvPr>
          <p:cNvGrpSpPr/>
          <p:nvPr/>
        </p:nvGrpSpPr>
        <p:grpSpPr>
          <a:xfrm>
            <a:off x="5479268" y="1408854"/>
            <a:ext cx="6578043" cy="5176802"/>
            <a:chOff x="5479268" y="1408854"/>
            <a:chExt cx="6578043" cy="5176802"/>
          </a:xfrm>
        </p:grpSpPr>
        <p:sp>
          <p:nvSpPr>
            <p:cNvPr id="32" name="Content Placeholder 6">
              <a:extLst>
                <a:ext uri="{FF2B5EF4-FFF2-40B4-BE49-F238E27FC236}">
                  <a16:creationId xmlns:a16="http://schemas.microsoft.com/office/drawing/2014/main" id="{51DBE251-A9B2-4E1A-B631-84952B1E49E4}"/>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33" name="Group 32">
              <a:extLst>
                <a:ext uri="{FF2B5EF4-FFF2-40B4-BE49-F238E27FC236}">
                  <a16:creationId xmlns:a16="http://schemas.microsoft.com/office/drawing/2014/main" id="{DFC5FF5C-D415-4771-B830-5969BB5420DB}"/>
                </a:ext>
              </a:extLst>
            </p:cNvPr>
            <p:cNvGrpSpPr/>
            <p:nvPr/>
          </p:nvGrpSpPr>
          <p:grpSpPr>
            <a:xfrm>
              <a:off x="5754109" y="1987547"/>
              <a:ext cx="6144582" cy="3832518"/>
              <a:chOff x="3151727" y="1823160"/>
              <a:chExt cx="6144582" cy="3832518"/>
            </a:xfrm>
          </p:grpSpPr>
          <p:sp>
            <p:nvSpPr>
              <p:cNvPr id="34" name="Speech Bubble: Rectangle with Corners Rounded 33">
                <a:extLst>
                  <a:ext uri="{FF2B5EF4-FFF2-40B4-BE49-F238E27FC236}">
                    <a16:creationId xmlns:a16="http://schemas.microsoft.com/office/drawing/2014/main" id="{A021318D-CFE7-4ED5-BF90-418A111D2CCF}"/>
                  </a:ext>
                </a:extLst>
              </p:cNvPr>
              <p:cNvSpPr/>
              <p:nvPr/>
            </p:nvSpPr>
            <p:spPr>
              <a:xfrm>
                <a:off x="3151727" y="1823160"/>
                <a:ext cx="6144582" cy="3832518"/>
              </a:xfrm>
              <a:prstGeom prst="wedgeRoundRect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5" name="Picture 34">
                <a:extLst>
                  <a:ext uri="{FF2B5EF4-FFF2-40B4-BE49-F238E27FC236}">
                    <a16:creationId xmlns:a16="http://schemas.microsoft.com/office/drawing/2014/main" id="{967AE94C-7144-4BB0-8E7D-D309B15D08BC}"/>
                  </a:ext>
                </a:extLst>
              </p:cNvPr>
              <p:cNvPicPr>
                <a:picLocks noChangeAspect="1"/>
              </p:cNvPicPr>
              <p:nvPr/>
            </p:nvPicPr>
            <p:blipFill>
              <a:blip r:embed="rId6"/>
              <a:stretch>
                <a:fillRect/>
              </a:stretch>
            </p:blipFill>
            <p:spPr>
              <a:xfrm>
                <a:off x="3468443" y="2265770"/>
                <a:ext cx="5635223" cy="2799844"/>
              </a:xfrm>
              <a:prstGeom prst="rect">
                <a:avLst/>
              </a:prstGeom>
            </p:spPr>
          </p:pic>
          <p:pic>
            <p:nvPicPr>
              <p:cNvPr id="36" name="Picture 35">
                <a:extLst>
                  <a:ext uri="{FF2B5EF4-FFF2-40B4-BE49-F238E27FC236}">
                    <a16:creationId xmlns:a16="http://schemas.microsoft.com/office/drawing/2014/main" id="{93FC56F2-C91F-4CF9-B002-FA11B4911732}"/>
                  </a:ext>
                </a:extLst>
              </p:cNvPr>
              <p:cNvPicPr>
                <a:picLocks noChangeAspect="1"/>
              </p:cNvPicPr>
              <p:nvPr/>
            </p:nvPicPr>
            <p:blipFill>
              <a:blip r:embed="rId7"/>
              <a:stretch>
                <a:fillRect/>
              </a:stretch>
            </p:blipFill>
            <p:spPr>
              <a:xfrm>
                <a:off x="8049606" y="4074771"/>
                <a:ext cx="895350" cy="857250"/>
              </a:xfrm>
              <a:prstGeom prst="rect">
                <a:avLst/>
              </a:prstGeom>
            </p:spPr>
          </p:pic>
        </p:grpSp>
      </p:grpSp>
    </p:spTree>
    <p:extLst>
      <p:ext uri="{BB962C8B-B14F-4D97-AF65-F5344CB8AC3E}">
        <p14:creationId xmlns:p14="http://schemas.microsoft.com/office/powerpoint/2010/main" val="2384819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32" name="Group 31">
            <a:extLst>
              <a:ext uri="{FF2B5EF4-FFF2-40B4-BE49-F238E27FC236}">
                <a16:creationId xmlns:a16="http://schemas.microsoft.com/office/drawing/2014/main" id="{CE6C3522-37FF-4AE6-B7B9-013B9C0D62BE}"/>
              </a:ext>
            </a:extLst>
          </p:cNvPr>
          <p:cNvGrpSpPr/>
          <p:nvPr/>
        </p:nvGrpSpPr>
        <p:grpSpPr>
          <a:xfrm>
            <a:off x="5240376" y="1135267"/>
            <a:ext cx="6578043" cy="5176802"/>
            <a:chOff x="5479268" y="1408854"/>
            <a:chExt cx="6578043" cy="5176802"/>
          </a:xfrm>
        </p:grpSpPr>
        <p:sp>
          <p:nvSpPr>
            <p:cNvPr id="33" name="Content Placeholder 6">
              <a:extLst>
                <a:ext uri="{FF2B5EF4-FFF2-40B4-BE49-F238E27FC236}">
                  <a16:creationId xmlns:a16="http://schemas.microsoft.com/office/drawing/2014/main" id="{4685FBE7-6162-4597-9780-BDAB3728EA2A}"/>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34" name="Group 33">
              <a:extLst>
                <a:ext uri="{FF2B5EF4-FFF2-40B4-BE49-F238E27FC236}">
                  <a16:creationId xmlns:a16="http://schemas.microsoft.com/office/drawing/2014/main" id="{86959091-9CD4-417F-B549-82D3AD52EA58}"/>
                </a:ext>
              </a:extLst>
            </p:cNvPr>
            <p:cNvGrpSpPr/>
            <p:nvPr/>
          </p:nvGrpSpPr>
          <p:grpSpPr>
            <a:xfrm>
              <a:off x="5754109" y="1987547"/>
              <a:ext cx="6144582" cy="3832518"/>
              <a:chOff x="3151727" y="1823160"/>
              <a:chExt cx="6144582" cy="3832518"/>
            </a:xfrm>
          </p:grpSpPr>
          <p:sp>
            <p:nvSpPr>
              <p:cNvPr id="35" name="Speech Bubble: Rectangle with Corners Rounded 34">
                <a:extLst>
                  <a:ext uri="{FF2B5EF4-FFF2-40B4-BE49-F238E27FC236}">
                    <a16:creationId xmlns:a16="http://schemas.microsoft.com/office/drawing/2014/main" id="{0855B2EB-7E46-4EB4-A279-318AD2871AFF}"/>
                  </a:ext>
                </a:extLst>
              </p:cNvPr>
              <p:cNvSpPr/>
              <p:nvPr/>
            </p:nvSpPr>
            <p:spPr>
              <a:xfrm>
                <a:off x="3151727" y="1823160"/>
                <a:ext cx="6144582" cy="3832518"/>
              </a:xfrm>
              <a:prstGeom prst="wedgeRoundRect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6" name="Picture 35">
                <a:extLst>
                  <a:ext uri="{FF2B5EF4-FFF2-40B4-BE49-F238E27FC236}">
                    <a16:creationId xmlns:a16="http://schemas.microsoft.com/office/drawing/2014/main" id="{1327A5CB-ADE0-45DF-B496-82680EA5C0D8}"/>
                  </a:ext>
                </a:extLst>
              </p:cNvPr>
              <p:cNvPicPr>
                <a:picLocks noChangeAspect="1"/>
              </p:cNvPicPr>
              <p:nvPr/>
            </p:nvPicPr>
            <p:blipFill>
              <a:blip r:embed="rId2"/>
              <a:stretch>
                <a:fillRect/>
              </a:stretch>
            </p:blipFill>
            <p:spPr>
              <a:xfrm>
                <a:off x="3468443" y="2265770"/>
                <a:ext cx="5635223" cy="2799844"/>
              </a:xfrm>
              <a:prstGeom prst="rect">
                <a:avLst/>
              </a:prstGeom>
            </p:spPr>
          </p:pic>
          <p:pic>
            <p:nvPicPr>
              <p:cNvPr id="37" name="Picture 36">
                <a:extLst>
                  <a:ext uri="{FF2B5EF4-FFF2-40B4-BE49-F238E27FC236}">
                    <a16:creationId xmlns:a16="http://schemas.microsoft.com/office/drawing/2014/main" id="{74D5804B-A9B9-49CE-A743-4C1C3C055581}"/>
                  </a:ext>
                </a:extLst>
              </p:cNvPr>
              <p:cNvPicPr>
                <a:picLocks noChangeAspect="1"/>
              </p:cNvPicPr>
              <p:nvPr/>
            </p:nvPicPr>
            <p:blipFill>
              <a:blip r:embed="rId3"/>
              <a:stretch>
                <a:fillRect/>
              </a:stretch>
            </p:blipFill>
            <p:spPr>
              <a:xfrm>
                <a:off x="8049606" y="4074771"/>
                <a:ext cx="895350" cy="857250"/>
              </a:xfrm>
              <a:prstGeom prst="rect">
                <a:avLst/>
              </a:prstGeom>
            </p:spPr>
          </p:pic>
        </p:grpSp>
      </p:grp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AC1374E5-D485-4517-8546-E3ECB2B7EAC1}"/>
                  </a:ext>
                </a:extLst>
              </p:cNvPr>
              <p:cNvSpPr txBox="1"/>
              <p:nvPr/>
            </p:nvSpPr>
            <p:spPr>
              <a:xfrm>
                <a:off x="6339154" y="2156570"/>
                <a:ext cx="123290" cy="799578"/>
              </a:xfrm>
              <a:prstGeom prst="rect">
                <a:avLst/>
              </a:prstGeom>
              <a:solidFill>
                <a:schemeClr val="bg1"/>
              </a:solidFill>
            </p:spPr>
            <p:txBody>
              <a:bodyPr wrap="square" rtlCol="0">
                <a:spAutoFit/>
              </a:bodyPr>
              <a:lstStyle/>
              <a:p>
                <a14:m>
                  <m:oMathPara xmlns:m="http://schemas.openxmlformats.org/officeDocument/2006/math">
                    <m:oMathParaPr>
                      <m:jc m:val="centerGroup"/>
                    </m:oMathParaPr>
                    <m:oMath xmlns:m="http://schemas.openxmlformats.org/officeDocument/2006/math">
                      <m:f>
                        <m:fPr>
                          <m:ctrlPr>
                            <a:rPr lang="en-GB" sz="1600" b="1" i="1" smtClean="0">
                              <a:solidFill>
                                <a:srgbClr val="7030A0"/>
                              </a:solidFill>
                              <a:latin typeface="Cambria Math" panose="02040503050406030204" pitchFamily="18" charset="0"/>
                            </a:rPr>
                          </m:ctrlPr>
                        </m:fPr>
                        <m:num>
                          <m:r>
                            <a:rPr lang="en-GB" sz="1600" b="1" i="1" smtClean="0">
                              <a:solidFill>
                                <a:srgbClr val="7030A0"/>
                              </a:solidFill>
                              <a:latin typeface="Cambria Math" panose="02040503050406030204" pitchFamily="18" charset="0"/>
                            </a:rPr>
                            <m:t>𝟑</m:t>
                          </m:r>
                        </m:num>
                        <m:den>
                          <m:r>
                            <a:rPr lang="en-GB" sz="1600" b="1" i="1" smtClean="0">
                              <a:solidFill>
                                <a:srgbClr val="7030A0"/>
                              </a:solidFill>
                              <a:latin typeface="Cambria Math" panose="02040503050406030204" pitchFamily="18" charset="0"/>
                            </a:rPr>
                            <m:t>𝟒</m:t>
                          </m:r>
                        </m:den>
                      </m:f>
                    </m:oMath>
                  </m:oMathPara>
                </a14:m>
                <a:endParaRPr lang="en-GB" sz="1600" b="1" dirty="0">
                  <a:solidFill>
                    <a:srgbClr val="7030A0"/>
                  </a:solidFill>
                </a:endParaRPr>
              </a:p>
              <a:p>
                <a:endParaRPr lang="en-GB" sz="1600" dirty="0"/>
              </a:p>
            </p:txBody>
          </p:sp>
        </mc:Choice>
        <mc:Fallback>
          <p:sp>
            <p:nvSpPr>
              <p:cNvPr id="5" name="TextBox 4">
                <a:extLst>
                  <a:ext uri="{FF2B5EF4-FFF2-40B4-BE49-F238E27FC236}">
                    <a16:creationId xmlns:a16="http://schemas.microsoft.com/office/drawing/2014/main" id="{AC1374E5-D485-4517-8546-E3ECB2B7EAC1}"/>
                  </a:ext>
                </a:extLst>
              </p:cNvPr>
              <p:cNvSpPr txBox="1">
                <a:spLocks noRot="1" noChangeAspect="1" noMove="1" noResize="1" noEditPoints="1" noAdjustHandles="1" noChangeArrowheads="1" noChangeShapeType="1" noTextEdit="1"/>
              </p:cNvSpPr>
              <p:nvPr/>
            </p:nvSpPr>
            <p:spPr>
              <a:xfrm>
                <a:off x="6339154" y="2156570"/>
                <a:ext cx="123290" cy="799578"/>
              </a:xfrm>
              <a:prstGeom prst="rect">
                <a:avLst/>
              </a:prstGeom>
              <a:blipFill>
                <a:blip r:embed="rId4"/>
                <a:stretch>
                  <a:fillRect r="-50000"/>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38" name="TextBox 37">
                <a:extLst>
                  <a:ext uri="{FF2B5EF4-FFF2-40B4-BE49-F238E27FC236}">
                    <a16:creationId xmlns:a16="http://schemas.microsoft.com/office/drawing/2014/main" id="{215E4A0E-E80C-4C72-8967-858D581002A6}"/>
                  </a:ext>
                </a:extLst>
              </p:cNvPr>
              <p:cNvSpPr txBox="1"/>
              <p:nvPr/>
            </p:nvSpPr>
            <p:spPr>
              <a:xfrm>
                <a:off x="5876882" y="4148045"/>
                <a:ext cx="123290" cy="799578"/>
              </a:xfrm>
              <a:prstGeom prst="rect">
                <a:avLst/>
              </a:prstGeom>
              <a:solidFill>
                <a:schemeClr val="bg1"/>
              </a:solidFill>
            </p:spPr>
            <p:txBody>
              <a:bodyPr wrap="square" rtlCol="0">
                <a:spAutoFit/>
              </a:bodyPr>
              <a:lstStyle/>
              <a:p>
                <a14:m>
                  <m:oMathPara xmlns:m="http://schemas.openxmlformats.org/officeDocument/2006/math">
                    <m:oMathParaPr>
                      <m:jc m:val="centerGroup"/>
                    </m:oMathParaPr>
                    <m:oMath xmlns:m="http://schemas.openxmlformats.org/officeDocument/2006/math">
                      <m:f>
                        <m:fPr>
                          <m:ctrlPr>
                            <a:rPr lang="en-GB" sz="1600" b="1" i="1" smtClean="0">
                              <a:solidFill>
                                <a:srgbClr val="7030A0"/>
                              </a:solidFill>
                              <a:latin typeface="Cambria Math" panose="02040503050406030204" pitchFamily="18" charset="0"/>
                            </a:rPr>
                          </m:ctrlPr>
                        </m:fPr>
                        <m:num>
                          <m:r>
                            <a:rPr lang="en-GB" sz="1600" b="1" i="1" smtClean="0">
                              <a:solidFill>
                                <a:srgbClr val="7030A0"/>
                              </a:solidFill>
                              <a:latin typeface="Cambria Math" panose="02040503050406030204" pitchFamily="18" charset="0"/>
                            </a:rPr>
                            <m:t>𝟑</m:t>
                          </m:r>
                        </m:num>
                        <m:den>
                          <m:r>
                            <a:rPr lang="en-GB" sz="1600" b="1" i="1" smtClean="0">
                              <a:solidFill>
                                <a:srgbClr val="7030A0"/>
                              </a:solidFill>
                              <a:latin typeface="Cambria Math" panose="02040503050406030204" pitchFamily="18" charset="0"/>
                            </a:rPr>
                            <m:t>𝟒</m:t>
                          </m:r>
                        </m:den>
                      </m:f>
                    </m:oMath>
                  </m:oMathPara>
                </a14:m>
                <a:endParaRPr lang="en-GB" sz="1600" b="1" dirty="0">
                  <a:solidFill>
                    <a:srgbClr val="7030A0"/>
                  </a:solidFill>
                </a:endParaRPr>
              </a:p>
              <a:p>
                <a:endParaRPr lang="en-GB" sz="1600" dirty="0"/>
              </a:p>
            </p:txBody>
          </p:sp>
        </mc:Choice>
        <mc:Fallback>
          <p:sp>
            <p:nvSpPr>
              <p:cNvPr id="38" name="TextBox 37">
                <a:extLst>
                  <a:ext uri="{FF2B5EF4-FFF2-40B4-BE49-F238E27FC236}">
                    <a16:creationId xmlns:a16="http://schemas.microsoft.com/office/drawing/2014/main" id="{215E4A0E-E80C-4C72-8967-858D581002A6}"/>
                  </a:ext>
                </a:extLst>
              </p:cNvPr>
              <p:cNvSpPr txBox="1">
                <a:spLocks noRot="1" noChangeAspect="1" noMove="1" noResize="1" noEditPoints="1" noAdjustHandles="1" noChangeArrowheads="1" noChangeShapeType="1" noTextEdit="1"/>
              </p:cNvSpPr>
              <p:nvPr/>
            </p:nvSpPr>
            <p:spPr>
              <a:xfrm>
                <a:off x="5876882" y="4148045"/>
                <a:ext cx="123290" cy="799578"/>
              </a:xfrm>
              <a:prstGeom prst="rect">
                <a:avLst/>
              </a:prstGeom>
              <a:blipFill>
                <a:blip r:embed="rId5"/>
                <a:stretch>
                  <a:fillRect r="-55000"/>
                </a:stretch>
              </a:blipFill>
            </p:spPr>
            <p:txBody>
              <a:bodyPr/>
              <a:lstStyle/>
              <a:p>
                <a:r>
                  <a:rPr lang="en-GB">
                    <a:noFill/>
                  </a:rPr>
                  <a:t> </a:t>
                </a:r>
              </a:p>
            </p:txBody>
          </p:sp>
        </mc:Fallback>
      </mc:AlternateContent>
    </p:spTree>
    <p:extLst>
      <p:ext uri="{BB962C8B-B14F-4D97-AF65-F5344CB8AC3E}">
        <p14:creationId xmlns:p14="http://schemas.microsoft.com/office/powerpoint/2010/main" val="312306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66709" y="1233096"/>
            <a:ext cx="8229600" cy="580926"/>
          </a:xfrm>
        </p:spPr>
        <p:txBody>
          <a:bodyPr>
            <a:normAutofit fontScale="90000"/>
          </a:bodyPr>
          <a:lstStyle/>
          <a:p>
            <a:pPr algn="l"/>
            <a:br>
              <a:rPr lang="en-GB" sz="2800" b="1" dirty="0">
                <a:solidFill>
                  <a:schemeClr val="tx1"/>
                </a:solidFill>
              </a:rPr>
            </a:br>
            <a:r>
              <a:rPr lang="en-GB" sz="2800" b="1" dirty="0">
                <a:solidFill>
                  <a:schemeClr val="tx1"/>
                </a:solidFill>
                <a:effectLst/>
                <a:latin typeface="Arial" panose="020B0604020202020204" pitchFamily="34" charset="0"/>
                <a:ea typeface="Calibri" panose="020F0502020204030204" pitchFamily="34" charset="0"/>
              </a:rPr>
              <a:t>Finding fractions of a discrete set of objects: unit fractions and non-unit fractions with small denominators</a:t>
            </a:r>
            <a:br>
              <a:rPr lang="en-GB" sz="3600" b="1" dirty="0">
                <a:solidFill>
                  <a:schemeClr val="tx1"/>
                </a:solidFill>
              </a:rPr>
            </a:br>
            <a:br>
              <a:rPr lang="en-GB" sz="2800" dirty="0">
                <a:solidFill>
                  <a:schemeClr val="tx1"/>
                </a:solidFill>
              </a:rPr>
            </a:br>
            <a:br>
              <a:rPr lang="en-GB" sz="2800" b="1" dirty="0">
                <a:solidFill>
                  <a:schemeClr val="tx1"/>
                </a:solidFill>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20" name="Group 19">
            <a:extLst>
              <a:ext uri="{FF2B5EF4-FFF2-40B4-BE49-F238E27FC236}">
                <a16:creationId xmlns:a16="http://schemas.microsoft.com/office/drawing/2014/main" id="{B017BB85-59C0-4704-A534-F8F501CE77A8}"/>
              </a:ext>
            </a:extLst>
          </p:cNvPr>
          <p:cNvGrpSpPr/>
          <p:nvPr/>
        </p:nvGrpSpPr>
        <p:grpSpPr>
          <a:xfrm>
            <a:off x="3151727" y="1823160"/>
            <a:ext cx="6144582" cy="3832518"/>
            <a:chOff x="3151727" y="1823160"/>
            <a:chExt cx="6144582" cy="3832518"/>
          </a:xfrm>
        </p:grpSpPr>
        <p:sp>
          <p:nvSpPr>
            <p:cNvPr id="11" name="Speech Bubble: Rectangle with Corners Rounded 10">
              <a:extLst>
                <a:ext uri="{FF2B5EF4-FFF2-40B4-BE49-F238E27FC236}">
                  <a16:creationId xmlns:a16="http://schemas.microsoft.com/office/drawing/2014/main" id="{9D487693-2DF4-453B-BBEE-CAE6FC3C3F12}"/>
                </a:ext>
              </a:extLst>
            </p:cNvPr>
            <p:cNvSpPr/>
            <p:nvPr/>
          </p:nvSpPr>
          <p:spPr>
            <a:xfrm>
              <a:off x="3151727" y="1823160"/>
              <a:ext cx="6144582" cy="3832518"/>
            </a:xfrm>
            <a:prstGeom prst="wedgeRoundRect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8" name="Picture 17">
              <a:extLst>
                <a:ext uri="{FF2B5EF4-FFF2-40B4-BE49-F238E27FC236}">
                  <a16:creationId xmlns:a16="http://schemas.microsoft.com/office/drawing/2014/main" id="{1F9B341F-CA0F-4B46-B2E5-0B8AFFE077D3}"/>
                </a:ext>
              </a:extLst>
            </p:cNvPr>
            <p:cNvPicPr>
              <a:picLocks noChangeAspect="1"/>
            </p:cNvPicPr>
            <p:nvPr/>
          </p:nvPicPr>
          <p:blipFill>
            <a:blip r:embed="rId2"/>
            <a:stretch>
              <a:fillRect/>
            </a:stretch>
          </p:blipFill>
          <p:spPr>
            <a:xfrm>
              <a:off x="3468443" y="2265770"/>
              <a:ext cx="5635223" cy="2799844"/>
            </a:xfrm>
            <a:prstGeom prst="rect">
              <a:avLst/>
            </a:prstGeom>
          </p:spPr>
        </p:pic>
        <p:pic>
          <p:nvPicPr>
            <p:cNvPr id="19" name="Picture 18">
              <a:extLst>
                <a:ext uri="{FF2B5EF4-FFF2-40B4-BE49-F238E27FC236}">
                  <a16:creationId xmlns:a16="http://schemas.microsoft.com/office/drawing/2014/main" id="{33ECABF3-D724-475D-A10B-81C5940DE55E}"/>
                </a:ext>
              </a:extLst>
            </p:cNvPr>
            <p:cNvPicPr>
              <a:picLocks noChangeAspect="1"/>
            </p:cNvPicPr>
            <p:nvPr/>
          </p:nvPicPr>
          <p:blipFill>
            <a:blip r:embed="rId3"/>
            <a:stretch>
              <a:fillRect/>
            </a:stretch>
          </p:blipFill>
          <p:spPr>
            <a:xfrm>
              <a:off x="8049606" y="4074771"/>
              <a:ext cx="895350" cy="857250"/>
            </a:xfrm>
            <a:prstGeom prst="rect">
              <a:avLst/>
            </a:prstGeom>
          </p:spPr>
        </p:pic>
      </p:gr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4354E2B1-015F-49CE-9770-4DDD36444C69}"/>
                  </a:ext>
                </a:extLst>
              </p:cNvPr>
              <p:cNvSpPr txBox="1"/>
              <p:nvPr/>
            </p:nvSpPr>
            <p:spPr>
              <a:xfrm>
                <a:off x="293309" y="1568898"/>
                <a:ext cx="4976122" cy="4469429"/>
              </a:xfrm>
              <a:prstGeom prst="rect">
                <a:avLst/>
              </a:prstGeom>
              <a:solidFill>
                <a:schemeClr val="accent5">
                  <a:lumMod val="20000"/>
                  <a:lumOff val="80000"/>
                </a:schemeClr>
              </a:solidFill>
            </p:spPr>
            <p:txBody>
              <a:bodyPr wrap="square" rtlCol="0">
                <a:spAutoFit/>
              </a:bodyPr>
              <a:lstStyle/>
              <a:p>
                <a:r>
                  <a:rPr lang="en-GB" sz="1600" i="1" dirty="0"/>
                  <a:t>This problem is about finding a fraction of Eva’s marbles.</a:t>
                </a:r>
              </a:p>
              <a:p>
                <a:endParaRPr lang="en-GB" sz="1600" i="1" dirty="0"/>
              </a:p>
              <a:p>
                <a:r>
                  <a:rPr lang="en-GB" sz="1600" b="1" i="1" dirty="0"/>
                  <a:t>Key Fact: Eva has some marbles</a:t>
                </a:r>
              </a:p>
              <a:p>
                <a:r>
                  <a:rPr lang="en-GB" sz="1600" i="1" dirty="0"/>
                  <a:t>Have to calculate how many marbles Eva has in total</a:t>
                </a:r>
              </a:p>
              <a:p>
                <a:endParaRPr lang="en-GB" sz="1600" i="1" dirty="0"/>
              </a:p>
              <a:p>
                <a:r>
                  <a:rPr lang="en-GB" sz="1600" b="1" i="1" dirty="0"/>
                  <a:t>Key fact: To calculate </a:t>
                </a:r>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𝟏</m:t>
                        </m:r>
                      </m:num>
                      <m:den>
                        <m:r>
                          <a:rPr lang="en-GB" sz="1600" b="1" i="1" smtClean="0">
                            <a:latin typeface="Cambria Math" panose="02040503050406030204" pitchFamily="18" charset="0"/>
                          </a:rPr>
                          <m:t>𝟓</m:t>
                        </m:r>
                      </m:den>
                    </m:f>
                  </m:oMath>
                </a14:m>
                <a:r>
                  <a:rPr lang="en-GB" sz="1600" b="1" i="1" dirty="0"/>
                  <a:t> of the marbles, we have to divide the marbles into 5 equal groups</a:t>
                </a:r>
              </a:p>
              <a:p>
                <a:r>
                  <a:rPr lang="en-GB" sz="1600" i="1" dirty="0"/>
                  <a:t>Have to calculate how many 5s go into the total number of marbles that Eva has to find out how many marbles are in each group</a:t>
                </a:r>
              </a:p>
              <a:p>
                <a:endParaRPr lang="en-GB" sz="1600" i="1" dirty="0"/>
              </a:p>
              <a:p>
                <a:r>
                  <a:rPr lang="en-GB" sz="1600" b="1" i="1" dirty="0"/>
                  <a:t>Key fact:  To calculate </a:t>
                </a:r>
                <a14:m>
                  <m:oMath xmlns:m="http://schemas.openxmlformats.org/officeDocument/2006/math">
                    <m:f>
                      <m:fPr>
                        <m:ctrlPr>
                          <a:rPr lang="en-GB" sz="1600" b="1" i="1">
                            <a:latin typeface="Cambria Math" panose="02040503050406030204" pitchFamily="18" charset="0"/>
                          </a:rPr>
                        </m:ctrlPr>
                      </m:fPr>
                      <m:num>
                        <m:r>
                          <a:rPr lang="en-GB" sz="1600" b="1" i="1" smtClean="0">
                            <a:latin typeface="Cambria Math" panose="02040503050406030204" pitchFamily="18" charset="0"/>
                          </a:rPr>
                          <m:t>𝟐</m:t>
                        </m:r>
                      </m:num>
                      <m:den>
                        <m:r>
                          <a:rPr lang="en-GB" sz="1600" b="1" i="1">
                            <a:latin typeface="Cambria Math" panose="02040503050406030204" pitchFamily="18" charset="0"/>
                          </a:rPr>
                          <m:t>𝟓</m:t>
                        </m:r>
                      </m:den>
                    </m:f>
                  </m:oMath>
                </a14:m>
                <a:r>
                  <a:rPr lang="en-GB" sz="1600" b="1" i="1" dirty="0"/>
                  <a:t> of the marbles, we multiply the number of marbles in </a:t>
                </a:r>
                <a14:m>
                  <m:oMath xmlns:m="http://schemas.openxmlformats.org/officeDocument/2006/math">
                    <m:f>
                      <m:fPr>
                        <m:ctrlPr>
                          <a:rPr lang="en-GB" sz="1600" b="1" i="1">
                            <a:latin typeface="Cambria Math" panose="02040503050406030204" pitchFamily="18" charset="0"/>
                          </a:rPr>
                        </m:ctrlPr>
                      </m:fPr>
                      <m:num>
                        <m:r>
                          <a:rPr lang="en-GB" sz="1600" b="1" i="1">
                            <a:latin typeface="Cambria Math" panose="02040503050406030204" pitchFamily="18" charset="0"/>
                          </a:rPr>
                          <m:t>𝟏</m:t>
                        </m:r>
                      </m:num>
                      <m:den>
                        <m:r>
                          <a:rPr lang="en-GB" sz="1600" b="1" i="1">
                            <a:latin typeface="Cambria Math" panose="02040503050406030204" pitchFamily="18" charset="0"/>
                          </a:rPr>
                          <m:t>𝟓</m:t>
                        </m:r>
                      </m:den>
                    </m:f>
                  </m:oMath>
                </a14:m>
                <a:r>
                  <a:rPr lang="en-GB" sz="1600" b="1" i="1" dirty="0"/>
                  <a:t> by two</a:t>
                </a:r>
              </a:p>
              <a:p>
                <a:r>
                  <a:rPr lang="en-GB" sz="1600" i="1" dirty="0"/>
                  <a:t>Have to double the number of marbles in one group to find how many marbles are in </a:t>
                </a:r>
                <a14:m>
                  <m:oMath xmlns:m="http://schemas.openxmlformats.org/officeDocument/2006/math">
                    <m:f>
                      <m:fPr>
                        <m:ctrlPr>
                          <a:rPr lang="en-GB" sz="1600" b="1" i="1">
                            <a:latin typeface="Cambria Math" panose="02040503050406030204" pitchFamily="18" charset="0"/>
                          </a:rPr>
                        </m:ctrlPr>
                      </m:fPr>
                      <m:num>
                        <m:r>
                          <a:rPr lang="en-GB" sz="1600" b="1" i="1" smtClean="0">
                            <a:latin typeface="Cambria Math" panose="02040503050406030204" pitchFamily="18" charset="0"/>
                          </a:rPr>
                          <m:t>𝟐</m:t>
                        </m:r>
                      </m:num>
                      <m:den>
                        <m:r>
                          <a:rPr lang="en-GB" sz="1600" b="1" i="1">
                            <a:latin typeface="Cambria Math" panose="02040503050406030204" pitchFamily="18" charset="0"/>
                          </a:rPr>
                          <m:t>𝟓</m:t>
                        </m:r>
                      </m:den>
                    </m:f>
                  </m:oMath>
                </a14:m>
                <a:r>
                  <a:rPr lang="en-GB" sz="1600" b="1" i="1" dirty="0"/>
                  <a:t> </a:t>
                </a:r>
                <a:endParaRPr lang="en-GB" sz="1600" i="1" dirty="0"/>
              </a:p>
            </p:txBody>
          </p:sp>
        </mc:Choice>
        <mc:Fallback>
          <p:sp>
            <p:nvSpPr>
              <p:cNvPr id="10" name="TextBox 9">
                <a:extLst>
                  <a:ext uri="{FF2B5EF4-FFF2-40B4-BE49-F238E27FC236}">
                    <a16:creationId xmlns:a16="http://schemas.microsoft.com/office/drawing/2014/main" id="{4354E2B1-015F-49CE-9770-4DDD36444C69}"/>
                  </a:ext>
                </a:extLst>
              </p:cNvPr>
              <p:cNvSpPr txBox="1">
                <a:spLocks noRot="1" noChangeAspect="1" noMove="1" noResize="1" noEditPoints="1" noAdjustHandles="1" noChangeArrowheads="1" noChangeShapeType="1" noTextEdit="1"/>
              </p:cNvSpPr>
              <p:nvPr/>
            </p:nvSpPr>
            <p:spPr>
              <a:xfrm>
                <a:off x="293309" y="1568898"/>
                <a:ext cx="4976122" cy="4469429"/>
              </a:xfrm>
              <a:prstGeom prst="rect">
                <a:avLst/>
              </a:prstGeom>
              <a:blipFill>
                <a:blip r:embed="rId2"/>
                <a:stretch>
                  <a:fillRect l="-613" t="-409"/>
                </a:stretch>
              </a:blipFill>
            </p:spPr>
            <p:txBody>
              <a:bodyPr/>
              <a:lstStyle/>
              <a:p>
                <a:r>
                  <a:rPr lang="en-GB">
                    <a:noFill/>
                  </a:rPr>
                  <a:t> </a:t>
                </a:r>
              </a:p>
            </p:txBody>
          </p:sp>
        </mc:Fallback>
      </mc:AlternateContent>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5" name="Group 4">
            <a:extLst>
              <a:ext uri="{FF2B5EF4-FFF2-40B4-BE49-F238E27FC236}">
                <a16:creationId xmlns:a16="http://schemas.microsoft.com/office/drawing/2014/main" id="{7ACC6E9D-34D4-469C-B77F-28B453A30A2D}"/>
              </a:ext>
            </a:extLst>
          </p:cNvPr>
          <p:cNvGrpSpPr/>
          <p:nvPr/>
        </p:nvGrpSpPr>
        <p:grpSpPr>
          <a:xfrm>
            <a:off x="5479268" y="1408854"/>
            <a:ext cx="6578043" cy="5176802"/>
            <a:chOff x="5479268" y="1408854"/>
            <a:chExt cx="6578043" cy="5176802"/>
          </a:xfrm>
        </p:grpSpPr>
        <p:sp>
          <p:nvSpPr>
            <p:cNvPr id="15" name="Content Placeholder 6">
              <a:extLst>
                <a:ext uri="{FF2B5EF4-FFF2-40B4-BE49-F238E27FC236}">
                  <a16:creationId xmlns:a16="http://schemas.microsoft.com/office/drawing/2014/main" id="{A34D55C8-23E5-4F90-8A71-41D0A2940D3D}"/>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9" name="Group 28">
              <a:extLst>
                <a:ext uri="{FF2B5EF4-FFF2-40B4-BE49-F238E27FC236}">
                  <a16:creationId xmlns:a16="http://schemas.microsoft.com/office/drawing/2014/main" id="{52B17A88-6C35-4738-928B-23C2ED957387}"/>
                </a:ext>
              </a:extLst>
            </p:cNvPr>
            <p:cNvGrpSpPr/>
            <p:nvPr/>
          </p:nvGrpSpPr>
          <p:grpSpPr>
            <a:xfrm>
              <a:off x="5754109" y="1987547"/>
              <a:ext cx="6144582" cy="3832518"/>
              <a:chOff x="3151727" y="1823160"/>
              <a:chExt cx="6144582" cy="3832518"/>
            </a:xfrm>
          </p:grpSpPr>
          <p:sp>
            <p:nvSpPr>
              <p:cNvPr id="30" name="Speech Bubble: Rectangle with Corners Rounded 29">
                <a:extLst>
                  <a:ext uri="{FF2B5EF4-FFF2-40B4-BE49-F238E27FC236}">
                    <a16:creationId xmlns:a16="http://schemas.microsoft.com/office/drawing/2014/main" id="{4840F071-04D6-492B-861C-48323C3FA2D4}"/>
                  </a:ext>
                </a:extLst>
              </p:cNvPr>
              <p:cNvSpPr/>
              <p:nvPr/>
            </p:nvSpPr>
            <p:spPr>
              <a:xfrm>
                <a:off x="3151727" y="1823160"/>
                <a:ext cx="6144582" cy="3832518"/>
              </a:xfrm>
              <a:prstGeom prst="wedgeRoundRect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1" name="Picture 30">
                <a:extLst>
                  <a:ext uri="{FF2B5EF4-FFF2-40B4-BE49-F238E27FC236}">
                    <a16:creationId xmlns:a16="http://schemas.microsoft.com/office/drawing/2014/main" id="{B3CB8A8C-13AD-4C05-9DDD-29F9BA7D2DBD}"/>
                  </a:ext>
                </a:extLst>
              </p:cNvPr>
              <p:cNvPicPr>
                <a:picLocks noChangeAspect="1"/>
              </p:cNvPicPr>
              <p:nvPr/>
            </p:nvPicPr>
            <p:blipFill>
              <a:blip r:embed="rId3"/>
              <a:stretch>
                <a:fillRect/>
              </a:stretch>
            </p:blipFill>
            <p:spPr>
              <a:xfrm>
                <a:off x="3468443" y="2265770"/>
                <a:ext cx="5635223" cy="2799844"/>
              </a:xfrm>
              <a:prstGeom prst="rect">
                <a:avLst/>
              </a:prstGeom>
            </p:spPr>
          </p:pic>
          <p:pic>
            <p:nvPicPr>
              <p:cNvPr id="32" name="Picture 31">
                <a:extLst>
                  <a:ext uri="{FF2B5EF4-FFF2-40B4-BE49-F238E27FC236}">
                    <a16:creationId xmlns:a16="http://schemas.microsoft.com/office/drawing/2014/main" id="{5425C01C-762B-4EA6-B4E7-EDEAF5EF1F81}"/>
                  </a:ext>
                </a:extLst>
              </p:cNvPr>
              <p:cNvPicPr>
                <a:picLocks noChangeAspect="1"/>
              </p:cNvPicPr>
              <p:nvPr/>
            </p:nvPicPr>
            <p:blipFill>
              <a:blip r:embed="rId4"/>
              <a:stretch>
                <a:fillRect/>
              </a:stretch>
            </p:blipFill>
            <p:spPr>
              <a:xfrm>
                <a:off x="8049606" y="4074771"/>
                <a:ext cx="895350" cy="857250"/>
              </a:xfrm>
              <a:prstGeom prst="rect">
                <a:avLst/>
              </a:prstGeom>
            </p:spPr>
          </p:pic>
        </p:grpSp>
      </p:grpSp>
    </p:spTree>
    <p:extLst>
      <p:ext uri="{BB962C8B-B14F-4D97-AF65-F5344CB8AC3E}">
        <p14:creationId xmlns:p14="http://schemas.microsoft.com/office/powerpoint/2010/main" val="56460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 calcmode="lin" valueType="num">
                                      <p:cBhvr additive="base">
                                        <p:cTn id="1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anim calcmode="lin" valueType="num">
                                      <p:cBhvr additive="base">
                                        <p:cTn id="19"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5" end="5"/>
                                            </p:txEl>
                                          </p:spTgt>
                                        </p:tgtEl>
                                        <p:attrNameLst>
                                          <p:attrName>style.visibility</p:attrName>
                                        </p:attrNameLst>
                                      </p:cBhvr>
                                      <p:to>
                                        <p:strVal val="visible"/>
                                      </p:to>
                                    </p:set>
                                    <p:anim calcmode="lin" valueType="num">
                                      <p:cBhvr additive="base">
                                        <p:cTn id="25"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
                                            <p:txEl>
                                              <p:pRg st="6" end="6"/>
                                            </p:txEl>
                                          </p:spTgt>
                                        </p:tgtEl>
                                        <p:attrNameLst>
                                          <p:attrName>style.visibility</p:attrName>
                                        </p:attrNameLst>
                                      </p:cBhvr>
                                      <p:to>
                                        <p:strVal val="visible"/>
                                      </p:to>
                                    </p:set>
                                    <p:anim calcmode="lin" valueType="num">
                                      <p:cBhvr additive="base">
                                        <p:cTn id="31"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8" end="8"/>
                                            </p:txEl>
                                          </p:spTgt>
                                        </p:tgtEl>
                                        <p:attrNameLst>
                                          <p:attrName>style.visibility</p:attrName>
                                        </p:attrNameLst>
                                      </p:cBhvr>
                                      <p:to>
                                        <p:strVal val="visible"/>
                                      </p:to>
                                    </p:set>
                                    <p:anim calcmode="lin" valueType="num">
                                      <p:cBhvr additive="base">
                                        <p:cTn id="37"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0">
                                            <p:txEl>
                                              <p:pRg st="9" end="9"/>
                                            </p:txEl>
                                          </p:spTgt>
                                        </p:tgtEl>
                                        <p:attrNameLst>
                                          <p:attrName>style.visibility</p:attrName>
                                        </p:attrNameLst>
                                      </p:cBhvr>
                                      <p:to>
                                        <p:strVal val="visible"/>
                                      </p:to>
                                    </p:set>
                                    <p:anim calcmode="lin" valueType="num">
                                      <p:cBhvr additive="base">
                                        <p:cTn id="43"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C108D53A-CBF5-4B0E-8282-15120F8F0D36}"/>
                  </a:ext>
                </a:extLst>
              </p:cNvPr>
              <p:cNvSpPr txBox="1"/>
              <p:nvPr/>
            </p:nvSpPr>
            <p:spPr>
              <a:xfrm>
                <a:off x="501921" y="1538120"/>
                <a:ext cx="4518053" cy="4992649"/>
              </a:xfrm>
              <a:prstGeom prst="rect">
                <a:avLst/>
              </a:prstGeom>
              <a:solidFill>
                <a:schemeClr val="accent5">
                  <a:lumMod val="20000"/>
                  <a:lumOff val="80000"/>
                </a:schemeClr>
              </a:solidFill>
            </p:spPr>
            <p:txBody>
              <a:bodyPr wrap="square" rtlCol="0">
                <a:spAutoFit/>
              </a:bodyPr>
              <a:lstStyle/>
              <a:p>
                <a:r>
                  <a:rPr lang="en-GB" sz="1600" b="1" dirty="0"/>
                  <a:t>Step 1: </a:t>
                </a:r>
                <a:r>
                  <a:rPr lang="en-GB" sz="1600" b="1" i="1" dirty="0"/>
                  <a:t>Find out how many marbles Eva has in total </a:t>
                </a:r>
              </a:p>
              <a:p>
                <a:r>
                  <a:rPr lang="en-GB" sz="1600" i="1" dirty="0"/>
                  <a:t>Use the array to help you</a:t>
                </a:r>
                <a:endParaRPr lang="en-GB" sz="1600" b="1" dirty="0"/>
              </a:p>
              <a:p>
                <a:endParaRPr lang="en-GB" sz="1600" b="1" dirty="0"/>
              </a:p>
              <a:p>
                <a:r>
                  <a:rPr lang="en-GB" sz="1600" b="1" dirty="0">
                    <a:cs typeface="Times New Roman" panose="02020603050405020304" pitchFamily="18" charset="0"/>
                  </a:rPr>
                  <a:t>Step 2:  </a:t>
                </a:r>
                <a:r>
                  <a:rPr lang="en-GB" sz="1600" b="1" i="1" dirty="0"/>
                  <a:t>Find </a:t>
                </a:r>
                <a14:m>
                  <m:oMath xmlns:m="http://schemas.openxmlformats.org/officeDocument/2006/math">
                    <m:f>
                      <m:fPr>
                        <m:ctrlPr>
                          <a:rPr lang="en-GB" sz="1600" b="1" i="1">
                            <a:latin typeface="Cambria Math" panose="02040503050406030204" pitchFamily="18" charset="0"/>
                          </a:rPr>
                        </m:ctrlPr>
                      </m:fPr>
                      <m:num>
                        <m:r>
                          <a:rPr lang="en-GB" sz="1600" b="1" i="1">
                            <a:latin typeface="Cambria Math" panose="02040503050406030204" pitchFamily="18" charset="0"/>
                          </a:rPr>
                          <m:t>𝟏</m:t>
                        </m:r>
                      </m:num>
                      <m:den>
                        <m:r>
                          <a:rPr lang="en-GB" sz="1600" b="1" i="1">
                            <a:latin typeface="Cambria Math" panose="02040503050406030204" pitchFamily="18" charset="0"/>
                          </a:rPr>
                          <m:t>𝟓</m:t>
                        </m:r>
                      </m:den>
                    </m:f>
                  </m:oMath>
                </a14:m>
                <a:r>
                  <a:rPr lang="en-GB" sz="1600" b="1" i="1" dirty="0"/>
                  <a:t> of the marbles, by dividing the marbles into 5 equal groups</a:t>
                </a:r>
              </a:p>
              <a:p>
                <a:r>
                  <a:rPr lang="en-GB" sz="1600" i="1" dirty="0"/>
                  <a:t>Have to calculate how many 5s go into the total number of marbles that Eva has to find out how many marbles are in each group</a:t>
                </a:r>
              </a:p>
              <a:p>
                <a:endParaRPr lang="en-GB" sz="1600" b="1" dirty="0">
                  <a:cs typeface="Times New Roman" panose="02020603050405020304" pitchFamily="18" charset="0"/>
                </a:endParaRPr>
              </a:p>
              <a:p>
                <a:r>
                  <a:rPr lang="en-GB" sz="1600" b="1" dirty="0">
                    <a:cs typeface="Times New Roman" panose="02020603050405020304" pitchFamily="18" charset="0"/>
                  </a:rPr>
                  <a:t>Step 3:  </a:t>
                </a:r>
                <a:r>
                  <a:rPr lang="en-GB" sz="1600" b="1" i="1" dirty="0"/>
                  <a:t>Find </a:t>
                </a:r>
                <a14:m>
                  <m:oMath xmlns:m="http://schemas.openxmlformats.org/officeDocument/2006/math">
                    <m:f>
                      <m:fPr>
                        <m:ctrlPr>
                          <a:rPr lang="en-GB" sz="1600" b="1" i="1">
                            <a:latin typeface="Cambria Math" panose="02040503050406030204" pitchFamily="18" charset="0"/>
                          </a:rPr>
                        </m:ctrlPr>
                      </m:fPr>
                      <m:num>
                        <m:r>
                          <a:rPr lang="en-GB" sz="1600" b="1" i="1">
                            <a:latin typeface="Cambria Math" panose="02040503050406030204" pitchFamily="18" charset="0"/>
                          </a:rPr>
                          <m:t>𝟐</m:t>
                        </m:r>
                      </m:num>
                      <m:den>
                        <m:r>
                          <a:rPr lang="en-GB" sz="1600" b="1" i="1">
                            <a:latin typeface="Cambria Math" panose="02040503050406030204" pitchFamily="18" charset="0"/>
                          </a:rPr>
                          <m:t>𝟓</m:t>
                        </m:r>
                      </m:den>
                    </m:f>
                  </m:oMath>
                </a14:m>
                <a:r>
                  <a:rPr lang="en-GB" sz="1600" b="1" i="1" dirty="0"/>
                  <a:t> of the marbles, by multiplying the number of marbles in </a:t>
                </a:r>
                <a14:m>
                  <m:oMath xmlns:m="http://schemas.openxmlformats.org/officeDocument/2006/math">
                    <m:f>
                      <m:fPr>
                        <m:ctrlPr>
                          <a:rPr lang="en-GB" sz="1600" b="1" i="1">
                            <a:latin typeface="Cambria Math" panose="02040503050406030204" pitchFamily="18" charset="0"/>
                          </a:rPr>
                        </m:ctrlPr>
                      </m:fPr>
                      <m:num>
                        <m:r>
                          <a:rPr lang="en-GB" sz="1600" b="1" i="1">
                            <a:latin typeface="Cambria Math" panose="02040503050406030204" pitchFamily="18" charset="0"/>
                          </a:rPr>
                          <m:t>𝟏</m:t>
                        </m:r>
                      </m:num>
                      <m:den>
                        <m:r>
                          <a:rPr lang="en-GB" sz="1600" b="1" i="1">
                            <a:latin typeface="Cambria Math" panose="02040503050406030204" pitchFamily="18" charset="0"/>
                          </a:rPr>
                          <m:t>𝟓</m:t>
                        </m:r>
                      </m:den>
                    </m:f>
                  </m:oMath>
                </a14:m>
                <a:r>
                  <a:rPr lang="en-GB" sz="1600" b="1" i="1" dirty="0"/>
                  <a:t> by two</a:t>
                </a:r>
              </a:p>
              <a:p>
                <a:r>
                  <a:rPr lang="en-GB" sz="1600" i="1" dirty="0"/>
                  <a:t>Have to double the number of marbles in one group to find how many marbles are in </a:t>
                </a:r>
                <a14:m>
                  <m:oMath xmlns:m="http://schemas.openxmlformats.org/officeDocument/2006/math">
                    <m:f>
                      <m:fPr>
                        <m:ctrlPr>
                          <a:rPr lang="en-GB" sz="1600" b="1" i="1">
                            <a:latin typeface="Cambria Math" panose="02040503050406030204" pitchFamily="18" charset="0"/>
                          </a:rPr>
                        </m:ctrlPr>
                      </m:fPr>
                      <m:num>
                        <m:r>
                          <a:rPr lang="en-GB" sz="1600" b="1" i="1">
                            <a:latin typeface="Cambria Math" panose="02040503050406030204" pitchFamily="18" charset="0"/>
                          </a:rPr>
                          <m:t>𝟐</m:t>
                        </m:r>
                      </m:num>
                      <m:den>
                        <m:r>
                          <a:rPr lang="en-GB" sz="1600" b="1" i="1">
                            <a:latin typeface="Cambria Math" panose="02040503050406030204" pitchFamily="18" charset="0"/>
                          </a:rPr>
                          <m:t>𝟓</m:t>
                        </m:r>
                      </m:den>
                    </m:f>
                  </m:oMath>
                </a14:m>
                <a:r>
                  <a:rPr lang="en-GB" sz="1600" b="1" i="1" dirty="0"/>
                  <a:t> </a:t>
                </a:r>
                <a:endParaRPr lang="en-GB" sz="1600" i="1" dirty="0"/>
              </a:p>
              <a:p>
                <a:endParaRPr lang="en-GB" sz="1600" b="1" dirty="0"/>
              </a:p>
              <a:p>
                <a:endParaRPr lang="en-GB" sz="1600" b="1" dirty="0">
                  <a:cs typeface="Times New Roman" panose="02020603050405020304" pitchFamily="18" charset="0"/>
                </a:endParaRPr>
              </a:p>
              <a:p>
                <a:r>
                  <a:rPr lang="en-GB" sz="1600" b="1" dirty="0">
                    <a:cs typeface="Times New Roman" panose="02020603050405020304" pitchFamily="18" charset="0"/>
                  </a:rPr>
                  <a:t>Step 4:  </a:t>
                </a:r>
                <a:r>
                  <a:rPr lang="en-GB" sz="1600" b="1" i="1" dirty="0"/>
                  <a:t>How could you check your answer?</a:t>
                </a:r>
                <a:endParaRPr lang="en-GB" sz="1600" dirty="0"/>
              </a:p>
              <a:p>
                <a:endParaRPr lang="en-GB" b="1" dirty="0">
                  <a:cs typeface="Times New Roman" panose="02020603050405020304" pitchFamily="18" charset="0"/>
                </a:endParaRPr>
              </a:p>
            </p:txBody>
          </p:sp>
        </mc:Choice>
        <mc:Fallback>
          <p:sp>
            <p:nvSpPr>
              <p:cNvPr id="3" name="TextBox 2">
                <a:extLst>
                  <a:ext uri="{FF2B5EF4-FFF2-40B4-BE49-F238E27FC236}">
                    <a16:creationId xmlns:a16="http://schemas.microsoft.com/office/drawing/2014/main" id="{C108D53A-CBF5-4B0E-8282-15120F8F0D36}"/>
                  </a:ext>
                </a:extLst>
              </p:cNvPr>
              <p:cNvSpPr txBox="1">
                <a:spLocks noRot="1" noChangeAspect="1" noMove="1" noResize="1" noEditPoints="1" noAdjustHandles="1" noChangeArrowheads="1" noChangeShapeType="1" noTextEdit="1"/>
              </p:cNvSpPr>
              <p:nvPr/>
            </p:nvSpPr>
            <p:spPr>
              <a:xfrm>
                <a:off x="501921" y="1538120"/>
                <a:ext cx="4518053" cy="4992649"/>
              </a:xfrm>
              <a:prstGeom prst="rect">
                <a:avLst/>
              </a:prstGeom>
              <a:blipFill>
                <a:blip r:embed="rId2"/>
                <a:stretch>
                  <a:fillRect l="-675" t="-366" r="-1619"/>
                </a:stretch>
              </a:blipFill>
            </p:spPr>
            <p:txBody>
              <a:bodyPr/>
              <a:lstStyle/>
              <a:p>
                <a:r>
                  <a:rPr lang="en-GB">
                    <a:noFill/>
                  </a:rPr>
                  <a:t> </a:t>
                </a:r>
              </a:p>
            </p:txBody>
          </p:sp>
        </mc:Fallback>
      </mc:AlternateContent>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38" name="Group 37">
            <a:extLst>
              <a:ext uri="{FF2B5EF4-FFF2-40B4-BE49-F238E27FC236}">
                <a16:creationId xmlns:a16="http://schemas.microsoft.com/office/drawing/2014/main" id="{4B5653FD-112C-4D5E-ABD7-A70FA14983CA}"/>
              </a:ext>
            </a:extLst>
          </p:cNvPr>
          <p:cNvGrpSpPr/>
          <p:nvPr/>
        </p:nvGrpSpPr>
        <p:grpSpPr>
          <a:xfrm>
            <a:off x="5242963" y="1135267"/>
            <a:ext cx="6578043" cy="5176802"/>
            <a:chOff x="5479268" y="1408854"/>
            <a:chExt cx="6578043" cy="5176802"/>
          </a:xfrm>
        </p:grpSpPr>
        <p:sp>
          <p:nvSpPr>
            <p:cNvPr id="39" name="Content Placeholder 6">
              <a:extLst>
                <a:ext uri="{FF2B5EF4-FFF2-40B4-BE49-F238E27FC236}">
                  <a16:creationId xmlns:a16="http://schemas.microsoft.com/office/drawing/2014/main" id="{81971123-6BDA-429A-B4C6-B400BB557861}"/>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40" name="Group 39">
              <a:extLst>
                <a:ext uri="{FF2B5EF4-FFF2-40B4-BE49-F238E27FC236}">
                  <a16:creationId xmlns:a16="http://schemas.microsoft.com/office/drawing/2014/main" id="{0BE016BB-A85F-40F6-8025-E7C8251B2E1B}"/>
                </a:ext>
              </a:extLst>
            </p:cNvPr>
            <p:cNvGrpSpPr/>
            <p:nvPr/>
          </p:nvGrpSpPr>
          <p:grpSpPr>
            <a:xfrm>
              <a:off x="5754109" y="1987547"/>
              <a:ext cx="6144582" cy="3832518"/>
              <a:chOff x="3151727" y="1823160"/>
              <a:chExt cx="6144582" cy="3832518"/>
            </a:xfrm>
          </p:grpSpPr>
          <p:sp>
            <p:nvSpPr>
              <p:cNvPr id="41" name="Speech Bubble: Rectangle with Corners Rounded 40">
                <a:extLst>
                  <a:ext uri="{FF2B5EF4-FFF2-40B4-BE49-F238E27FC236}">
                    <a16:creationId xmlns:a16="http://schemas.microsoft.com/office/drawing/2014/main" id="{946604AD-CA34-4D7A-BFE2-B49A90219EFB}"/>
                  </a:ext>
                </a:extLst>
              </p:cNvPr>
              <p:cNvSpPr/>
              <p:nvPr/>
            </p:nvSpPr>
            <p:spPr>
              <a:xfrm>
                <a:off x="3151727" y="1823160"/>
                <a:ext cx="6144582" cy="3832518"/>
              </a:xfrm>
              <a:prstGeom prst="wedgeRoundRect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2" name="Picture 41">
                <a:extLst>
                  <a:ext uri="{FF2B5EF4-FFF2-40B4-BE49-F238E27FC236}">
                    <a16:creationId xmlns:a16="http://schemas.microsoft.com/office/drawing/2014/main" id="{C19F9C52-CD1E-4936-92DC-0C6722821CB6}"/>
                  </a:ext>
                </a:extLst>
              </p:cNvPr>
              <p:cNvPicPr>
                <a:picLocks noChangeAspect="1"/>
              </p:cNvPicPr>
              <p:nvPr/>
            </p:nvPicPr>
            <p:blipFill>
              <a:blip r:embed="rId3"/>
              <a:stretch>
                <a:fillRect/>
              </a:stretch>
            </p:blipFill>
            <p:spPr>
              <a:xfrm>
                <a:off x="3468443" y="2265770"/>
                <a:ext cx="5635223" cy="2799844"/>
              </a:xfrm>
              <a:prstGeom prst="rect">
                <a:avLst/>
              </a:prstGeom>
            </p:spPr>
          </p:pic>
          <p:pic>
            <p:nvPicPr>
              <p:cNvPr id="43" name="Picture 42">
                <a:extLst>
                  <a:ext uri="{FF2B5EF4-FFF2-40B4-BE49-F238E27FC236}">
                    <a16:creationId xmlns:a16="http://schemas.microsoft.com/office/drawing/2014/main" id="{30622429-F394-465C-AA9C-AA9EDCC4F2E1}"/>
                  </a:ext>
                </a:extLst>
              </p:cNvPr>
              <p:cNvPicPr>
                <a:picLocks noChangeAspect="1"/>
              </p:cNvPicPr>
              <p:nvPr/>
            </p:nvPicPr>
            <p:blipFill>
              <a:blip r:embed="rId4"/>
              <a:stretch>
                <a:fillRect/>
              </a:stretch>
            </p:blipFill>
            <p:spPr>
              <a:xfrm>
                <a:off x="8049606" y="4074771"/>
                <a:ext cx="895350" cy="857250"/>
              </a:xfrm>
              <a:prstGeom prst="rect">
                <a:avLst/>
              </a:prstGeom>
            </p:spPr>
          </p:pic>
        </p:grpSp>
      </p:gr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Group 57">
            <a:extLst>
              <a:ext uri="{FF2B5EF4-FFF2-40B4-BE49-F238E27FC236}">
                <a16:creationId xmlns:a16="http://schemas.microsoft.com/office/drawing/2014/main" id="{4FE625F4-8053-4EC2-9017-608DCE3EE915}"/>
              </a:ext>
            </a:extLst>
          </p:cNvPr>
          <p:cNvGrpSpPr/>
          <p:nvPr/>
        </p:nvGrpSpPr>
        <p:grpSpPr>
          <a:xfrm>
            <a:off x="6192560" y="3612243"/>
            <a:ext cx="5606282" cy="1955367"/>
            <a:chOff x="6102738" y="4003598"/>
            <a:chExt cx="5606282" cy="1955367"/>
          </a:xfrm>
        </p:grpSpPr>
        <p:grpSp>
          <p:nvGrpSpPr>
            <p:cNvPr id="56" name="Group 55">
              <a:extLst>
                <a:ext uri="{FF2B5EF4-FFF2-40B4-BE49-F238E27FC236}">
                  <a16:creationId xmlns:a16="http://schemas.microsoft.com/office/drawing/2014/main" id="{43B6192A-DB4C-43C7-B29C-1BD653B8FFF2}"/>
                </a:ext>
              </a:extLst>
            </p:cNvPr>
            <p:cNvGrpSpPr/>
            <p:nvPr/>
          </p:nvGrpSpPr>
          <p:grpSpPr>
            <a:xfrm>
              <a:off x="6102738" y="4725953"/>
              <a:ext cx="5498417" cy="1233012"/>
              <a:chOff x="6196484" y="3485675"/>
              <a:chExt cx="5623389" cy="1233012"/>
            </a:xfrm>
          </p:grpSpPr>
          <p:grpSp>
            <p:nvGrpSpPr>
              <p:cNvPr id="55" name="Group 54">
                <a:extLst>
                  <a:ext uri="{FF2B5EF4-FFF2-40B4-BE49-F238E27FC236}">
                    <a16:creationId xmlns:a16="http://schemas.microsoft.com/office/drawing/2014/main" id="{5B7F7631-857B-4A69-B137-32021AA8E831}"/>
                  </a:ext>
                </a:extLst>
              </p:cNvPr>
              <p:cNvGrpSpPr/>
              <p:nvPr/>
            </p:nvGrpSpPr>
            <p:grpSpPr>
              <a:xfrm>
                <a:off x="6196484" y="3485675"/>
                <a:ext cx="5623389" cy="1233012"/>
                <a:chOff x="6569092" y="5062540"/>
                <a:chExt cx="5623389" cy="1233012"/>
              </a:xfrm>
            </p:grpSpPr>
            <p:sp>
              <p:nvSpPr>
                <p:cNvPr id="52" name="Rectangle 51">
                  <a:extLst>
                    <a:ext uri="{FF2B5EF4-FFF2-40B4-BE49-F238E27FC236}">
                      <a16:creationId xmlns:a16="http://schemas.microsoft.com/office/drawing/2014/main" id="{3D85E8B2-1C03-4E15-A784-FFFDE55CAF79}"/>
                    </a:ext>
                  </a:extLst>
                </p:cNvPr>
                <p:cNvSpPr/>
                <p:nvPr/>
              </p:nvSpPr>
              <p:spPr>
                <a:xfrm>
                  <a:off x="6569092" y="5062540"/>
                  <a:ext cx="5623389" cy="12330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 name="TextBox 35">
                  <a:extLst>
                    <a:ext uri="{FF2B5EF4-FFF2-40B4-BE49-F238E27FC236}">
                      <a16:creationId xmlns:a16="http://schemas.microsoft.com/office/drawing/2014/main" id="{CB22F227-47E4-4662-B59C-7A6CCF583FD3}"/>
                    </a:ext>
                  </a:extLst>
                </p:cNvPr>
                <p:cNvSpPr txBox="1"/>
                <p:nvPr/>
              </p:nvSpPr>
              <p:spPr>
                <a:xfrm>
                  <a:off x="11558651" y="5826940"/>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20</a:t>
                  </a:r>
                </a:p>
              </p:txBody>
            </p:sp>
            <p:sp>
              <p:nvSpPr>
                <p:cNvPr id="33" name="TextBox 32">
                  <a:extLst>
                    <a:ext uri="{FF2B5EF4-FFF2-40B4-BE49-F238E27FC236}">
                      <a16:creationId xmlns:a16="http://schemas.microsoft.com/office/drawing/2014/main" id="{A48D4E27-A26E-4D4F-A76E-312267B7B4E9}"/>
                    </a:ext>
                  </a:extLst>
                </p:cNvPr>
                <p:cNvSpPr txBox="1"/>
                <p:nvPr/>
              </p:nvSpPr>
              <p:spPr>
                <a:xfrm>
                  <a:off x="10881654" y="5851557"/>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34" name="TextBox 33">
                  <a:extLst>
                    <a:ext uri="{FF2B5EF4-FFF2-40B4-BE49-F238E27FC236}">
                      <a16:creationId xmlns:a16="http://schemas.microsoft.com/office/drawing/2014/main" id="{2F04C207-3B29-412F-B9EE-47BBDFB1774D}"/>
                    </a:ext>
                  </a:extLst>
                </p:cNvPr>
                <p:cNvSpPr txBox="1"/>
                <p:nvPr/>
              </p:nvSpPr>
              <p:spPr>
                <a:xfrm>
                  <a:off x="10199363" y="5867800"/>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35" name="TextBox 34">
                  <a:extLst>
                    <a:ext uri="{FF2B5EF4-FFF2-40B4-BE49-F238E27FC236}">
                      <a16:creationId xmlns:a16="http://schemas.microsoft.com/office/drawing/2014/main" id="{AEB36B8F-5A03-4B73-BB19-ECB7BA70FF41}"/>
                    </a:ext>
                  </a:extLst>
                </p:cNvPr>
                <p:cNvSpPr txBox="1"/>
                <p:nvPr/>
              </p:nvSpPr>
              <p:spPr>
                <a:xfrm>
                  <a:off x="9486790" y="5861531"/>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37" name="TextBox 36">
                  <a:extLst>
                    <a:ext uri="{FF2B5EF4-FFF2-40B4-BE49-F238E27FC236}">
                      <a16:creationId xmlns:a16="http://schemas.microsoft.com/office/drawing/2014/main" id="{D9E24F23-1F39-4B54-8465-C76BC51BC7CA}"/>
                    </a:ext>
                  </a:extLst>
                </p:cNvPr>
                <p:cNvSpPr txBox="1"/>
                <p:nvPr/>
              </p:nvSpPr>
              <p:spPr>
                <a:xfrm>
                  <a:off x="8742273" y="5861531"/>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grpSp>
              <p:nvGrpSpPr>
                <p:cNvPr id="38" name="Group 37">
                  <a:extLst>
                    <a:ext uri="{FF2B5EF4-FFF2-40B4-BE49-F238E27FC236}">
                      <a16:creationId xmlns:a16="http://schemas.microsoft.com/office/drawing/2014/main" id="{81797F3E-1408-44B3-946F-17F0320E7306}"/>
                    </a:ext>
                  </a:extLst>
                </p:cNvPr>
                <p:cNvGrpSpPr/>
                <p:nvPr/>
              </p:nvGrpSpPr>
              <p:grpSpPr>
                <a:xfrm>
                  <a:off x="8178070" y="5162795"/>
                  <a:ext cx="955174" cy="572165"/>
                  <a:chOff x="10575273" y="2439789"/>
                  <a:chExt cx="955174" cy="572165"/>
                </a:xfrm>
              </p:grpSpPr>
              <p:sp>
                <p:nvSpPr>
                  <p:cNvPr id="28" name="TextBox 27">
                    <a:extLst>
                      <a:ext uri="{FF2B5EF4-FFF2-40B4-BE49-F238E27FC236}">
                        <a16:creationId xmlns:a16="http://schemas.microsoft.com/office/drawing/2014/main" id="{6AAD295E-C648-42EB-9940-97D4F01DD7DB}"/>
                      </a:ext>
                    </a:extLst>
                  </p:cNvPr>
                  <p:cNvSpPr txBox="1"/>
                  <p:nvPr/>
                </p:nvSpPr>
                <p:spPr>
                  <a:xfrm>
                    <a:off x="10824306" y="2530036"/>
                    <a:ext cx="472611" cy="369332"/>
                  </a:xfrm>
                  <a:prstGeom prst="rect">
                    <a:avLst/>
                  </a:prstGeom>
                  <a:noFill/>
                  <a:ln w="15875">
                    <a:noFill/>
                  </a:ln>
                </p:spPr>
                <p:txBody>
                  <a:bodyPr wrap="square" rtlCol="0">
                    <a:spAutoFit/>
                  </a:bodyPr>
                  <a:lstStyle/>
                  <a:p>
                    <a:pPr algn="ctr"/>
                    <a:r>
                      <a:rPr lang="en-GB" b="1" dirty="0"/>
                      <a:t>-?</a:t>
                    </a:r>
                  </a:p>
                </p:txBody>
              </p:sp>
              <p:sp>
                <p:nvSpPr>
                  <p:cNvPr id="31" name="Arrow: Curved Down 30">
                    <a:extLst>
                      <a:ext uri="{FF2B5EF4-FFF2-40B4-BE49-F238E27FC236}">
                        <a16:creationId xmlns:a16="http://schemas.microsoft.com/office/drawing/2014/main" id="{CDBA39D5-16D8-45BD-8E26-5631DBFEB961}"/>
                      </a:ext>
                    </a:extLst>
                  </p:cNvPr>
                  <p:cNvSpPr/>
                  <p:nvPr/>
                </p:nvSpPr>
                <p:spPr>
                  <a:xfrm flipH="1">
                    <a:off x="10575273" y="2439789"/>
                    <a:ext cx="955174" cy="572165"/>
                  </a:xfrm>
                  <a:prstGeom prst="curvedDownArrow">
                    <a:avLst>
                      <a:gd name="adj1" fmla="val 25000"/>
                      <a:gd name="adj2" fmla="val 59130"/>
                      <a:gd name="adj3" fmla="val 35774"/>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grpSp>
              <p:nvGrpSpPr>
                <p:cNvPr id="39" name="Group 38">
                  <a:extLst>
                    <a:ext uri="{FF2B5EF4-FFF2-40B4-BE49-F238E27FC236}">
                      <a16:creationId xmlns:a16="http://schemas.microsoft.com/office/drawing/2014/main" id="{5AF6024D-C300-41AD-A5A6-F5601981BC41}"/>
                    </a:ext>
                  </a:extLst>
                </p:cNvPr>
                <p:cNvGrpSpPr/>
                <p:nvPr/>
              </p:nvGrpSpPr>
              <p:grpSpPr>
                <a:xfrm>
                  <a:off x="9519604" y="5137128"/>
                  <a:ext cx="955174" cy="572165"/>
                  <a:chOff x="10575273" y="2439789"/>
                  <a:chExt cx="955174" cy="572165"/>
                </a:xfrm>
              </p:grpSpPr>
              <p:sp>
                <p:nvSpPr>
                  <p:cNvPr id="40" name="TextBox 39">
                    <a:extLst>
                      <a:ext uri="{FF2B5EF4-FFF2-40B4-BE49-F238E27FC236}">
                        <a16:creationId xmlns:a16="http://schemas.microsoft.com/office/drawing/2014/main" id="{22461E91-C2C4-499F-96EE-3C4633D743E0}"/>
                      </a:ext>
                    </a:extLst>
                  </p:cNvPr>
                  <p:cNvSpPr txBox="1"/>
                  <p:nvPr/>
                </p:nvSpPr>
                <p:spPr>
                  <a:xfrm>
                    <a:off x="10824306" y="2530036"/>
                    <a:ext cx="472611" cy="369332"/>
                  </a:xfrm>
                  <a:prstGeom prst="rect">
                    <a:avLst/>
                  </a:prstGeom>
                  <a:noFill/>
                  <a:ln w="15875">
                    <a:noFill/>
                  </a:ln>
                </p:spPr>
                <p:txBody>
                  <a:bodyPr wrap="square" rtlCol="0">
                    <a:spAutoFit/>
                  </a:bodyPr>
                  <a:lstStyle/>
                  <a:p>
                    <a:pPr algn="ctr"/>
                    <a:r>
                      <a:rPr lang="en-GB" b="1" dirty="0"/>
                      <a:t>-?</a:t>
                    </a:r>
                  </a:p>
                </p:txBody>
              </p:sp>
              <p:sp>
                <p:nvSpPr>
                  <p:cNvPr id="41" name="Arrow: Curved Down 40">
                    <a:extLst>
                      <a:ext uri="{FF2B5EF4-FFF2-40B4-BE49-F238E27FC236}">
                        <a16:creationId xmlns:a16="http://schemas.microsoft.com/office/drawing/2014/main" id="{9B466DED-3779-44DF-98A3-514E59124FD5}"/>
                      </a:ext>
                    </a:extLst>
                  </p:cNvPr>
                  <p:cNvSpPr/>
                  <p:nvPr/>
                </p:nvSpPr>
                <p:spPr>
                  <a:xfrm flipH="1">
                    <a:off x="10575273" y="2439789"/>
                    <a:ext cx="955174" cy="572165"/>
                  </a:xfrm>
                  <a:prstGeom prst="curvedDownArrow">
                    <a:avLst>
                      <a:gd name="adj1" fmla="val 25000"/>
                      <a:gd name="adj2" fmla="val 59130"/>
                      <a:gd name="adj3" fmla="val 35774"/>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grpSp>
              <p:nvGrpSpPr>
                <p:cNvPr id="42" name="Group 41">
                  <a:extLst>
                    <a:ext uri="{FF2B5EF4-FFF2-40B4-BE49-F238E27FC236}">
                      <a16:creationId xmlns:a16="http://schemas.microsoft.com/office/drawing/2014/main" id="{5A76D2D7-803F-486D-839E-3DC8780607DD}"/>
                    </a:ext>
                  </a:extLst>
                </p:cNvPr>
                <p:cNvGrpSpPr/>
                <p:nvPr/>
              </p:nvGrpSpPr>
              <p:grpSpPr>
                <a:xfrm>
                  <a:off x="10232418" y="5139058"/>
                  <a:ext cx="955174" cy="572165"/>
                  <a:chOff x="10575273" y="2439789"/>
                  <a:chExt cx="955174" cy="572165"/>
                </a:xfrm>
              </p:grpSpPr>
              <p:sp>
                <p:nvSpPr>
                  <p:cNvPr id="43" name="TextBox 42">
                    <a:extLst>
                      <a:ext uri="{FF2B5EF4-FFF2-40B4-BE49-F238E27FC236}">
                        <a16:creationId xmlns:a16="http://schemas.microsoft.com/office/drawing/2014/main" id="{F1704DC2-A695-4A39-8967-4BC694DEA302}"/>
                      </a:ext>
                    </a:extLst>
                  </p:cNvPr>
                  <p:cNvSpPr txBox="1"/>
                  <p:nvPr/>
                </p:nvSpPr>
                <p:spPr>
                  <a:xfrm>
                    <a:off x="10824306" y="2530036"/>
                    <a:ext cx="472611" cy="369332"/>
                  </a:xfrm>
                  <a:prstGeom prst="rect">
                    <a:avLst/>
                  </a:prstGeom>
                  <a:noFill/>
                  <a:ln w="15875">
                    <a:noFill/>
                  </a:ln>
                </p:spPr>
                <p:txBody>
                  <a:bodyPr wrap="square" rtlCol="0">
                    <a:spAutoFit/>
                  </a:bodyPr>
                  <a:lstStyle/>
                  <a:p>
                    <a:pPr algn="ctr"/>
                    <a:r>
                      <a:rPr lang="en-GB" b="1" dirty="0"/>
                      <a:t>-?</a:t>
                    </a:r>
                  </a:p>
                </p:txBody>
              </p:sp>
              <p:sp>
                <p:nvSpPr>
                  <p:cNvPr id="44" name="Arrow: Curved Down 43">
                    <a:extLst>
                      <a:ext uri="{FF2B5EF4-FFF2-40B4-BE49-F238E27FC236}">
                        <a16:creationId xmlns:a16="http://schemas.microsoft.com/office/drawing/2014/main" id="{69CA3494-7138-4ECD-B5FB-77AA7996BE8E}"/>
                      </a:ext>
                    </a:extLst>
                  </p:cNvPr>
                  <p:cNvSpPr/>
                  <p:nvPr/>
                </p:nvSpPr>
                <p:spPr>
                  <a:xfrm flipH="1">
                    <a:off x="10575273" y="2439789"/>
                    <a:ext cx="955174" cy="572165"/>
                  </a:xfrm>
                  <a:prstGeom prst="curvedDownArrow">
                    <a:avLst>
                      <a:gd name="adj1" fmla="val 25000"/>
                      <a:gd name="adj2" fmla="val 59130"/>
                      <a:gd name="adj3" fmla="val 35774"/>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grpSp>
              <p:nvGrpSpPr>
                <p:cNvPr id="45" name="Group 44">
                  <a:extLst>
                    <a:ext uri="{FF2B5EF4-FFF2-40B4-BE49-F238E27FC236}">
                      <a16:creationId xmlns:a16="http://schemas.microsoft.com/office/drawing/2014/main" id="{D4F4DD11-E31C-42E4-AB57-F395F0CE4DA1}"/>
                    </a:ext>
                  </a:extLst>
                </p:cNvPr>
                <p:cNvGrpSpPr/>
                <p:nvPr/>
              </p:nvGrpSpPr>
              <p:grpSpPr>
                <a:xfrm>
                  <a:off x="10951906" y="5155495"/>
                  <a:ext cx="955174" cy="572165"/>
                  <a:chOff x="10575273" y="2439789"/>
                  <a:chExt cx="955174" cy="572165"/>
                </a:xfrm>
              </p:grpSpPr>
              <p:sp>
                <p:nvSpPr>
                  <p:cNvPr id="46" name="TextBox 45">
                    <a:extLst>
                      <a:ext uri="{FF2B5EF4-FFF2-40B4-BE49-F238E27FC236}">
                        <a16:creationId xmlns:a16="http://schemas.microsoft.com/office/drawing/2014/main" id="{F2A6F467-B35E-44E8-BC62-5C5E977D31B1}"/>
                      </a:ext>
                    </a:extLst>
                  </p:cNvPr>
                  <p:cNvSpPr txBox="1"/>
                  <p:nvPr/>
                </p:nvSpPr>
                <p:spPr>
                  <a:xfrm>
                    <a:off x="10824306" y="2530036"/>
                    <a:ext cx="472611" cy="369332"/>
                  </a:xfrm>
                  <a:prstGeom prst="rect">
                    <a:avLst/>
                  </a:prstGeom>
                  <a:noFill/>
                  <a:ln w="15875">
                    <a:noFill/>
                  </a:ln>
                </p:spPr>
                <p:txBody>
                  <a:bodyPr wrap="square" rtlCol="0">
                    <a:spAutoFit/>
                  </a:bodyPr>
                  <a:lstStyle/>
                  <a:p>
                    <a:pPr algn="ctr"/>
                    <a:r>
                      <a:rPr lang="en-GB" b="1" dirty="0"/>
                      <a:t>-?</a:t>
                    </a:r>
                  </a:p>
                </p:txBody>
              </p:sp>
              <p:sp>
                <p:nvSpPr>
                  <p:cNvPr id="47" name="Arrow: Curved Down 46">
                    <a:extLst>
                      <a:ext uri="{FF2B5EF4-FFF2-40B4-BE49-F238E27FC236}">
                        <a16:creationId xmlns:a16="http://schemas.microsoft.com/office/drawing/2014/main" id="{93099F39-9EAE-4CC5-82D9-8D3C3C9F68C8}"/>
                      </a:ext>
                    </a:extLst>
                  </p:cNvPr>
                  <p:cNvSpPr/>
                  <p:nvPr/>
                </p:nvSpPr>
                <p:spPr>
                  <a:xfrm flipH="1">
                    <a:off x="10575273" y="2439789"/>
                    <a:ext cx="955174" cy="572165"/>
                  </a:xfrm>
                  <a:prstGeom prst="curvedDownArrow">
                    <a:avLst>
                      <a:gd name="adj1" fmla="val 25000"/>
                      <a:gd name="adj2" fmla="val 59130"/>
                      <a:gd name="adj3" fmla="val 35774"/>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sp>
              <p:nvSpPr>
                <p:cNvPr id="32" name="TextBox 31">
                  <a:extLst>
                    <a:ext uri="{FF2B5EF4-FFF2-40B4-BE49-F238E27FC236}">
                      <a16:creationId xmlns:a16="http://schemas.microsoft.com/office/drawing/2014/main" id="{E4C7D589-9159-4371-B8F8-32FF41AD0CDE}"/>
                    </a:ext>
                  </a:extLst>
                </p:cNvPr>
                <p:cNvSpPr txBox="1"/>
                <p:nvPr/>
              </p:nvSpPr>
              <p:spPr>
                <a:xfrm>
                  <a:off x="8044841" y="5867800"/>
                  <a:ext cx="472611" cy="369332"/>
                </a:xfrm>
                <a:prstGeom prst="rect">
                  <a:avLst/>
                </a:prstGeom>
                <a:noFill/>
                <a:ln w="15875">
                  <a:solidFill>
                    <a:schemeClr val="accent1">
                      <a:shade val="50000"/>
                    </a:schemeClr>
                  </a:solidFill>
                </a:ln>
              </p:spPr>
              <p:txBody>
                <a:bodyPr wrap="square" rtlCol="0">
                  <a:spAutoFit/>
                </a:bodyPr>
                <a:lstStyle/>
                <a:p>
                  <a:pPr algn="ctr"/>
                  <a:r>
                    <a:rPr lang="en-GB" b="1" dirty="0"/>
                    <a:t>0</a:t>
                  </a:r>
                </a:p>
              </p:txBody>
            </p:sp>
          </p:grpSp>
          <p:cxnSp>
            <p:nvCxnSpPr>
              <p:cNvPr id="51" name="Straight Connector 50">
                <a:extLst>
                  <a:ext uri="{FF2B5EF4-FFF2-40B4-BE49-F238E27FC236}">
                    <a16:creationId xmlns:a16="http://schemas.microsoft.com/office/drawing/2014/main" id="{0199B9E2-C5A2-4BF5-8E12-A0CC9310A82B}"/>
                  </a:ext>
                </a:extLst>
              </p:cNvPr>
              <p:cNvCxnSpPr>
                <a:cxnSpLocks/>
              </p:cNvCxnSpPr>
              <p:nvPr/>
            </p:nvCxnSpPr>
            <p:spPr>
              <a:xfrm>
                <a:off x="7728155" y="4183812"/>
                <a:ext cx="3854245"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48" name="Group 47">
                <a:extLst>
                  <a:ext uri="{FF2B5EF4-FFF2-40B4-BE49-F238E27FC236}">
                    <a16:creationId xmlns:a16="http://schemas.microsoft.com/office/drawing/2014/main" id="{4F3898CD-C8A4-4B68-88C0-81B17308631F}"/>
                  </a:ext>
                </a:extLst>
              </p:cNvPr>
              <p:cNvGrpSpPr/>
              <p:nvPr/>
            </p:nvGrpSpPr>
            <p:grpSpPr>
              <a:xfrm>
                <a:off x="8459843" y="3585930"/>
                <a:ext cx="955174" cy="572165"/>
                <a:chOff x="10575273" y="2439789"/>
                <a:chExt cx="955174" cy="572165"/>
              </a:xfrm>
            </p:grpSpPr>
            <p:sp>
              <p:nvSpPr>
                <p:cNvPr id="49" name="TextBox 48">
                  <a:extLst>
                    <a:ext uri="{FF2B5EF4-FFF2-40B4-BE49-F238E27FC236}">
                      <a16:creationId xmlns:a16="http://schemas.microsoft.com/office/drawing/2014/main" id="{4C04225C-D946-4B68-AFE1-E355857E9476}"/>
                    </a:ext>
                  </a:extLst>
                </p:cNvPr>
                <p:cNvSpPr txBox="1"/>
                <p:nvPr/>
              </p:nvSpPr>
              <p:spPr>
                <a:xfrm>
                  <a:off x="10824306" y="2530036"/>
                  <a:ext cx="472611" cy="369332"/>
                </a:xfrm>
                <a:prstGeom prst="rect">
                  <a:avLst/>
                </a:prstGeom>
                <a:noFill/>
                <a:ln w="15875">
                  <a:noFill/>
                </a:ln>
              </p:spPr>
              <p:txBody>
                <a:bodyPr wrap="square" rtlCol="0">
                  <a:spAutoFit/>
                </a:bodyPr>
                <a:lstStyle/>
                <a:p>
                  <a:pPr algn="ctr"/>
                  <a:r>
                    <a:rPr lang="en-GB" b="1" dirty="0"/>
                    <a:t>-?</a:t>
                  </a:r>
                </a:p>
              </p:txBody>
            </p:sp>
            <p:sp>
              <p:nvSpPr>
                <p:cNvPr id="50" name="Arrow: Curved Down 49">
                  <a:extLst>
                    <a:ext uri="{FF2B5EF4-FFF2-40B4-BE49-F238E27FC236}">
                      <a16:creationId xmlns:a16="http://schemas.microsoft.com/office/drawing/2014/main" id="{78674CCA-C3E1-46E8-8069-4DB9E923570B}"/>
                    </a:ext>
                  </a:extLst>
                </p:cNvPr>
                <p:cNvSpPr/>
                <p:nvPr/>
              </p:nvSpPr>
              <p:spPr>
                <a:xfrm flipH="1">
                  <a:off x="10575273" y="2439789"/>
                  <a:ext cx="955174" cy="572165"/>
                </a:xfrm>
                <a:prstGeom prst="curvedDownArrow">
                  <a:avLst>
                    <a:gd name="adj1" fmla="val 25000"/>
                    <a:gd name="adj2" fmla="val 59130"/>
                    <a:gd name="adj3" fmla="val 35774"/>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grpSp>
        <p:sp>
          <p:nvSpPr>
            <p:cNvPr id="57" name="TextBox 56">
              <a:extLst>
                <a:ext uri="{FF2B5EF4-FFF2-40B4-BE49-F238E27FC236}">
                  <a16:creationId xmlns:a16="http://schemas.microsoft.com/office/drawing/2014/main" id="{BED7749E-4C42-4DA3-8D18-903406871DDF}"/>
                </a:ext>
              </a:extLst>
            </p:cNvPr>
            <p:cNvSpPr txBox="1"/>
            <p:nvPr/>
          </p:nvSpPr>
          <p:spPr>
            <a:xfrm>
              <a:off x="7260310" y="4003598"/>
              <a:ext cx="4448710" cy="369332"/>
            </a:xfrm>
            <a:prstGeom prst="rect">
              <a:avLst/>
            </a:prstGeom>
            <a:noFill/>
          </p:spPr>
          <p:txBody>
            <a:bodyPr wrap="square" rtlCol="0">
              <a:spAutoFit/>
            </a:bodyPr>
            <a:lstStyle/>
            <a:p>
              <a:r>
                <a:rPr lang="en-GB" dirty="0"/>
                <a:t>You could use a number line to help you</a:t>
              </a:r>
            </a:p>
          </p:txBody>
        </p:sp>
      </p:gr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32DFDE43-6849-4204-AE21-BAF453F9DDF6}"/>
                  </a:ext>
                </a:extLst>
              </p:cNvPr>
              <p:cNvSpPr>
                <a:spLocks noGrp="1"/>
              </p:cNvSpPr>
              <p:nvPr>
                <p:ph idx="1"/>
              </p:nvPr>
            </p:nvSpPr>
            <p:spPr>
              <a:xfrm>
                <a:off x="609600" y="215757"/>
                <a:ext cx="10972800" cy="5734193"/>
              </a:xfrm>
            </p:spPr>
            <p:txBody>
              <a:bodyPr/>
              <a:lstStyle/>
              <a:p>
                <a:pPr marL="0" indent="0">
                  <a:buNone/>
                </a:pPr>
                <a:r>
                  <a:rPr lang="en-GB" sz="2000" b="1" i="1" dirty="0"/>
                  <a:t>Find out how many marbles Eva has in total </a:t>
                </a:r>
              </a:p>
              <a:p>
                <a:pPr marL="0" indent="0">
                  <a:buNone/>
                </a:pPr>
                <a:r>
                  <a:rPr lang="en-GB" sz="2000" i="1" dirty="0"/>
                  <a:t>Use the array to help you</a:t>
                </a:r>
                <a:endParaRPr lang="en-GB" sz="2000" b="1" dirty="0"/>
              </a:p>
              <a:p>
                <a:pPr marL="0" indent="0">
                  <a:buNone/>
                </a:pPr>
                <a:r>
                  <a:rPr lang="en-GB" dirty="0"/>
                  <a:t>			</a:t>
                </a:r>
                <a:endParaRPr lang="en-GB" sz="2000" b="1" dirty="0">
                  <a:solidFill>
                    <a:srgbClr val="FF0000"/>
                  </a:solidFill>
                </a:endParaRPr>
              </a:p>
              <a:p>
                <a:pPr marL="0" indent="0">
                  <a:buNone/>
                </a:pPr>
                <a:endParaRPr lang="en-GB" sz="2000" b="1" dirty="0">
                  <a:solidFill>
                    <a:srgbClr val="FF0000"/>
                  </a:solidFill>
                </a:endParaRPr>
              </a:p>
              <a:p>
                <a:pPr marL="0" indent="0">
                  <a:buNone/>
                </a:pPr>
                <a:endParaRPr lang="en-GB" sz="2000" b="1" dirty="0">
                  <a:solidFill>
                    <a:srgbClr val="FF0000"/>
                  </a:solidFill>
                </a:endParaRPr>
              </a:p>
              <a:p>
                <a:pPr marL="0" indent="0">
                  <a:buNone/>
                </a:pPr>
                <a:r>
                  <a:rPr lang="en-GB" sz="2000" b="1" i="1" dirty="0"/>
                  <a:t>Find </a:t>
                </a:r>
                <a14:m>
                  <m:oMath xmlns:m="http://schemas.openxmlformats.org/officeDocument/2006/math">
                    <m:f>
                      <m:fPr>
                        <m:ctrlPr>
                          <a:rPr lang="en-GB" sz="2000" b="1" i="1">
                            <a:latin typeface="Cambria Math" panose="02040503050406030204" pitchFamily="18" charset="0"/>
                          </a:rPr>
                        </m:ctrlPr>
                      </m:fPr>
                      <m:num>
                        <m:r>
                          <a:rPr lang="en-GB" sz="2000" b="1" i="1">
                            <a:latin typeface="Cambria Math" panose="02040503050406030204" pitchFamily="18" charset="0"/>
                          </a:rPr>
                          <m:t>𝟏</m:t>
                        </m:r>
                      </m:num>
                      <m:den>
                        <m:r>
                          <a:rPr lang="en-GB" sz="2000" b="1" i="1">
                            <a:latin typeface="Cambria Math" panose="02040503050406030204" pitchFamily="18" charset="0"/>
                          </a:rPr>
                          <m:t>𝟓</m:t>
                        </m:r>
                      </m:den>
                    </m:f>
                  </m:oMath>
                </a14:m>
                <a:r>
                  <a:rPr lang="en-GB" sz="2000" b="1" i="1" dirty="0"/>
                  <a:t> of the marbles, by dividing the marbles into 5 equal groups</a:t>
                </a:r>
              </a:p>
              <a:p>
                <a:pPr marL="0" indent="0">
                  <a:buNone/>
                </a:pPr>
                <a:r>
                  <a:rPr lang="en-GB" sz="2000" i="1" dirty="0"/>
                  <a:t>You could use a bar model to help you</a:t>
                </a:r>
              </a:p>
              <a:p>
                <a:pPr marL="0" indent="0">
                  <a:buNone/>
                </a:pPr>
                <a:endParaRPr lang="en-GB" sz="2000" b="1" dirty="0"/>
              </a:p>
            </p:txBody>
          </p:sp>
        </mc:Choice>
        <mc:Fallback>
          <p:sp>
            <p:nvSpPr>
              <p:cNvPr id="3" name="Content Placeholder 2">
                <a:extLst>
                  <a:ext uri="{FF2B5EF4-FFF2-40B4-BE49-F238E27FC236}">
                    <a16:creationId xmlns:a16="http://schemas.microsoft.com/office/drawing/2014/main" id="{32DFDE43-6849-4204-AE21-BAF453F9DDF6}"/>
                  </a:ext>
                </a:extLst>
              </p:cNvPr>
              <p:cNvSpPr>
                <a:spLocks noGrp="1" noRot="1" noChangeAspect="1" noMove="1" noResize="1" noEditPoints="1" noAdjustHandles="1" noChangeArrowheads="1" noChangeShapeType="1" noTextEdit="1"/>
              </p:cNvSpPr>
              <p:nvPr>
                <p:ph idx="1"/>
              </p:nvPr>
            </p:nvSpPr>
            <p:spPr>
              <a:xfrm>
                <a:off x="609600" y="215757"/>
                <a:ext cx="10972800" cy="5734193"/>
              </a:xfrm>
              <a:blipFill>
                <a:blip r:embed="rId2"/>
                <a:stretch>
                  <a:fillRect l="-556" t="-425"/>
                </a:stretch>
              </a:blipFill>
            </p:spPr>
            <p:txBody>
              <a:bodyPr/>
              <a:lstStyle/>
              <a:p>
                <a:r>
                  <a:rPr lang="en-GB">
                    <a:noFill/>
                  </a:rPr>
                  <a:t> </a:t>
                </a:r>
              </a:p>
            </p:txBody>
          </p:sp>
        </mc:Fallback>
      </mc:AlternateContent>
      <p:pic>
        <p:nvPicPr>
          <p:cNvPr id="5" name="Picture 4">
            <a:extLst>
              <a:ext uri="{FF2B5EF4-FFF2-40B4-BE49-F238E27FC236}">
                <a16:creationId xmlns:a16="http://schemas.microsoft.com/office/drawing/2014/main" id="{6D76A213-0FA9-44C1-8397-467856067342}"/>
              </a:ext>
            </a:extLst>
          </p:cNvPr>
          <p:cNvPicPr>
            <a:picLocks noChangeAspect="1"/>
          </p:cNvPicPr>
          <p:nvPr/>
        </p:nvPicPr>
        <p:blipFill>
          <a:blip r:embed="rId3"/>
          <a:stretch>
            <a:fillRect/>
          </a:stretch>
        </p:blipFill>
        <p:spPr>
          <a:xfrm>
            <a:off x="609600" y="1127748"/>
            <a:ext cx="3158307" cy="721600"/>
          </a:xfrm>
          <a:prstGeom prst="rect">
            <a:avLst/>
          </a:prstGeom>
        </p:spPr>
      </p:pic>
      <p:grpSp>
        <p:nvGrpSpPr>
          <p:cNvPr id="6" name="Group 5">
            <a:extLst>
              <a:ext uri="{FF2B5EF4-FFF2-40B4-BE49-F238E27FC236}">
                <a16:creationId xmlns:a16="http://schemas.microsoft.com/office/drawing/2014/main" id="{5161B3F4-7F4A-454A-8B20-32DC01B2369E}"/>
              </a:ext>
            </a:extLst>
          </p:cNvPr>
          <p:cNvGrpSpPr/>
          <p:nvPr/>
        </p:nvGrpSpPr>
        <p:grpSpPr>
          <a:xfrm>
            <a:off x="1082900" y="3276906"/>
            <a:ext cx="5351055" cy="2233905"/>
            <a:chOff x="1100028" y="1214792"/>
            <a:chExt cx="4995972" cy="2233905"/>
          </a:xfrm>
        </p:grpSpPr>
        <p:sp>
          <p:nvSpPr>
            <p:cNvPr id="7" name="Rectangle 6">
              <a:extLst>
                <a:ext uri="{FF2B5EF4-FFF2-40B4-BE49-F238E27FC236}">
                  <a16:creationId xmlns:a16="http://schemas.microsoft.com/office/drawing/2014/main" id="{068CDAE1-AA75-40E5-97D9-272703F41D48}"/>
                </a:ext>
              </a:extLst>
            </p:cNvPr>
            <p:cNvSpPr/>
            <p:nvPr/>
          </p:nvSpPr>
          <p:spPr>
            <a:xfrm>
              <a:off x="1100028" y="2220592"/>
              <a:ext cx="4850652" cy="614442"/>
            </a:xfrm>
            <a:prstGeom prst="rect">
              <a:avLst/>
            </a:prstGeom>
            <a:solidFill>
              <a:srgbClr val="FEFEA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8" name="Group 7">
              <a:extLst>
                <a:ext uri="{FF2B5EF4-FFF2-40B4-BE49-F238E27FC236}">
                  <a16:creationId xmlns:a16="http://schemas.microsoft.com/office/drawing/2014/main" id="{89CDB07A-FAB4-4CAA-8B1B-F8C322006FC6}"/>
                </a:ext>
              </a:extLst>
            </p:cNvPr>
            <p:cNvGrpSpPr/>
            <p:nvPr/>
          </p:nvGrpSpPr>
          <p:grpSpPr>
            <a:xfrm>
              <a:off x="5012055" y="2834255"/>
              <a:ext cx="938625" cy="614442"/>
              <a:chOff x="5022330" y="2834674"/>
              <a:chExt cx="938625" cy="614442"/>
            </a:xfrm>
          </p:grpSpPr>
          <p:sp>
            <p:nvSpPr>
              <p:cNvPr id="12" name="Rectangle 11">
                <a:extLst>
                  <a:ext uri="{FF2B5EF4-FFF2-40B4-BE49-F238E27FC236}">
                    <a16:creationId xmlns:a16="http://schemas.microsoft.com/office/drawing/2014/main" id="{A47C8A7C-AE35-4023-A3D0-6AD19BFCE486}"/>
                  </a:ext>
                </a:extLst>
              </p:cNvPr>
              <p:cNvSpPr/>
              <p:nvPr/>
            </p:nvSpPr>
            <p:spPr>
              <a:xfrm>
                <a:off x="5022330" y="2834674"/>
                <a:ext cx="938625"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27EAA815-B778-48E7-ADE8-AE89A7290B98}"/>
                  </a:ext>
                </a:extLst>
              </p:cNvPr>
              <p:cNvSpPr txBox="1"/>
              <p:nvPr/>
            </p:nvSpPr>
            <p:spPr>
              <a:xfrm>
                <a:off x="5198829" y="2907300"/>
                <a:ext cx="585627" cy="369332"/>
              </a:xfrm>
              <a:prstGeom prst="rect">
                <a:avLst/>
              </a:prstGeom>
              <a:noFill/>
            </p:spPr>
            <p:txBody>
              <a:bodyPr wrap="square" rtlCol="0">
                <a:spAutoFit/>
              </a:bodyPr>
              <a:lstStyle/>
              <a:p>
                <a:pPr algn="ctr"/>
                <a:r>
                  <a:rPr lang="en-GB" b="1" dirty="0">
                    <a:solidFill>
                      <a:srgbClr val="FF0000"/>
                    </a:solidFill>
                  </a:rPr>
                  <a:t>?</a:t>
                </a:r>
                <a:r>
                  <a:rPr lang="en-GB" dirty="0"/>
                  <a:t> </a:t>
                </a:r>
              </a:p>
            </p:txBody>
          </p:sp>
        </p:grpSp>
        <p:sp>
          <p:nvSpPr>
            <p:cNvPr id="9" name="Right Brace 8">
              <a:extLst>
                <a:ext uri="{FF2B5EF4-FFF2-40B4-BE49-F238E27FC236}">
                  <a16:creationId xmlns:a16="http://schemas.microsoft.com/office/drawing/2014/main" id="{646A8169-5E61-43A4-BD69-0B1375870B28}"/>
                </a:ext>
              </a:extLst>
            </p:cNvPr>
            <p:cNvSpPr/>
            <p:nvPr/>
          </p:nvSpPr>
          <p:spPr>
            <a:xfrm rot="16200000">
              <a:off x="3374552" y="-681383"/>
              <a:ext cx="446926" cy="4995971"/>
            </a:xfrm>
            <a:prstGeom prst="righ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 name="TextBox 9">
              <a:extLst>
                <a:ext uri="{FF2B5EF4-FFF2-40B4-BE49-F238E27FC236}">
                  <a16:creationId xmlns:a16="http://schemas.microsoft.com/office/drawing/2014/main" id="{DFB9C719-35EF-495B-BE09-A8232191D687}"/>
                </a:ext>
              </a:extLst>
            </p:cNvPr>
            <p:cNvSpPr txBox="1"/>
            <p:nvPr/>
          </p:nvSpPr>
          <p:spPr>
            <a:xfrm>
              <a:off x="1806453" y="1214792"/>
              <a:ext cx="3782653" cy="369332"/>
            </a:xfrm>
            <a:prstGeom prst="rect">
              <a:avLst/>
            </a:prstGeom>
            <a:noFill/>
          </p:spPr>
          <p:txBody>
            <a:bodyPr wrap="square" rtlCol="0">
              <a:spAutoFit/>
            </a:bodyPr>
            <a:lstStyle/>
            <a:p>
              <a:r>
                <a:rPr lang="en-GB" dirty="0"/>
                <a:t>Total number of marbles</a:t>
              </a:r>
            </a:p>
          </p:txBody>
        </p:sp>
        <p:sp>
          <p:nvSpPr>
            <p:cNvPr id="11" name="Rectangle 10">
              <a:extLst>
                <a:ext uri="{FF2B5EF4-FFF2-40B4-BE49-F238E27FC236}">
                  <a16:creationId xmlns:a16="http://schemas.microsoft.com/office/drawing/2014/main" id="{C04B7416-E9BA-42CF-B642-E8E511F8BCAB}"/>
                </a:ext>
              </a:extLst>
            </p:cNvPr>
            <p:cNvSpPr/>
            <p:nvPr/>
          </p:nvSpPr>
          <p:spPr>
            <a:xfrm>
              <a:off x="3976322" y="2834255"/>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4" name="TextBox 13">
            <a:extLst>
              <a:ext uri="{FF2B5EF4-FFF2-40B4-BE49-F238E27FC236}">
                <a16:creationId xmlns:a16="http://schemas.microsoft.com/office/drawing/2014/main" id="{F3FCFFB0-58AC-4F84-A61E-D4B27D4658B4}"/>
              </a:ext>
            </a:extLst>
          </p:cNvPr>
          <p:cNvSpPr txBox="1"/>
          <p:nvPr/>
        </p:nvSpPr>
        <p:spPr>
          <a:xfrm>
            <a:off x="3305199" y="4386952"/>
            <a:ext cx="585627" cy="369332"/>
          </a:xfrm>
          <a:prstGeom prst="rect">
            <a:avLst/>
          </a:prstGeom>
          <a:noFill/>
        </p:spPr>
        <p:txBody>
          <a:bodyPr wrap="square" rtlCol="0">
            <a:spAutoFit/>
          </a:bodyPr>
          <a:lstStyle/>
          <a:p>
            <a:pPr algn="ctr"/>
            <a:r>
              <a:rPr lang="en-GB" b="1" dirty="0"/>
              <a:t>20</a:t>
            </a:r>
            <a:r>
              <a:rPr lang="en-GB" dirty="0"/>
              <a:t> </a:t>
            </a:r>
          </a:p>
        </p:txBody>
      </p:sp>
      <p:sp>
        <p:nvSpPr>
          <p:cNvPr id="15" name="Rectangle 14">
            <a:extLst>
              <a:ext uri="{FF2B5EF4-FFF2-40B4-BE49-F238E27FC236}">
                <a16:creationId xmlns:a16="http://schemas.microsoft.com/office/drawing/2014/main" id="{C02AF375-3D70-45B1-8CC8-EC78E8AB9889}"/>
              </a:ext>
            </a:extLst>
          </p:cNvPr>
          <p:cNvSpPr/>
          <p:nvPr/>
        </p:nvSpPr>
        <p:spPr>
          <a:xfrm>
            <a:off x="3194314" y="4896369"/>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58AE8BAA-E324-467E-8B0B-6C327DFFAA74}"/>
              </a:ext>
            </a:extLst>
          </p:cNvPr>
          <p:cNvSpPr/>
          <p:nvPr/>
        </p:nvSpPr>
        <p:spPr>
          <a:xfrm>
            <a:off x="2138640" y="4896369"/>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C590A9C8-DF5A-4A12-A730-EB35DD98F207}"/>
              </a:ext>
            </a:extLst>
          </p:cNvPr>
          <p:cNvSpPr/>
          <p:nvPr/>
        </p:nvSpPr>
        <p:spPr>
          <a:xfrm>
            <a:off x="1082900" y="4896939"/>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65C5FB66-154E-4AFB-B735-31F796892A6D}"/>
              </a:ext>
            </a:extLst>
          </p:cNvPr>
          <p:cNvSpPr txBox="1"/>
          <p:nvPr/>
        </p:nvSpPr>
        <p:spPr>
          <a:xfrm>
            <a:off x="4491282" y="4974130"/>
            <a:ext cx="627250" cy="369332"/>
          </a:xfrm>
          <a:prstGeom prst="rect">
            <a:avLst/>
          </a:prstGeom>
          <a:noFill/>
        </p:spPr>
        <p:txBody>
          <a:bodyPr wrap="square" rtlCol="0">
            <a:spAutoFit/>
          </a:bodyPr>
          <a:lstStyle/>
          <a:p>
            <a:pPr algn="ctr"/>
            <a:r>
              <a:rPr lang="en-GB" b="1" dirty="0">
                <a:solidFill>
                  <a:srgbClr val="FF0000"/>
                </a:solidFill>
              </a:rPr>
              <a:t>?</a:t>
            </a:r>
            <a:r>
              <a:rPr lang="en-GB" dirty="0"/>
              <a:t> </a:t>
            </a:r>
          </a:p>
        </p:txBody>
      </p:sp>
      <p:sp>
        <p:nvSpPr>
          <p:cNvPr id="22" name="TextBox 21">
            <a:extLst>
              <a:ext uri="{FF2B5EF4-FFF2-40B4-BE49-F238E27FC236}">
                <a16:creationId xmlns:a16="http://schemas.microsoft.com/office/drawing/2014/main" id="{E7326157-B65E-47D0-8AC7-07D01D1BD711}"/>
              </a:ext>
            </a:extLst>
          </p:cNvPr>
          <p:cNvSpPr txBox="1"/>
          <p:nvPr/>
        </p:nvSpPr>
        <p:spPr>
          <a:xfrm>
            <a:off x="1251216" y="4968995"/>
            <a:ext cx="627250" cy="369332"/>
          </a:xfrm>
          <a:prstGeom prst="rect">
            <a:avLst/>
          </a:prstGeom>
          <a:noFill/>
        </p:spPr>
        <p:txBody>
          <a:bodyPr wrap="square" rtlCol="0">
            <a:spAutoFit/>
          </a:bodyPr>
          <a:lstStyle/>
          <a:p>
            <a:pPr algn="ctr"/>
            <a:r>
              <a:rPr lang="en-GB" b="1" dirty="0">
                <a:solidFill>
                  <a:srgbClr val="FF0000"/>
                </a:solidFill>
              </a:rPr>
              <a:t>?</a:t>
            </a:r>
            <a:r>
              <a:rPr lang="en-GB" dirty="0"/>
              <a:t> </a:t>
            </a:r>
          </a:p>
        </p:txBody>
      </p:sp>
      <p:sp>
        <p:nvSpPr>
          <p:cNvPr id="23" name="TextBox 22">
            <a:extLst>
              <a:ext uri="{FF2B5EF4-FFF2-40B4-BE49-F238E27FC236}">
                <a16:creationId xmlns:a16="http://schemas.microsoft.com/office/drawing/2014/main" id="{9138985A-8219-4EA4-9F75-6E7B7D3EEBB9}"/>
              </a:ext>
            </a:extLst>
          </p:cNvPr>
          <p:cNvSpPr txBox="1"/>
          <p:nvPr/>
        </p:nvSpPr>
        <p:spPr>
          <a:xfrm>
            <a:off x="2321434" y="4954392"/>
            <a:ext cx="627250" cy="369332"/>
          </a:xfrm>
          <a:prstGeom prst="rect">
            <a:avLst/>
          </a:prstGeom>
          <a:noFill/>
        </p:spPr>
        <p:txBody>
          <a:bodyPr wrap="square" rtlCol="0">
            <a:spAutoFit/>
          </a:bodyPr>
          <a:lstStyle/>
          <a:p>
            <a:pPr algn="ctr"/>
            <a:r>
              <a:rPr lang="en-GB" b="1" dirty="0">
                <a:solidFill>
                  <a:srgbClr val="FF0000"/>
                </a:solidFill>
              </a:rPr>
              <a:t>?</a:t>
            </a:r>
            <a:r>
              <a:rPr lang="en-GB" dirty="0"/>
              <a:t> </a:t>
            </a:r>
          </a:p>
        </p:txBody>
      </p:sp>
      <p:sp>
        <p:nvSpPr>
          <p:cNvPr id="24" name="TextBox 23">
            <a:extLst>
              <a:ext uri="{FF2B5EF4-FFF2-40B4-BE49-F238E27FC236}">
                <a16:creationId xmlns:a16="http://schemas.microsoft.com/office/drawing/2014/main" id="{49C5AC24-3E1A-42B1-84EA-48D18D21DEC3}"/>
              </a:ext>
            </a:extLst>
          </p:cNvPr>
          <p:cNvSpPr txBox="1"/>
          <p:nvPr/>
        </p:nvSpPr>
        <p:spPr>
          <a:xfrm>
            <a:off x="3389238" y="4960163"/>
            <a:ext cx="627250" cy="369332"/>
          </a:xfrm>
          <a:prstGeom prst="rect">
            <a:avLst/>
          </a:prstGeom>
          <a:noFill/>
        </p:spPr>
        <p:txBody>
          <a:bodyPr wrap="square" rtlCol="0">
            <a:spAutoFit/>
          </a:bodyPr>
          <a:lstStyle/>
          <a:p>
            <a:pPr algn="ctr"/>
            <a:r>
              <a:rPr lang="en-GB" b="1" dirty="0">
                <a:solidFill>
                  <a:srgbClr val="FF0000"/>
                </a:solidFill>
              </a:rPr>
              <a:t>?</a:t>
            </a:r>
            <a:r>
              <a:rPr lang="en-GB" dirty="0"/>
              <a:t> </a:t>
            </a:r>
          </a:p>
        </p:txBody>
      </p:sp>
    </p:spTree>
    <p:extLst>
      <p:ext uri="{BB962C8B-B14F-4D97-AF65-F5344CB8AC3E}">
        <p14:creationId xmlns:p14="http://schemas.microsoft.com/office/powerpoint/2010/main" val="175280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mc:AlternateContent xmlns:mc="http://schemas.openxmlformats.org/markup-compatibility/2006">
        <mc:Choice xmlns:a14="http://schemas.microsoft.com/office/drawing/2010/main" Requires="a14">
          <p:sp>
            <p:nvSpPr>
              <p:cNvPr id="31" name="TextBox 30">
                <a:extLst>
                  <a:ext uri="{FF2B5EF4-FFF2-40B4-BE49-F238E27FC236}">
                    <a16:creationId xmlns:a16="http://schemas.microsoft.com/office/drawing/2014/main" id="{5638CB9E-0AF7-4EED-ACC2-E6D752CDF280}"/>
                  </a:ext>
                </a:extLst>
              </p:cNvPr>
              <p:cNvSpPr txBox="1"/>
              <p:nvPr/>
            </p:nvSpPr>
            <p:spPr>
              <a:xfrm>
                <a:off x="506242" y="1530006"/>
                <a:ext cx="4518053" cy="5170646"/>
              </a:xfrm>
              <a:prstGeom prst="rect">
                <a:avLst/>
              </a:prstGeom>
              <a:solidFill>
                <a:schemeClr val="accent5">
                  <a:lumMod val="20000"/>
                  <a:lumOff val="80000"/>
                </a:schemeClr>
              </a:solidFill>
            </p:spPr>
            <p:txBody>
              <a:bodyPr wrap="square" rtlCol="0">
                <a:spAutoFit/>
              </a:bodyPr>
              <a:lstStyle/>
              <a:p>
                <a:r>
                  <a:rPr lang="en-GB" b="1" dirty="0"/>
                  <a:t>Step 1: </a:t>
                </a:r>
                <a:r>
                  <a:rPr lang="en-GB" b="1" i="1" dirty="0"/>
                  <a:t>Find out how many marbles Eva has in total </a:t>
                </a:r>
              </a:p>
              <a:p>
                <a:r>
                  <a:rPr lang="en-GB" i="1" dirty="0"/>
                  <a:t>Use the array to help you</a:t>
                </a:r>
                <a:endParaRPr lang="en-GB" b="1" dirty="0"/>
              </a:p>
              <a:p>
                <a:r>
                  <a:rPr lang="en-GB" b="1" dirty="0">
                    <a:solidFill>
                      <a:srgbClr val="FF0000"/>
                    </a:solidFill>
                  </a:rPr>
                  <a:t>2 x 10 = ?</a:t>
                </a:r>
              </a:p>
              <a:p>
                <a:endParaRPr lang="en-GB" b="1" dirty="0"/>
              </a:p>
              <a:p>
                <a:r>
                  <a:rPr lang="en-GB" b="1" dirty="0">
                    <a:cs typeface="Times New Roman" panose="02020603050405020304" pitchFamily="18" charset="0"/>
                  </a:rPr>
                  <a:t>Step 2:  </a:t>
                </a:r>
                <a:r>
                  <a:rPr lang="en-GB" b="1" i="1" dirty="0"/>
                  <a:t>Find </a:t>
                </a:r>
                <a14:m>
                  <m:oMath xmlns:m="http://schemas.openxmlformats.org/officeDocument/2006/math">
                    <m:f>
                      <m:fPr>
                        <m:ctrlPr>
                          <a:rPr lang="en-GB" b="1" i="1">
                            <a:latin typeface="Cambria Math" panose="02040503050406030204" pitchFamily="18" charset="0"/>
                          </a:rPr>
                        </m:ctrlPr>
                      </m:fPr>
                      <m:num>
                        <m:r>
                          <a:rPr lang="en-GB" b="1" i="1">
                            <a:latin typeface="Cambria Math" panose="02040503050406030204" pitchFamily="18" charset="0"/>
                          </a:rPr>
                          <m:t>𝟏</m:t>
                        </m:r>
                      </m:num>
                      <m:den>
                        <m:r>
                          <a:rPr lang="en-GB" b="1" i="1">
                            <a:latin typeface="Cambria Math" panose="02040503050406030204" pitchFamily="18" charset="0"/>
                          </a:rPr>
                          <m:t>𝟓</m:t>
                        </m:r>
                      </m:den>
                    </m:f>
                  </m:oMath>
                </a14:m>
                <a:r>
                  <a:rPr lang="en-GB" b="1" i="1" dirty="0"/>
                  <a:t> of the marbles, by dividing the marbles into 5 equal groups</a:t>
                </a:r>
              </a:p>
              <a:p>
                <a:r>
                  <a:rPr lang="en-GB" b="1" dirty="0">
                    <a:solidFill>
                      <a:srgbClr val="FF0000"/>
                    </a:solidFill>
                  </a:rPr>
                  <a:t>Total number of marbles </a:t>
                </a:r>
                <a14:m>
                  <m:oMath xmlns:m="http://schemas.openxmlformats.org/officeDocument/2006/math">
                    <m:r>
                      <a:rPr lang="en-GB" b="1" i="1" smtClean="0">
                        <a:solidFill>
                          <a:srgbClr val="FF0000"/>
                        </a:solidFill>
                        <a:latin typeface="Cambria Math" panose="02040503050406030204" pitchFamily="18" charset="0"/>
                        <a:ea typeface="Cambria Math" panose="02040503050406030204" pitchFamily="18" charset="0"/>
                      </a:rPr>
                      <m:t>÷</m:t>
                    </m:r>
                  </m:oMath>
                </a14:m>
                <a:r>
                  <a:rPr lang="en-GB" b="1" dirty="0">
                    <a:solidFill>
                      <a:srgbClr val="FF0000"/>
                    </a:solidFill>
                  </a:rPr>
                  <a:t> 5 = ?</a:t>
                </a:r>
              </a:p>
              <a:p>
                <a:endParaRPr lang="en-GB" b="1" dirty="0">
                  <a:cs typeface="Times New Roman" panose="02020603050405020304" pitchFamily="18" charset="0"/>
                </a:endParaRPr>
              </a:p>
              <a:p>
                <a:r>
                  <a:rPr lang="en-GB" b="1" dirty="0">
                    <a:cs typeface="Times New Roman" panose="02020603050405020304" pitchFamily="18" charset="0"/>
                  </a:rPr>
                  <a:t>Step 3:  </a:t>
                </a:r>
                <a:r>
                  <a:rPr lang="en-GB" b="1" i="1" dirty="0"/>
                  <a:t>Find </a:t>
                </a:r>
                <a14:m>
                  <m:oMath xmlns:m="http://schemas.openxmlformats.org/officeDocument/2006/math">
                    <m:f>
                      <m:fPr>
                        <m:ctrlPr>
                          <a:rPr lang="en-GB" b="1" i="1">
                            <a:latin typeface="Cambria Math" panose="02040503050406030204" pitchFamily="18" charset="0"/>
                          </a:rPr>
                        </m:ctrlPr>
                      </m:fPr>
                      <m:num>
                        <m:r>
                          <a:rPr lang="en-GB" b="1" i="1">
                            <a:latin typeface="Cambria Math" panose="02040503050406030204" pitchFamily="18" charset="0"/>
                          </a:rPr>
                          <m:t>𝟐</m:t>
                        </m:r>
                      </m:num>
                      <m:den>
                        <m:r>
                          <a:rPr lang="en-GB" b="1" i="1">
                            <a:latin typeface="Cambria Math" panose="02040503050406030204" pitchFamily="18" charset="0"/>
                          </a:rPr>
                          <m:t>𝟓</m:t>
                        </m:r>
                      </m:den>
                    </m:f>
                  </m:oMath>
                </a14:m>
                <a:r>
                  <a:rPr lang="en-GB" b="1" i="1" dirty="0"/>
                  <a:t> of the marbles, by multiplying the number of marbles in </a:t>
                </a:r>
                <a14:m>
                  <m:oMath xmlns:m="http://schemas.openxmlformats.org/officeDocument/2006/math">
                    <m:f>
                      <m:fPr>
                        <m:ctrlPr>
                          <a:rPr lang="en-GB" b="1" i="1">
                            <a:latin typeface="Cambria Math" panose="02040503050406030204" pitchFamily="18" charset="0"/>
                          </a:rPr>
                        </m:ctrlPr>
                      </m:fPr>
                      <m:num>
                        <m:r>
                          <a:rPr lang="en-GB" b="1" i="1">
                            <a:latin typeface="Cambria Math" panose="02040503050406030204" pitchFamily="18" charset="0"/>
                          </a:rPr>
                          <m:t>𝟏</m:t>
                        </m:r>
                      </m:num>
                      <m:den>
                        <m:r>
                          <a:rPr lang="en-GB" b="1" i="1">
                            <a:latin typeface="Cambria Math" panose="02040503050406030204" pitchFamily="18" charset="0"/>
                          </a:rPr>
                          <m:t>𝟓</m:t>
                        </m:r>
                      </m:den>
                    </m:f>
                  </m:oMath>
                </a14:m>
                <a:r>
                  <a:rPr lang="en-GB" b="1" i="1" dirty="0"/>
                  <a:t> by two</a:t>
                </a:r>
              </a:p>
              <a:p>
                <a:r>
                  <a:rPr lang="en-GB" b="1" dirty="0">
                    <a:solidFill>
                      <a:srgbClr val="FF0000"/>
                    </a:solidFill>
                  </a:rPr>
                  <a:t>Answer to Step 2 multiplied by 2</a:t>
                </a:r>
              </a:p>
              <a:p>
                <a:endParaRPr lang="en-GB" b="1" dirty="0">
                  <a:cs typeface="Times New Roman" panose="02020603050405020304" pitchFamily="18" charset="0"/>
                </a:endParaRPr>
              </a:p>
              <a:p>
                <a:r>
                  <a:rPr lang="en-GB" b="1" dirty="0">
                    <a:cs typeface="Times New Roman" panose="02020603050405020304" pitchFamily="18" charset="0"/>
                  </a:rPr>
                  <a:t>Step 4:  </a:t>
                </a:r>
                <a:r>
                  <a:rPr lang="en-GB" b="1" dirty="0"/>
                  <a:t>How could you check your answer?</a:t>
                </a:r>
                <a:endParaRPr lang="en-GB" b="1" dirty="0">
                  <a:solidFill>
                    <a:srgbClr val="FF0000"/>
                  </a:solidFill>
                </a:endParaRPr>
              </a:p>
            </p:txBody>
          </p:sp>
        </mc:Choice>
        <mc:Fallback>
          <p:sp>
            <p:nvSpPr>
              <p:cNvPr id="31" name="TextBox 30">
                <a:extLst>
                  <a:ext uri="{FF2B5EF4-FFF2-40B4-BE49-F238E27FC236}">
                    <a16:creationId xmlns:a16="http://schemas.microsoft.com/office/drawing/2014/main" id="{5638CB9E-0AF7-4EED-ACC2-E6D752CDF280}"/>
                  </a:ext>
                </a:extLst>
              </p:cNvPr>
              <p:cNvSpPr txBox="1">
                <a:spLocks noRot="1" noChangeAspect="1" noMove="1" noResize="1" noEditPoints="1" noAdjustHandles="1" noChangeArrowheads="1" noChangeShapeType="1" noTextEdit="1"/>
              </p:cNvSpPr>
              <p:nvPr/>
            </p:nvSpPr>
            <p:spPr>
              <a:xfrm>
                <a:off x="506242" y="1530006"/>
                <a:ext cx="4518053" cy="5170646"/>
              </a:xfrm>
              <a:prstGeom prst="rect">
                <a:avLst/>
              </a:prstGeom>
              <a:blipFill>
                <a:blip r:embed="rId2"/>
                <a:stretch>
                  <a:fillRect l="-1080" t="-708" r="-2294" b="-943"/>
                </a:stretch>
              </a:blipFill>
            </p:spPr>
            <p:txBody>
              <a:bodyPr/>
              <a:lstStyle/>
              <a:p>
                <a:r>
                  <a:rPr lang="en-GB">
                    <a:noFill/>
                  </a:rPr>
                  <a:t> </a:t>
                </a:r>
              </a:p>
            </p:txBody>
          </p:sp>
        </mc:Fallback>
      </mc:AlternateContent>
      <p:grpSp>
        <p:nvGrpSpPr>
          <p:cNvPr id="34" name="Group 33">
            <a:extLst>
              <a:ext uri="{FF2B5EF4-FFF2-40B4-BE49-F238E27FC236}">
                <a16:creationId xmlns:a16="http://schemas.microsoft.com/office/drawing/2014/main" id="{6DB319A8-DBDF-4D4A-95E2-8D958FA696FC}"/>
              </a:ext>
            </a:extLst>
          </p:cNvPr>
          <p:cNvGrpSpPr/>
          <p:nvPr/>
        </p:nvGrpSpPr>
        <p:grpSpPr>
          <a:xfrm>
            <a:off x="5479268" y="1408854"/>
            <a:ext cx="6578043" cy="5176802"/>
            <a:chOff x="5479268" y="1408854"/>
            <a:chExt cx="6578043" cy="5176802"/>
          </a:xfrm>
        </p:grpSpPr>
        <p:sp>
          <p:nvSpPr>
            <p:cNvPr id="35" name="Content Placeholder 6">
              <a:extLst>
                <a:ext uri="{FF2B5EF4-FFF2-40B4-BE49-F238E27FC236}">
                  <a16:creationId xmlns:a16="http://schemas.microsoft.com/office/drawing/2014/main" id="{FE005189-B872-49E1-B7D4-7F1283C3EBAD}"/>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36" name="Group 35">
              <a:extLst>
                <a:ext uri="{FF2B5EF4-FFF2-40B4-BE49-F238E27FC236}">
                  <a16:creationId xmlns:a16="http://schemas.microsoft.com/office/drawing/2014/main" id="{6B67A90B-680D-4A15-A3D2-76359B9DEAAB}"/>
                </a:ext>
              </a:extLst>
            </p:cNvPr>
            <p:cNvGrpSpPr/>
            <p:nvPr/>
          </p:nvGrpSpPr>
          <p:grpSpPr>
            <a:xfrm>
              <a:off x="5754109" y="1987547"/>
              <a:ext cx="6144582" cy="3832518"/>
              <a:chOff x="3151727" y="1823160"/>
              <a:chExt cx="6144582" cy="3832518"/>
            </a:xfrm>
          </p:grpSpPr>
          <p:sp>
            <p:nvSpPr>
              <p:cNvPr id="37" name="Speech Bubble: Rectangle with Corners Rounded 36">
                <a:extLst>
                  <a:ext uri="{FF2B5EF4-FFF2-40B4-BE49-F238E27FC236}">
                    <a16:creationId xmlns:a16="http://schemas.microsoft.com/office/drawing/2014/main" id="{00BE816A-E70F-4F63-A5AF-B4C9BC1B82F5}"/>
                  </a:ext>
                </a:extLst>
              </p:cNvPr>
              <p:cNvSpPr/>
              <p:nvPr/>
            </p:nvSpPr>
            <p:spPr>
              <a:xfrm>
                <a:off x="3151727" y="1823160"/>
                <a:ext cx="6144582" cy="3832518"/>
              </a:xfrm>
              <a:prstGeom prst="wedgeRoundRect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8" name="Picture 37">
                <a:extLst>
                  <a:ext uri="{FF2B5EF4-FFF2-40B4-BE49-F238E27FC236}">
                    <a16:creationId xmlns:a16="http://schemas.microsoft.com/office/drawing/2014/main" id="{0322A8B2-5B78-4349-92A0-58E04713EE6C}"/>
                  </a:ext>
                </a:extLst>
              </p:cNvPr>
              <p:cNvPicPr>
                <a:picLocks noChangeAspect="1"/>
              </p:cNvPicPr>
              <p:nvPr/>
            </p:nvPicPr>
            <p:blipFill>
              <a:blip r:embed="rId3"/>
              <a:stretch>
                <a:fillRect/>
              </a:stretch>
            </p:blipFill>
            <p:spPr>
              <a:xfrm>
                <a:off x="3468443" y="2265770"/>
                <a:ext cx="5635223" cy="2799844"/>
              </a:xfrm>
              <a:prstGeom prst="rect">
                <a:avLst/>
              </a:prstGeom>
            </p:spPr>
          </p:pic>
          <p:pic>
            <p:nvPicPr>
              <p:cNvPr id="39" name="Picture 38">
                <a:extLst>
                  <a:ext uri="{FF2B5EF4-FFF2-40B4-BE49-F238E27FC236}">
                    <a16:creationId xmlns:a16="http://schemas.microsoft.com/office/drawing/2014/main" id="{8633D777-657B-4573-96D0-CC4495361FB1}"/>
                  </a:ext>
                </a:extLst>
              </p:cNvPr>
              <p:cNvPicPr>
                <a:picLocks noChangeAspect="1"/>
              </p:cNvPicPr>
              <p:nvPr/>
            </p:nvPicPr>
            <p:blipFill>
              <a:blip r:embed="rId4"/>
              <a:stretch>
                <a:fillRect/>
              </a:stretch>
            </p:blipFill>
            <p:spPr>
              <a:xfrm>
                <a:off x="8049606" y="4074771"/>
                <a:ext cx="895350" cy="857250"/>
              </a:xfrm>
              <a:prstGeom prst="rect">
                <a:avLst/>
              </a:prstGeom>
            </p:spPr>
          </p:pic>
        </p:grpSp>
      </p:grpSp>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32DFDE43-6849-4204-AE21-BAF453F9DDF6}"/>
                  </a:ext>
                </a:extLst>
              </p:cNvPr>
              <p:cNvSpPr>
                <a:spLocks noGrp="1"/>
              </p:cNvSpPr>
              <p:nvPr>
                <p:ph idx="1"/>
              </p:nvPr>
            </p:nvSpPr>
            <p:spPr>
              <a:xfrm>
                <a:off x="609600" y="215757"/>
                <a:ext cx="10972800" cy="5734193"/>
              </a:xfrm>
            </p:spPr>
            <p:txBody>
              <a:bodyPr/>
              <a:lstStyle/>
              <a:p>
                <a:pPr marL="0" indent="0">
                  <a:buNone/>
                </a:pPr>
                <a:r>
                  <a:rPr lang="en-GB" sz="2000" b="1" dirty="0"/>
                  <a:t>Step 1: </a:t>
                </a:r>
                <a:r>
                  <a:rPr lang="en-GB" sz="2000" b="1" i="1" dirty="0"/>
                  <a:t>Find out how many marbles Eva has in total </a:t>
                </a:r>
              </a:p>
              <a:p>
                <a:pPr marL="0" indent="0">
                  <a:buNone/>
                </a:pPr>
                <a:r>
                  <a:rPr lang="en-GB" sz="2000" i="1" dirty="0"/>
                  <a:t>Use the array to help you</a:t>
                </a:r>
                <a:endParaRPr lang="en-GB" sz="2000" b="1" dirty="0"/>
              </a:p>
              <a:p>
                <a:pPr marL="0" indent="0">
                  <a:buNone/>
                </a:pPr>
                <a:r>
                  <a:rPr lang="en-GB" dirty="0"/>
                  <a:t>				</a:t>
                </a:r>
                <a:r>
                  <a:rPr lang="en-GB" sz="2000" dirty="0">
                    <a:solidFill>
                      <a:srgbClr val="FF0000"/>
                    </a:solidFill>
                  </a:rPr>
                  <a:t>2 x 10 = 20</a:t>
                </a:r>
              </a:p>
              <a:p>
                <a:pPr marL="0" indent="0">
                  <a:buNone/>
                </a:pPr>
                <a:r>
                  <a:rPr lang="en-GB" sz="2000" b="1" dirty="0">
                    <a:solidFill>
                      <a:srgbClr val="FF0000"/>
                    </a:solidFill>
                  </a:rPr>
                  <a:t>				Eva has 20 marbles in total.</a:t>
                </a:r>
              </a:p>
              <a:p>
                <a:pPr marL="0" indent="0">
                  <a:buNone/>
                </a:pPr>
                <a:endParaRPr lang="en-GB" sz="2000" b="1" dirty="0">
                  <a:solidFill>
                    <a:srgbClr val="FF0000"/>
                  </a:solidFill>
                </a:endParaRPr>
              </a:p>
              <a:p>
                <a:pPr marL="0" indent="0">
                  <a:buNone/>
                </a:pPr>
                <a:r>
                  <a:rPr lang="en-GB" sz="2000" b="1" dirty="0">
                    <a:cs typeface="Times New Roman" panose="02020603050405020304" pitchFamily="18" charset="0"/>
                  </a:rPr>
                  <a:t>Step 2:  </a:t>
                </a:r>
                <a:r>
                  <a:rPr lang="en-GB" sz="2000" b="1" i="1" dirty="0"/>
                  <a:t>Find </a:t>
                </a:r>
                <a14:m>
                  <m:oMath xmlns:m="http://schemas.openxmlformats.org/officeDocument/2006/math">
                    <m:f>
                      <m:fPr>
                        <m:ctrlPr>
                          <a:rPr lang="en-GB" sz="2000" b="1" i="1">
                            <a:latin typeface="Cambria Math" panose="02040503050406030204" pitchFamily="18" charset="0"/>
                          </a:rPr>
                        </m:ctrlPr>
                      </m:fPr>
                      <m:num>
                        <m:r>
                          <a:rPr lang="en-GB" sz="2000" b="1" i="1">
                            <a:latin typeface="Cambria Math" panose="02040503050406030204" pitchFamily="18" charset="0"/>
                          </a:rPr>
                          <m:t>𝟏</m:t>
                        </m:r>
                      </m:num>
                      <m:den>
                        <m:r>
                          <a:rPr lang="en-GB" sz="2000" b="1" i="1">
                            <a:latin typeface="Cambria Math" panose="02040503050406030204" pitchFamily="18" charset="0"/>
                          </a:rPr>
                          <m:t>𝟓</m:t>
                        </m:r>
                      </m:den>
                    </m:f>
                  </m:oMath>
                </a14:m>
                <a:r>
                  <a:rPr lang="en-GB" sz="2000" b="1" i="1" dirty="0"/>
                  <a:t> of the marbles, by dividing the marbles into 5 equal groups</a:t>
                </a:r>
              </a:p>
              <a:p>
                <a:pPr marL="0" indent="0">
                  <a:buNone/>
                </a:pPr>
                <a:r>
                  <a:rPr lang="en-GB" sz="2000" i="1" dirty="0"/>
                  <a:t>You could use a bar model to help you</a:t>
                </a:r>
              </a:p>
              <a:p>
                <a:pPr marL="0" indent="0">
                  <a:buNone/>
                </a:pPr>
                <a:r>
                  <a:rPr lang="en-GB" sz="2000" b="1" dirty="0"/>
                  <a:t>						    	</a:t>
                </a:r>
                <a:r>
                  <a:rPr lang="en-GB" sz="2000" dirty="0">
                    <a:solidFill>
                      <a:srgbClr val="FF0000"/>
                    </a:solidFill>
                  </a:rPr>
                  <a:t>20 ÷ 5 = 4</a:t>
                </a:r>
              </a:p>
              <a:p>
                <a:pPr marL="0" indent="0">
                  <a:buNone/>
                </a:pPr>
                <a:r>
                  <a:rPr lang="en-GB" sz="2000" dirty="0">
                    <a:solidFill>
                      <a:srgbClr val="FF0000"/>
                    </a:solidFill>
                  </a:rPr>
                  <a:t>							</a:t>
                </a:r>
                <a14:m>
                  <m:oMath xmlns:m="http://schemas.openxmlformats.org/officeDocument/2006/math">
                    <m:f>
                      <m:fPr>
                        <m:ctrlPr>
                          <a:rPr lang="en-GB" sz="2000" b="0" i="1" smtClean="0">
                            <a:solidFill>
                              <a:srgbClr val="FF0000"/>
                            </a:solidFill>
                            <a:latin typeface="Cambria Math" panose="02040503050406030204" pitchFamily="18" charset="0"/>
                          </a:rPr>
                        </m:ctrlPr>
                      </m:fPr>
                      <m:num>
                        <m:r>
                          <a:rPr lang="en-GB" sz="2000" b="0" i="1" smtClean="0">
                            <a:solidFill>
                              <a:srgbClr val="FF0000"/>
                            </a:solidFill>
                            <a:latin typeface="Cambria Math" panose="02040503050406030204" pitchFamily="18" charset="0"/>
                          </a:rPr>
                          <m:t>1</m:t>
                        </m:r>
                      </m:num>
                      <m:den>
                        <m:r>
                          <a:rPr lang="en-GB" sz="2000" b="0" i="1" smtClean="0">
                            <a:solidFill>
                              <a:srgbClr val="FF0000"/>
                            </a:solidFill>
                            <a:latin typeface="Cambria Math" panose="02040503050406030204" pitchFamily="18" charset="0"/>
                          </a:rPr>
                          <m:t>5</m:t>
                        </m:r>
                      </m:den>
                    </m:f>
                  </m:oMath>
                </a14:m>
                <a:r>
                  <a:rPr lang="en-GB" sz="2000" dirty="0">
                    <a:solidFill>
                      <a:srgbClr val="FF0000"/>
                    </a:solidFill>
                  </a:rPr>
                  <a:t> of 20 = 4 </a:t>
                </a:r>
              </a:p>
              <a:p>
                <a:pPr marL="0" indent="0">
                  <a:buNone/>
                </a:pPr>
                <a:r>
                  <a:rPr lang="en-GB" sz="2000" dirty="0">
                    <a:solidFill>
                      <a:srgbClr val="FF0000"/>
                    </a:solidFill>
                  </a:rPr>
                  <a:t>						   </a:t>
                </a:r>
              </a:p>
              <a:p>
                <a:pPr marL="0" indent="0">
                  <a:buNone/>
                </a:pPr>
                <a:endParaRPr lang="en-GB" sz="2000" b="1" dirty="0"/>
              </a:p>
            </p:txBody>
          </p:sp>
        </mc:Choice>
        <mc:Fallback>
          <p:sp>
            <p:nvSpPr>
              <p:cNvPr id="3" name="Content Placeholder 2">
                <a:extLst>
                  <a:ext uri="{FF2B5EF4-FFF2-40B4-BE49-F238E27FC236}">
                    <a16:creationId xmlns:a16="http://schemas.microsoft.com/office/drawing/2014/main" id="{32DFDE43-6849-4204-AE21-BAF453F9DDF6}"/>
                  </a:ext>
                </a:extLst>
              </p:cNvPr>
              <p:cNvSpPr>
                <a:spLocks noGrp="1" noRot="1" noChangeAspect="1" noMove="1" noResize="1" noEditPoints="1" noAdjustHandles="1" noChangeArrowheads="1" noChangeShapeType="1" noTextEdit="1"/>
              </p:cNvSpPr>
              <p:nvPr>
                <p:ph idx="1"/>
              </p:nvPr>
            </p:nvSpPr>
            <p:spPr>
              <a:xfrm>
                <a:off x="609600" y="215757"/>
                <a:ext cx="10972800" cy="5734193"/>
              </a:xfrm>
              <a:blipFill>
                <a:blip r:embed="rId2"/>
                <a:stretch>
                  <a:fillRect l="-556" t="-425"/>
                </a:stretch>
              </a:blipFill>
            </p:spPr>
            <p:txBody>
              <a:bodyPr/>
              <a:lstStyle/>
              <a:p>
                <a:r>
                  <a:rPr lang="en-GB">
                    <a:noFill/>
                  </a:rPr>
                  <a:t> </a:t>
                </a:r>
              </a:p>
            </p:txBody>
          </p:sp>
        </mc:Fallback>
      </mc:AlternateContent>
      <p:pic>
        <p:nvPicPr>
          <p:cNvPr id="5" name="Picture 4">
            <a:extLst>
              <a:ext uri="{FF2B5EF4-FFF2-40B4-BE49-F238E27FC236}">
                <a16:creationId xmlns:a16="http://schemas.microsoft.com/office/drawing/2014/main" id="{6D76A213-0FA9-44C1-8397-467856067342}"/>
              </a:ext>
            </a:extLst>
          </p:cNvPr>
          <p:cNvPicPr>
            <a:picLocks noChangeAspect="1"/>
          </p:cNvPicPr>
          <p:nvPr/>
        </p:nvPicPr>
        <p:blipFill>
          <a:blip r:embed="rId3"/>
          <a:stretch>
            <a:fillRect/>
          </a:stretch>
        </p:blipFill>
        <p:spPr>
          <a:xfrm>
            <a:off x="609600" y="1127748"/>
            <a:ext cx="3158307" cy="721600"/>
          </a:xfrm>
          <a:prstGeom prst="rect">
            <a:avLst/>
          </a:prstGeom>
        </p:spPr>
      </p:pic>
      <p:grpSp>
        <p:nvGrpSpPr>
          <p:cNvPr id="6" name="Group 5">
            <a:extLst>
              <a:ext uri="{FF2B5EF4-FFF2-40B4-BE49-F238E27FC236}">
                <a16:creationId xmlns:a16="http://schemas.microsoft.com/office/drawing/2014/main" id="{5161B3F4-7F4A-454A-8B20-32DC01B2369E}"/>
              </a:ext>
            </a:extLst>
          </p:cNvPr>
          <p:cNvGrpSpPr/>
          <p:nvPr/>
        </p:nvGrpSpPr>
        <p:grpSpPr>
          <a:xfrm>
            <a:off x="1082900" y="3276906"/>
            <a:ext cx="5351055" cy="2233905"/>
            <a:chOff x="1100028" y="1214792"/>
            <a:chExt cx="4995972" cy="2233905"/>
          </a:xfrm>
        </p:grpSpPr>
        <p:sp>
          <p:nvSpPr>
            <p:cNvPr id="7" name="Rectangle 6">
              <a:extLst>
                <a:ext uri="{FF2B5EF4-FFF2-40B4-BE49-F238E27FC236}">
                  <a16:creationId xmlns:a16="http://schemas.microsoft.com/office/drawing/2014/main" id="{068CDAE1-AA75-40E5-97D9-272703F41D48}"/>
                </a:ext>
              </a:extLst>
            </p:cNvPr>
            <p:cNvSpPr/>
            <p:nvPr/>
          </p:nvSpPr>
          <p:spPr>
            <a:xfrm>
              <a:off x="1100028" y="2220592"/>
              <a:ext cx="4850652" cy="614442"/>
            </a:xfrm>
            <a:prstGeom prst="rect">
              <a:avLst/>
            </a:prstGeom>
            <a:solidFill>
              <a:srgbClr val="FEFEA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8" name="Group 7">
              <a:extLst>
                <a:ext uri="{FF2B5EF4-FFF2-40B4-BE49-F238E27FC236}">
                  <a16:creationId xmlns:a16="http://schemas.microsoft.com/office/drawing/2014/main" id="{89CDB07A-FAB4-4CAA-8B1B-F8C322006FC6}"/>
                </a:ext>
              </a:extLst>
            </p:cNvPr>
            <p:cNvGrpSpPr/>
            <p:nvPr/>
          </p:nvGrpSpPr>
          <p:grpSpPr>
            <a:xfrm>
              <a:off x="5012055" y="2834255"/>
              <a:ext cx="938625" cy="614442"/>
              <a:chOff x="5022330" y="2834674"/>
              <a:chExt cx="938625" cy="614442"/>
            </a:xfrm>
          </p:grpSpPr>
          <p:sp>
            <p:nvSpPr>
              <p:cNvPr id="12" name="Rectangle 11">
                <a:extLst>
                  <a:ext uri="{FF2B5EF4-FFF2-40B4-BE49-F238E27FC236}">
                    <a16:creationId xmlns:a16="http://schemas.microsoft.com/office/drawing/2014/main" id="{A47C8A7C-AE35-4023-A3D0-6AD19BFCE486}"/>
                  </a:ext>
                </a:extLst>
              </p:cNvPr>
              <p:cNvSpPr/>
              <p:nvPr/>
            </p:nvSpPr>
            <p:spPr>
              <a:xfrm>
                <a:off x="5022330" y="2834674"/>
                <a:ext cx="938625"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27EAA815-B778-48E7-ADE8-AE89A7290B98}"/>
                  </a:ext>
                </a:extLst>
              </p:cNvPr>
              <p:cNvSpPr txBox="1"/>
              <p:nvPr/>
            </p:nvSpPr>
            <p:spPr>
              <a:xfrm>
                <a:off x="5198829" y="2907300"/>
                <a:ext cx="585627" cy="369332"/>
              </a:xfrm>
              <a:prstGeom prst="rect">
                <a:avLst/>
              </a:prstGeom>
              <a:noFill/>
            </p:spPr>
            <p:txBody>
              <a:bodyPr wrap="square" rtlCol="0">
                <a:spAutoFit/>
              </a:bodyPr>
              <a:lstStyle/>
              <a:p>
                <a:pPr algn="ctr"/>
                <a:r>
                  <a:rPr lang="en-GB" dirty="0"/>
                  <a:t> </a:t>
                </a:r>
              </a:p>
            </p:txBody>
          </p:sp>
        </p:grpSp>
        <p:sp>
          <p:nvSpPr>
            <p:cNvPr id="9" name="Right Brace 8">
              <a:extLst>
                <a:ext uri="{FF2B5EF4-FFF2-40B4-BE49-F238E27FC236}">
                  <a16:creationId xmlns:a16="http://schemas.microsoft.com/office/drawing/2014/main" id="{646A8169-5E61-43A4-BD69-0B1375870B28}"/>
                </a:ext>
              </a:extLst>
            </p:cNvPr>
            <p:cNvSpPr/>
            <p:nvPr/>
          </p:nvSpPr>
          <p:spPr>
            <a:xfrm rot="16200000">
              <a:off x="3374552" y="-681383"/>
              <a:ext cx="446926" cy="4995971"/>
            </a:xfrm>
            <a:prstGeom prst="righ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 name="TextBox 9">
              <a:extLst>
                <a:ext uri="{FF2B5EF4-FFF2-40B4-BE49-F238E27FC236}">
                  <a16:creationId xmlns:a16="http://schemas.microsoft.com/office/drawing/2014/main" id="{DFB9C719-35EF-495B-BE09-A8232191D687}"/>
                </a:ext>
              </a:extLst>
            </p:cNvPr>
            <p:cNvSpPr txBox="1"/>
            <p:nvPr/>
          </p:nvSpPr>
          <p:spPr>
            <a:xfrm>
              <a:off x="1806453" y="1214792"/>
              <a:ext cx="3782653" cy="369332"/>
            </a:xfrm>
            <a:prstGeom prst="rect">
              <a:avLst/>
            </a:prstGeom>
            <a:noFill/>
          </p:spPr>
          <p:txBody>
            <a:bodyPr wrap="square" rtlCol="0">
              <a:spAutoFit/>
            </a:bodyPr>
            <a:lstStyle/>
            <a:p>
              <a:r>
                <a:rPr lang="en-GB" dirty="0"/>
                <a:t>Total number of marbles</a:t>
              </a:r>
            </a:p>
          </p:txBody>
        </p:sp>
        <p:sp>
          <p:nvSpPr>
            <p:cNvPr id="11" name="Rectangle 10">
              <a:extLst>
                <a:ext uri="{FF2B5EF4-FFF2-40B4-BE49-F238E27FC236}">
                  <a16:creationId xmlns:a16="http://schemas.microsoft.com/office/drawing/2014/main" id="{C04B7416-E9BA-42CF-B642-E8E511F8BCAB}"/>
                </a:ext>
              </a:extLst>
            </p:cNvPr>
            <p:cNvSpPr/>
            <p:nvPr/>
          </p:nvSpPr>
          <p:spPr>
            <a:xfrm>
              <a:off x="3976322" y="2834255"/>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4" name="TextBox 13">
            <a:extLst>
              <a:ext uri="{FF2B5EF4-FFF2-40B4-BE49-F238E27FC236}">
                <a16:creationId xmlns:a16="http://schemas.microsoft.com/office/drawing/2014/main" id="{F3FCFFB0-58AC-4F84-A61E-D4B27D4658B4}"/>
              </a:ext>
            </a:extLst>
          </p:cNvPr>
          <p:cNvSpPr txBox="1"/>
          <p:nvPr/>
        </p:nvSpPr>
        <p:spPr>
          <a:xfrm>
            <a:off x="3305199" y="4386952"/>
            <a:ext cx="585627" cy="369332"/>
          </a:xfrm>
          <a:prstGeom prst="rect">
            <a:avLst/>
          </a:prstGeom>
          <a:noFill/>
        </p:spPr>
        <p:txBody>
          <a:bodyPr wrap="square" rtlCol="0">
            <a:spAutoFit/>
          </a:bodyPr>
          <a:lstStyle/>
          <a:p>
            <a:pPr algn="ctr"/>
            <a:r>
              <a:rPr lang="en-GB" b="1" dirty="0"/>
              <a:t>20</a:t>
            </a:r>
            <a:r>
              <a:rPr lang="en-GB" dirty="0"/>
              <a:t> </a:t>
            </a:r>
          </a:p>
        </p:txBody>
      </p:sp>
      <p:sp>
        <p:nvSpPr>
          <p:cNvPr id="15" name="Rectangle 14">
            <a:extLst>
              <a:ext uri="{FF2B5EF4-FFF2-40B4-BE49-F238E27FC236}">
                <a16:creationId xmlns:a16="http://schemas.microsoft.com/office/drawing/2014/main" id="{C02AF375-3D70-45B1-8CC8-EC78E8AB9889}"/>
              </a:ext>
            </a:extLst>
          </p:cNvPr>
          <p:cNvSpPr/>
          <p:nvPr/>
        </p:nvSpPr>
        <p:spPr>
          <a:xfrm>
            <a:off x="3194314" y="4896369"/>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58AE8BAA-E324-467E-8B0B-6C327DFFAA74}"/>
              </a:ext>
            </a:extLst>
          </p:cNvPr>
          <p:cNvSpPr/>
          <p:nvPr/>
        </p:nvSpPr>
        <p:spPr>
          <a:xfrm>
            <a:off x="2138640" y="4896369"/>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C590A9C8-DF5A-4A12-A730-EB35DD98F207}"/>
              </a:ext>
            </a:extLst>
          </p:cNvPr>
          <p:cNvSpPr/>
          <p:nvPr/>
        </p:nvSpPr>
        <p:spPr>
          <a:xfrm>
            <a:off x="1082900" y="4896939"/>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1C0B380-518A-4789-B19A-D8089A1F7F90}"/>
              </a:ext>
            </a:extLst>
          </p:cNvPr>
          <p:cNvPicPr>
            <a:picLocks noChangeAspect="1"/>
          </p:cNvPicPr>
          <p:nvPr/>
        </p:nvPicPr>
        <p:blipFill>
          <a:blip r:embed="rId4"/>
          <a:stretch>
            <a:fillRect/>
          </a:stretch>
        </p:blipFill>
        <p:spPr>
          <a:xfrm>
            <a:off x="5351507" y="5056312"/>
            <a:ext cx="843139" cy="235793"/>
          </a:xfrm>
          <a:prstGeom prst="rect">
            <a:avLst/>
          </a:prstGeom>
        </p:spPr>
      </p:pic>
      <p:pic>
        <p:nvPicPr>
          <p:cNvPr id="25" name="Picture 24">
            <a:extLst>
              <a:ext uri="{FF2B5EF4-FFF2-40B4-BE49-F238E27FC236}">
                <a16:creationId xmlns:a16="http://schemas.microsoft.com/office/drawing/2014/main" id="{BEEA78FC-135F-4299-B7A4-C121280326FA}"/>
              </a:ext>
            </a:extLst>
          </p:cNvPr>
          <p:cNvPicPr>
            <a:picLocks noChangeAspect="1"/>
          </p:cNvPicPr>
          <p:nvPr/>
        </p:nvPicPr>
        <p:blipFill>
          <a:blip r:embed="rId4"/>
          <a:stretch>
            <a:fillRect/>
          </a:stretch>
        </p:blipFill>
        <p:spPr>
          <a:xfrm>
            <a:off x="4334054" y="5062607"/>
            <a:ext cx="843139" cy="235793"/>
          </a:xfrm>
          <a:prstGeom prst="rect">
            <a:avLst/>
          </a:prstGeom>
        </p:spPr>
      </p:pic>
      <p:pic>
        <p:nvPicPr>
          <p:cNvPr id="26" name="Picture 25">
            <a:extLst>
              <a:ext uri="{FF2B5EF4-FFF2-40B4-BE49-F238E27FC236}">
                <a16:creationId xmlns:a16="http://schemas.microsoft.com/office/drawing/2014/main" id="{1D6F5902-30F8-4404-917B-3F911723AFF5}"/>
              </a:ext>
            </a:extLst>
          </p:cNvPr>
          <p:cNvPicPr>
            <a:picLocks noChangeAspect="1"/>
          </p:cNvPicPr>
          <p:nvPr/>
        </p:nvPicPr>
        <p:blipFill>
          <a:blip r:embed="rId4"/>
          <a:stretch>
            <a:fillRect/>
          </a:stretch>
        </p:blipFill>
        <p:spPr>
          <a:xfrm>
            <a:off x="3274251" y="5085693"/>
            <a:ext cx="843139" cy="235793"/>
          </a:xfrm>
          <a:prstGeom prst="rect">
            <a:avLst/>
          </a:prstGeom>
        </p:spPr>
      </p:pic>
      <p:pic>
        <p:nvPicPr>
          <p:cNvPr id="27" name="Picture 26">
            <a:extLst>
              <a:ext uri="{FF2B5EF4-FFF2-40B4-BE49-F238E27FC236}">
                <a16:creationId xmlns:a16="http://schemas.microsoft.com/office/drawing/2014/main" id="{DFCD8C00-1E33-461C-9326-E4E8491584FA}"/>
              </a:ext>
            </a:extLst>
          </p:cNvPr>
          <p:cNvPicPr>
            <a:picLocks noChangeAspect="1"/>
          </p:cNvPicPr>
          <p:nvPr/>
        </p:nvPicPr>
        <p:blipFill>
          <a:blip r:embed="rId4"/>
          <a:stretch>
            <a:fillRect/>
          </a:stretch>
        </p:blipFill>
        <p:spPr>
          <a:xfrm>
            <a:off x="2209917" y="5062607"/>
            <a:ext cx="843139" cy="235793"/>
          </a:xfrm>
          <a:prstGeom prst="rect">
            <a:avLst/>
          </a:prstGeom>
        </p:spPr>
      </p:pic>
      <p:pic>
        <p:nvPicPr>
          <p:cNvPr id="28" name="Picture 27">
            <a:extLst>
              <a:ext uri="{FF2B5EF4-FFF2-40B4-BE49-F238E27FC236}">
                <a16:creationId xmlns:a16="http://schemas.microsoft.com/office/drawing/2014/main" id="{5589B98E-53C8-44C8-8A90-CEBF97A9E771}"/>
              </a:ext>
            </a:extLst>
          </p:cNvPr>
          <p:cNvPicPr>
            <a:picLocks noChangeAspect="1"/>
          </p:cNvPicPr>
          <p:nvPr/>
        </p:nvPicPr>
        <p:blipFill>
          <a:blip r:embed="rId4"/>
          <a:stretch>
            <a:fillRect/>
          </a:stretch>
        </p:blipFill>
        <p:spPr>
          <a:xfrm>
            <a:off x="1174831" y="5070267"/>
            <a:ext cx="843139" cy="235793"/>
          </a:xfrm>
          <a:prstGeom prst="rect">
            <a:avLst/>
          </a:prstGeom>
        </p:spPr>
      </p:pic>
      <p:sp>
        <p:nvSpPr>
          <p:cNvPr id="18" name="Oval 17">
            <a:extLst>
              <a:ext uri="{FF2B5EF4-FFF2-40B4-BE49-F238E27FC236}">
                <a16:creationId xmlns:a16="http://schemas.microsoft.com/office/drawing/2014/main" id="{BA60524F-C8D5-43E3-9604-DF0D33451490}"/>
              </a:ext>
            </a:extLst>
          </p:cNvPr>
          <p:cNvSpPr/>
          <p:nvPr/>
        </p:nvSpPr>
        <p:spPr>
          <a:xfrm>
            <a:off x="987639" y="4808448"/>
            <a:ext cx="1157459" cy="833883"/>
          </a:xfrm>
          <a:prstGeom prst="ellipse">
            <a:avLst/>
          </a:prstGeom>
          <a:solidFill>
            <a:schemeClr val="accent5">
              <a:lumMod val="40000"/>
              <a:lumOff val="60000"/>
              <a:alpha val="3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 name="Picture 19">
            <a:extLst>
              <a:ext uri="{FF2B5EF4-FFF2-40B4-BE49-F238E27FC236}">
                <a16:creationId xmlns:a16="http://schemas.microsoft.com/office/drawing/2014/main" id="{FB17541C-130C-43F9-B8B4-B56BC8F2073F}"/>
              </a:ext>
            </a:extLst>
          </p:cNvPr>
          <p:cNvPicPr>
            <a:picLocks noChangeAspect="1"/>
          </p:cNvPicPr>
          <p:nvPr/>
        </p:nvPicPr>
        <p:blipFill>
          <a:blip r:embed="rId5"/>
          <a:stretch>
            <a:fillRect/>
          </a:stretch>
        </p:blipFill>
        <p:spPr>
          <a:xfrm>
            <a:off x="6769975" y="4102181"/>
            <a:ext cx="5190464" cy="1321209"/>
          </a:xfrm>
          <a:prstGeom prst="rect">
            <a:avLst/>
          </a:prstGeom>
        </p:spPr>
      </p:pic>
      <p:sp>
        <p:nvSpPr>
          <p:cNvPr id="29" name="TextBox 28">
            <a:extLst>
              <a:ext uri="{FF2B5EF4-FFF2-40B4-BE49-F238E27FC236}">
                <a16:creationId xmlns:a16="http://schemas.microsoft.com/office/drawing/2014/main" id="{19B43962-A8B1-4181-9DBB-9C6EC121F9A6}"/>
              </a:ext>
            </a:extLst>
          </p:cNvPr>
          <p:cNvSpPr txBox="1"/>
          <p:nvPr/>
        </p:nvSpPr>
        <p:spPr>
          <a:xfrm>
            <a:off x="10051201" y="4171508"/>
            <a:ext cx="328773" cy="400110"/>
          </a:xfrm>
          <a:prstGeom prst="rect">
            <a:avLst/>
          </a:prstGeom>
          <a:noFill/>
        </p:spPr>
        <p:txBody>
          <a:bodyPr wrap="square" rtlCol="0">
            <a:spAutoFit/>
          </a:bodyPr>
          <a:lstStyle/>
          <a:p>
            <a:r>
              <a:rPr lang="en-GB" sz="2000" b="1" dirty="0">
                <a:solidFill>
                  <a:srgbClr val="7030A0"/>
                </a:solidFill>
              </a:rPr>
              <a:t>5</a:t>
            </a:r>
          </a:p>
        </p:txBody>
      </p:sp>
      <p:sp>
        <p:nvSpPr>
          <p:cNvPr id="30" name="TextBox 29">
            <a:extLst>
              <a:ext uri="{FF2B5EF4-FFF2-40B4-BE49-F238E27FC236}">
                <a16:creationId xmlns:a16="http://schemas.microsoft.com/office/drawing/2014/main" id="{21856C72-ED18-4146-9A8D-5C4CFBF971A7}"/>
              </a:ext>
            </a:extLst>
          </p:cNvPr>
          <p:cNvSpPr txBox="1"/>
          <p:nvPr/>
        </p:nvSpPr>
        <p:spPr>
          <a:xfrm>
            <a:off x="7972163" y="4891995"/>
            <a:ext cx="328773" cy="400110"/>
          </a:xfrm>
          <a:prstGeom prst="rect">
            <a:avLst/>
          </a:prstGeom>
          <a:noFill/>
        </p:spPr>
        <p:txBody>
          <a:bodyPr wrap="square" rtlCol="0">
            <a:spAutoFit/>
          </a:bodyPr>
          <a:lstStyle/>
          <a:p>
            <a:r>
              <a:rPr lang="en-GB" sz="2000" b="1" dirty="0">
                <a:solidFill>
                  <a:srgbClr val="7030A0"/>
                </a:solidFill>
              </a:rPr>
              <a:t>4</a:t>
            </a:r>
          </a:p>
        </p:txBody>
      </p:sp>
    </p:spTree>
    <p:extLst>
      <p:ext uri="{BB962C8B-B14F-4D97-AF65-F5344CB8AC3E}">
        <p14:creationId xmlns:p14="http://schemas.microsoft.com/office/powerpoint/2010/main" val="4267300486"/>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760</TotalTime>
  <Words>1231</Words>
  <Application>Microsoft Office PowerPoint</Application>
  <PresentationFormat>Widescreen</PresentationFormat>
  <Paragraphs>211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Cambria Math</vt:lpstr>
      <vt:lpstr>Symbol</vt:lpstr>
      <vt:lpstr>3_HIAS PowerPoint template</vt:lpstr>
      <vt:lpstr>Year 3</vt:lpstr>
      <vt:lpstr> HIAS Blended Learning Resource</vt:lpstr>
      <vt:lpstr>PowerPoint Presentation</vt:lpstr>
      <vt:lpstr> Finding fractions of a discrete set of objects: unit fractions and non-unit fractions with small denominators   </vt:lpstr>
      <vt:lpstr>Understand the problem</vt:lpstr>
      <vt:lpstr>Make a Plan</vt:lpstr>
      <vt:lpstr>PowerPoint Presentation</vt:lpstr>
      <vt:lpstr>Carry out your plan: show your reasoning</vt:lpstr>
      <vt:lpstr>PowerPoint Presentation</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86</cp:revision>
  <dcterms:created xsi:type="dcterms:W3CDTF">2021-01-05T11:02:27Z</dcterms:created>
  <dcterms:modified xsi:type="dcterms:W3CDTF">2021-02-26T13:21:32Z</dcterms:modified>
</cp:coreProperties>
</file>