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4"/>
  </p:notesMasterIdLst>
  <p:handoutMasterIdLst>
    <p:handoutMasterId r:id="rId75"/>
  </p:handoutMasterIdLst>
  <p:sldIdLst>
    <p:sldId id="257" r:id="rId2"/>
    <p:sldId id="304" r:id="rId3"/>
    <p:sldId id="313" r:id="rId4"/>
    <p:sldId id="376" r:id="rId5"/>
    <p:sldId id="261" r:id="rId6"/>
    <p:sldId id="262" r:id="rId7"/>
    <p:sldId id="308" r:id="rId8"/>
    <p:sldId id="377" r:id="rId9"/>
    <p:sldId id="309" r:id="rId10"/>
    <p:sldId id="314" r:id="rId11"/>
    <p:sldId id="310" r:id="rId12"/>
    <p:sldId id="311" r:id="rId13"/>
    <p:sldId id="305" r:id="rId14"/>
    <p:sldId id="306" r:id="rId15"/>
    <p:sldId id="307" r:id="rId16"/>
    <p:sldId id="315" r:id="rId17"/>
    <p:sldId id="316" r:id="rId18"/>
    <p:sldId id="317" r:id="rId19"/>
    <p:sldId id="318" r:id="rId20"/>
    <p:sldId id="375" r:id="rId21"/>
    <p:sldId id="378" r:id="rId22"/>
    <p:sldId id="358" r:id="rId23"/>
    <p:sldId id="359" r:id="rId24"/>
    <p:sldId id="321" r:id="rId25"/>
    <p:sldId id="333" r:id="rId26"/>
    <p:sldId id="322" r:id="rId27"/>
    <p:sldId id="323" r:id="rId28"/>
    <p:sldId id="324" r:id="rId29"/>
    <p:sldId id="325" r:id="rId30"/>
    <p:sldId id="326" r:id="rId31"/>
    <p:sldId id="327" r:id="rId32"/>
    <p:sldId id="328" r:id="rId33"/>
    <p:sldId id="329" r:id="rId34"/>
    <p:sldId id="330" r:id="rId35"/>
    <p:sldId id="331" r:id="rId36"/>
    <p:sldId id="332" r:id="rId37"/>
    <p:sldId id="334" r:id="rId38"/>
    <p:sldId id="336" r:id="rId39"/>
    <p:sldId id="337" r:id="rId40"/>
    <p:sldId id="338" r:id="rId41"/>
    <p:sldId id="339" r:id="rId42"/>
    <p:sldId id="340" r:id="rId43"/>
    <p:sldId id="341" r:id="rId44"/>
    <p:sldId id="343" r:id="rId45"/>
    <p:sldId id="342" r:id="rId46"/>
    <p:sldId id="344" r:id="rId47"/>
    <p:sldId id="379" r:id="rId48"/>
    <p:sldId id="357" r:id="rId49"/>
    <p:sldId id="360" r:id="rId50"/>
    <p:sldId id="346" r:id="rId51"/>
    <p:sldId id="347" r:id="rId52"/>
    <p:sldId id="356" r:id="rId53"/>
    <p:sldId id="355" r:id="rId54"/>
    <p:sldId id="354" r:id="rId55"/>
    <p:sldId id="353" r:id="rId56"/>
    <p:sldId id="352" r:id="rId57"/>
    <p:sldId id="351" r:id="rId58"/>
    <p:sldId id="350" r:id="rId59"/>
    <p:sldId id="349" r:id="rId60"/>
    <p:sldId id="348" r:id="rId61"/>
    <p:sldId id="364" r:id="rId62"/>
    <p:sldId id="361" r:id="rId63"/>
    <p:sldId id="363" r:id="rId64"/>
    <p:sldId id="362" r:id="rId65"/>
    <p:sldId id="365" r:id="rId66"/>
    <p:sldId id="366" r:id="rId67"/>
    <p:sldId id="371" r:id="rId68"/>
    <p:sldId id="370" r:id="rId69"/>
    <p:sldId id="369" r:id="rId70"/>
    <p:sldId id="368" r:id="rId71"/>
    <p:sldId id="367" r:id="rId72"/>
    <p:sldId id="373" r:id="rId73"/>
  </p:sldIdLst>
  <p:sldSz cx="12192000" cy="6858000"/>
  <p:notesSz cx="685800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71" autoAdjust="0"/>
    <p:restoredTop sz="87500" autoAdjust="0"/>
  </p:normalViewPr>
  <p:slideViewPr>
    <p:cSldViewPr snapToGrid="0">
      <p:cViewPr varScale="1">
        <p:scale>
          <a:sx n="89" d="100"/>
          <a:sy n="89" d="100"/>
        </p:scale>
        <p:origin x="643" y="72"/>
      </p:cViewPr>
      <p:guideLst/>
    </p:cSldViewPr>
  </p:slideViewPr>
  <p:notesTextViewPr>
    <p:cViewPr>
      <p:scale>
        <a:sx n="1" d="1"/>
        <a:sy n="1" d="1"/>
      </p:scale>
      <p:origin x="0" y="0"/>
    </p:cViewPr>
  </p:notesTextViewPr>
  <p:sorterViewPr>
    <p:cViewPr>
      <p:scale>
        <a:sx n="100" d="100"/>
        <a:sy n="100" d="100"/>
      </p:scale>
      <p:origin x="0" y="-3168"/>
    </p:cViewPr>
  </p:sorterViewPr>
  <p:notesViewPr>
    <p:cSldViewPr snapToGrid="0">
      <p:cViewPr varScale="1">
        <p:scale>
          <a:sx n="64" d="100"/>
          <a:sy n="64" d="100"/>
        </p:scale>
        <p:origin x="2408"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B00177A-3E05-470B-BC7B-F7A53FFEA9B1}"/>
              </a:ext>
            </a:extLst>
          </p:cNvPr>
          <p:cNvSpPr>
            <a:spLocks noGrp="1"/>
          </p:cNvSpPr>
          <p:nvPr>
            <p:ph type="hdr" sz="quarter"/>
          </p:nvPr>
        </p:nvSpPr>
        <p:spPr>
          <a:xfrm>
            <a:off x="0" y="0"/>
            <a:ext cx="2971800" cy="498475"/>
          </a:xfrm>
          <a:prstGeom prst="rect">
            <a:avLst/>
          </a:prstGeom>
        </p:spPr>
        <p:txBody>
          <a:bodyPr vert="horz" lIns="91440" tIns="45720" rIns="91440" bIns="45720" rtlCol="0"/>
          <a:lstStyle>
            <a:lvl1pPr algn="l">
              <a:defRPr sz="1200"/>
            </a:lvl1pPr>
          </a:lstStyle>
          <a:p>
            <a:r>
              <a:rPr lang="en-GB"/>
              <a:t>Key Stage 2 SATs 2019</a:t>
            </a:r>
          </a:p>
        </p:txBody>
      </p:sp>
      <p:sp>
        <p:nvSpPr>
          <p:cNvPr id="3" name="Date Placeholder 2">
            <a:extLst>
              <a:ext uri="{FF2B5EF4-FFF2-40B4-BE49-F238E27FC236}">
                <a16:creationId xmlns:a16="http://schemas.microsoft.com/office/drawing/2014/main" id="{DE7CBB7D-E936-48DB-AD11-7CD159B00894}"/>
              </a:ext>
            </a:extLst>
          </p:cNvPr>
          <p:cNvSpPr>
            <a:spLocks noGrp="1"/>
          </p:cNvSpPr>
          <p:nvPr>
            <p:ph type="dt" sz="quarter" idx="1"/>
          </p:nvPr>
        </p:nvSpPr>
        <p:spPr>
          <a:xfrm>
            <a:off x="3884613" y="0"/>
            <a:ext cx="2971800" cy="498475"/>
          </a:xfrm>
          <a:prstGeom prst="rect">
            <a:avLst/>
          </a:prstGeom>
        </p:spPr>
        <p:txBody>
          <a:bodyPr vert="horz" lIns="91440" tIns="45720" rIns="91440" bIns="45720" rtlCol="0"/>
          <a:lstStyle>
            <a:lvl1pPr algn="r">
              <a:defRPr sz="1200"/>
            </a:lvl1pPr>
          </a:lstStyle>
          <a:p>
            <a:fld id="{1AAF36D1-9953-431D-A9D1-856231F59512}" type="datetimeFigureOut">
              <a:rPr lang="en-GB" smtClean="0"/>
              <a:t>07/06/2019</a:t>
            </a:fld>
            <a:endParaRPr lang="en-GB"/>
          </a:p>
        </p:txBody>
      </p:sp>
      <p:sp>
        <p:nvSpPr>
          <p:cNvPr id="4" name="Footer Placeholder 3">
            <a:extLst>
              <a:ext uri="{FF2B5EF4-FFF2-40B4-BE49-F238E27FC236}">
                <a16:creationId xmlns:a16="http://schemas.microsoft.com/office/drawing/2014/main" id="{BD04A04C-D04A-4A71-9BE9-497612CDA1FF}"/>
              </a:ext>
            </a:extLst>
          </p:cNvPr>
          <p:cNvSpPr>
            <a:spLocks noGrp="1"/>
          </p:cNvSpPr>
          <p:nvPr>
            <p:ph type="ftr" sz="quarter" idx="2"/>
          </p:nvPr>
        </p:nvSpPr>
        <p:spPr>
          <a:xfrm>
            <a:off x="0" y="9447213"/>
            <a:ext cx="2971800" cy="49847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9B964983-F652-4166-8133-A4A99B8BBA2D}"/>
              </a:ext>
            </a:extLst>
          </p:cNvPr>
          <p:cNvSpPr>
            <a:spLocks noGrp="1"/>
          </p:cNvSpPr>
          <p:nvPr>
            <p:ph type="sldNum" sz="quarter" idx="3"/>
          </p:nvPr>
        </p:nvSpPr>
        <p:spPr>
          <a:xfrm>
            <a:off x="3884613" y="9447213"/>
            <a:ext cx="2971800" cy="498475"/>
          </a:xfrm>
          <a:prstGeom prst="rect">
            <a:avLst/>
          </a:prstGeom>
        </p:spPr>
        <p:txBody>
          <a:bodyPr vert="horz" lIns="91440" tIns="45720" rIns="91440" bIns="45720" rtlCol="0" anchor="b"/>
          <a:lstStyle>
            <a:lvl1pPr algn="r">
              <a:defRPr sz="1200"/>
            </a:lvl1pPr>
          </a:lstStyle>
          <a:p>
            <a:fld id="{A32F5C61-5ACA-48B6-A257-49C45A6AF620}" type="slidenum">
              <a:rPr lang="en-GB" smtClean="0"/>
              <a:t>‹#›</a:t>
            </a:fld>
            <a:endParaRPr lang="en-GB"/>
          </a:p>
        </p:txBody>
      </p:sp>
    </p:spTree>
    <p:extLst>
      <p:ext uri="{BB962C8B-B14F-4D97-AF65-F5344CB8AC3E}">
        <p14:creationId xmlns:p14="http://schemas.microsoft.com/office/powerpoint/2010/main" val="16788291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r>
              <a:rPr lang="en-GB"/>
              <a:t>Key Stage 2 SATs 2019</a:t>
            </a:r>
          </a:p>
        </p:txBody>
      </p:sp>
      <p:sp>
        <p:nvSpPr>
          <p:cNvPr id="3" name="Date Placeholder 2"/>
          <p:cNvSpPr>
            <a:spLocks noGrp="1"/>
          </p:cNvSpPr>
          <p:nvPr>
            <p:ph type="dt" idx="1"/>
          </p:nvPr>
        </p:nvSpPr>
        <p:spPr>
          <a:xfrm>
            <a:off x="3884613" y="0"/>
            <a:ext cx="2971800" cy="499012"/>
          </a:xfrm>
          <a:prstGeom prst="rect">
            <a:avLst/>
          </a:prstGeom>
        </p:spPr>
        <p:txBody>
          <a:bodyPr vert="horz" lIns="91440" tIns="45720" rIns="91440" bIns="45720" rtlCol="0"/>
          <a:lstStyle>
            <a:lvl1pPr algn="r">
              <a:defRPr sz="1200"/>
            </a:lvl1pPr>
          </a:lstStyle>
          <a:p>
            <a:fld id="{4C66C97A-4788-4F6E-8669-B337EE080FF0}" type="datetimeFigureOut">
              <a:rPr lang="en-GB" smtClean="0"/>
              <a:t>07/06/2019</a:t>
            </a:fld>
            <a:endParaRPr lang="en-GB"/>
          </a:p>
        </p:txBody>
      </p:sp>
      <p:sp>
        <p:nvSpPr>
          <p:cNvPr id="4" name="Slide Image Placeholder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6678"/>
            <a:ext cx="2971800" cy="4990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9446678"/>
            <a:ext cx="2971800" cy="499011"/>
          </a:xfrm>
          <a:prstGeom prst="rect">
            <a:avLst/>
          </a:prstGeom>
        </p:spPr>
        <p:txBody>
          <a:bodyPr vert="horz" lIns="91440" tIns="45720" rIns="91440" bIns="45720" rtlCol="0" anchor="b"/>
          <a:lstStyle>
            <a:lvl1pPr algn="r">
              <a:defRPr sz="1200"/>
            </a:lvl1pPr>
          </a:lstStyle>
          <a:p>
            <a:fld id="{B70A550E-B6C0-4DC0-ABFC-EECACA0192D6}" type="slidenum">
              <a:rPr lang="en-GB" smtClean="0"/>
              <a:t>‹#›</a:t>
            </a:fld>
            <a:endParaRPr lang="en-GB"/>
          </a:p>
        </p:txBody>
      </p:sp>
    </p:spTree>
    <p:extLst>
      <p:ext uri="{BB962C8B-B14F-4D97-AF65-F5344CB8AC3E}">
        <p14:creationId xmlns:p14="http://schemas.microsoft.com/office/powerpoint/2010/main" val="277540629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70A550E-B6C0-4DC0-ABFC-EECACA0192D6}" type="slidenum">
              <a:rPr lang="en-GB" smtClean="0"/>
              <a:t>4</a:t>
            </a:fld>
            <a:endParaRPr lang="en-GB"/>
          </a:p>
        </p:txBody>
      </p:sp>
    </p:spTree>
    <p:extLst>
      <p:ext uri="{BB962C8B-B14F-4D97-AF65-F5344CB8AC3E}">
        <p14:creationId xmlns:p14="http://schemas.microsoft.com/office/powerpoint/2010/main" val="24727883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786362"/>
            <a:ext cx="5486400" cy="3916115"/>
          </a:xfrm>
        </p:spPr>
        <p:txBody>
          <a:bodyPr/>
          <a:lstStyle/>
          <a:p>
            <a:endParaRPr lang="en-GB" dirty="0"/>
          </a:p>
        </p:txBody>
      </p:sp>
      <p:sp>
        <p:nvSpPr>
          <p:cNvPr id="4" name="Slide Number Placeholder 3"/>
          <p:cNvSpPr>
            <a:spLocks noGrp="1"/>
          </p:cNvSpPr>
          <p:nvPr>
            <p:ph type="sldNum" sz="quarter" idx="5"/>
          </p:nvPr>
        </p:nvSpPr>
        <p:spPr/>
        <p:txBody>
          <a:bodyPr/>
          <a:lstStyle/>
          <a:p>
            <a:fld id="{B70A550E-B6C0-4DC0-ABFC-EECACA0192D6}" type="slidenum">
              <a:rPr lang="en-GB" smtClean="0"/>
              <a:t>24</a:t>
            </a:fld>
            <a:endParaRPr lang="en-GB"/>
          </a:p>
        </p:txBody>
      </p:sp>
    </p:spTree>
    <p:extLst>
      <p:ext uri="{BB962C8B-B14F-4D97-AF65-F5344CB8AC3E}">
        <p14:creationId xmlns:p14="http://schemas.microsoft.com/office/powerpoint/2010/main" val="31716620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70A550E-B6C0-4DC0-ABFC-EECACA0192D6}" type="slidenum">
              <a:rPr lang="en-GB" smtClean="0"/>
              <a:t>49</a:t>
            </a:fld>
            <a:endParaRPr lang="en-GB"/>
          </a:p>
        </p:txBody>
      </p:sp>
    </p:spTree>
    <p:extLst>
      <p:ext uri="{BB962C8B-B14F-4D97-AF65-F5344CB8AC3E}">
        <p14:creationId xmlns:p14="http://schemas.microsoft.com/office/powerpoint/2010/main" val="2275669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26AB129-AFED-46B0-BBC7-828374FD7151}"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3938342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Questions in order of the test top to bottom, left to right..</a:t>
            </a:r>
          </a:p>
        </p:txBody>
      </p:sp>
      <p:sp>
        <p:nvSpPr>
          <p:cNvPr id="4" name="Slide Number Placeholder 3"/>
          <p:cNvSpPr>
            <a:spLocks noGrp="1"/>
          </p:cNvSpPr>
          <p:nvPr>
            <p:ph type="sldNum" sz="quarter" idx="5"/>
          </p:nvPr>
        </p:nvSpPr>
        <p:spPr/>
        <p:txBody>
          <a:bodyPr/>
          <a:lstStyle/>
          <a:p>
            <a:fld id="{B70A550E-B6C0-4DC0-ABFC-EECACA0192D6}" type="slidenum">
              <a:rPr lang="en-GB" smtClean="0"/>
              <a:t>13</a:t>
            </a:fld>
            <a:endParaRPr lang="en-GB"/>
          </a:p>
        </p:txBody>
      </p:sp>
    </p:spTree>
    <p:extLst>
      <p:ext uri="{BB962C8B-B14F-4D97-AF65-F5344CB8AC3E}">
        <p14:creationId xmlns:p14="http://schemas.microsoft.com/office/powerpoint/2010/main" val="3389990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Questions in order of the test top to bottom, left to right..</a:t>
            </a:r>
          </a:p>
          <a:p>
            <a:endParaRPr lang="en-GB" dirty="0"/>
          </a:p>
        </p:txBody>
      </p:sp>
      <p:sp>
        <p:nvSpPr>
          <p:cNvPr id="4" name="Slide Number Placeholder 3"/>
          <p:cNvSpPr>
            <a:spLocks noGrp="1"/>
          </p:cNvSpPr>
          <p:nvPr>
            <p:ph type="sldNum" sz="quarter" idx="5"/>
          </p:nvPr>
        </p:nvSpPr>
        <p:spPr/>
        <p:txBody>
          <a:bodyPr/>
          <a:lstStyle/>
          <a:p>
            <a:fld id="{B70A550E-B6C0-4DC0-ABFC-EECACA0192D6}" type="slidenum">
              <a:rPr lang="en-GB" smtClean="0"/>
              <a:t>14</a:t>
            </a:fld>
            <a:endParaRPr lang="en-GB"/>
          </a:p>
        </p:txBody>
      </p:sp>
    </p:spTree>
    <p:extLst>
      <p:ext uri="{BB962C8B-B14F-4D97-AF65-F5344CB8AC3E}">
        <p14:creationId xmlns:p14="http://schemas.microsoft.com/office/powerpoint/2010/main" val="2005980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Questions in order of the test top to bottom, left to right..</a:t>
            </a:r>
          </a:p>
          <a:p>
            <a:endParaRPr lang="en-GB" dirty="0"/>
          </a:p>
        </p:txBody>
      </p:sp>
      <p:sp>
        <p:nvSpPr>
          <p:cNvPr id="4" name="Slide Number Placeholder 3"/>
          <p:cNvSpPr>
            <a:spLocks noGrp="1"/>
          </p:cNvSpPr>
          <p:nvPr>
            <p:ph type="sldNum" sz="quarter" idx="5"/>
          </p:nvPr>
        </p:nvSpPr>
        <p:spPr/>
        <p:txBody>
          <a:bodyPr/>
          <a:lstStyle/>
          <a:p>
            <a:fld id="{B70A550E-B6C0-4DC0-ABFC-EECACA0192D6}" type="slidenum">
              <a:rPr lang="en-GB" smtClean="0"/>
              <a:t>15</a:t>
            </a:fld>
            <a:endParaRPr lang="en-GB"/>
          </a:p>
        </p:txBody>
      </p:sp>
    </p:spTree>
    <p:extLst>
      <p:ext uri="{BB962C8B-B14F-4D97-AF65-F5344CB8AC3E}">
        <p14:creationId xmlns:p14="http://schemas.microsoft.com/office/powerpoint/2010/main" val="2423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Questions in order of the test top to bottom, left to right..</a:t>
            </a:r>
          </a:p>
          <a:p>
            <a:endParaRPr lang="en-GB" dirty="0"/>
          </a:p>
        </p:txBody>
      </p:sp>
      <p:sp>
        <p:nvSpPr>
          <p:cNvPr id="4" name="Slide Number Placeholder 3"/>
          <p:cNvSpPr>
            <a:spLocks noGrp="1"/>
          </p:cNvSpPr>
          <p:nvPr>
            <p:ph type="sldNum" sz="quarter" idx="5"/>
          </p:nvPr>
        </p:nvSpPr>
        <p:spPr/>
        <p:txBody>
          <a:bodyPr/>
          <a:lstStyle/>
          <a:p>
            <a:fld id="{B70A550E-B6C0-4DC0-ABFC-EECACA0192D6}" type="slidenum">
              <a:rPr lang="en-GB" smtClean="0"/>
              <a:t>16</a:t>
            </a:fld>
            <a:endParaRPr lang="en-GB"/>
          </a:p>
        </p:txBody>
      </p:sp>
    </p:spTree>
    <p:extLst>
      <p:ext uri="{BB962C8B-B14F-4D97-AF65-F5344CB8AC3E}">
        <p14:creationId xmlns:p14="http://schemas.microsoft.com/office/powerpoint/2010/main" val="139838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Questions in order of the test top to bottom, left to right..</a:t>
            </a:r>
          </a:p>
          <a:p>
            <a:endParaRPr lang="en-GB" dirty="0"/>
          </a:p>
        </p:txBody>
      </p:sp>
      <p:sp>
        <p:nvSpPr>
          <p:cNvPr id="4" name="Slide Number Placeholder 3"/>
          <p:cNvSpPr>
            <a:spLocks noGrp="1"/>
          </p:cNvSpPr>
          <p:nvPr>
            <p:ph type="sldNum" sz="quarter" idx="5"/>
          </p:nvPr>
        </p:nvSpPr>
        <p:spPr/>
        <p:txBody>
          <a:bodyPr/>
          <a:lstStyle/>
          <a:p>
            <a:fld id="{B70A550E-B6C0-4DC0-ABFC-EECACA0192D6}" type="slidenum">
              <a:rPr lang="en-GB" smtClean="0"/>
              <a:t>17</a:t>
            </a:fld>
            <a:endParaRPr lang="en-GB"/>
          </a:p>
        </p:txBody>
      </p:sp>
    </p:spTree>
    <p:extLst>
      <p:ext uri="{BB962C8B-B14F-4D97-AF65-F5344CB8AC3E}">
        <p14:creationId xmlns:p14="http://schemas.microsoft.com/office/powerpoint/2010/main" val="1344859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Questions in order of the test top to bottom, left to right..</a:t>
            </a:r>
          </a:p>
          <a:p>
            <a:endParaRPr lang="en-GB" dirty="0"/>
          </a:p>
        </p:txBody>
      </p:sp>
      <p:sp>
        <p:nvSpPr>
          <p:cNvPr id="4" name="Slide Number Placeholder 3"/>
          <p:cNvSpPr>
            <a:spLocks noGrp="1"/>
          </p:cNvSpPr>
          <p:nvPr>
            <p:ph type="sldNum" sz="quarter" idx="5"/>
          </p:nvPr>
        </p:nvSpPr>
        <p:spPr/>
        <p:txBody>
          <a:bodyPr/>
          <a:lstStyle/>
          <a:p>
            <a:fld id="{B70A550E-B6C0-4DC0-ABFC-EECACA0192D6}" type="slidenum">
              <a:rPr lang="en-GB" smtClean="0"/>
              <a:t>18</a:t>
            </a:fld>
            <a:endParaRPr lang="en-GB"/>
          </a:p>
        </p:txBody>
      </p:sp>
    </p:spTree>
    <p:extLst>
      <p:ext uri="{BB962C8B-B14F-4D97-AF65-F5344CB8AC3E}">
        <p14:creationId xmlns:p14="http://schemas.microsoft.com/office/powerpoint/2010/main" val="2284168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Questions in order of the test top to bottom, left to right..</a:t>
            </a:r>
          </a:p>
        </p:txBody>
      </p:sp>
      <p:sp>
        <p:nvSpPr>
          <p:cNvPr id="4" name="Slide Number Placeholder 3"/>
          <p:cNvSpPr>
            <a:spLocks noGrp="1"/>
          </p:cNvSpPr>
          <p:nvPr>
            <p:ph type="sldNum" sz="quarter" idx="5"/>
          </p:nvPr>
        </p:nvSpPr>
        <p:spPr/>
        <p:txBody>
          <a:bodyPr/>
          <a:lstStyle/>
          <a:p>
            <a:fld id="{B70A550E-B6C0-4DC0-ABFC-EECACA0192D6}" type="slidenum">
              <a:rPr lang="en-GB" smtClean="0"/>
              <a:t>20</a:t>
            </a:fld>
            <a:endParaRPr lang="en-GB"/>
          </a:p>
        </p:txBody>
      </p:sp>
    </p:spTree>
    <p:extLst>
      <p:ext uri="{BB962C8B-B14F-4D97-AF65-F5344CB8AC3E}">
        <p14:creationId xmlns:p14="http://schemas.microsoft.com/office/powerpoint/2010/main" val="1812755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Tree>
    <p:extLst>
      <p:ext uri="{BB962C8B-B14F-4D97-AF65-F5344CB8AC3E}">
        <p14:creationId xmlns:p14="http://schemas.microsoft.com/office/powerpoint/2010/main" val="1808387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505697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3200996"/>
            <a:ext cx="10363200" cy="1362075"/>
          </a:xfrm>
        </p:spPr>
        <p:txBody>
          <a:bodyPr anchor="t"/>
          <a:lstStyle>
            <a:lvl1pPr algn="l">
              <a:defRPr sz="4000" b="1" cap="a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Text Placeholder 2"/>
          <p:cNvSpPr>
            <a:spLocks noGrp="1"/>
          </p:cNvSpPr>
          <p:nvPr>
            <p:ph type="body" idx="1"/>
          </p:nvPr>
        </p:nvSpPr>
        <p:spPr>
          <a:xfrm>
            <a:off x="963084" y="1700809"/>
            <a:ext cx="10363200" cy="1500187"/>
          </a:xfrm>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918561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Content Placeholder 2"/>
          <p:cNvSpPr>
            <a:spLocks noGrp="1"/>
          </p:cNvSpPr>
          <p:nvPr>
            <p:ph sz="half" idx="1"/>
          </p:nvPr>
        </p:nvSpPr>
        <p:spPr>
          <a:xfrm>
            <a:off x="609600" y="1600201"/>
            <a:ext cx="5384800" cy="4349079"/>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97600" y="1600201"/>
            <a:ext cx="5384800" cy="4349079"/>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199957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6"/>
            <a:ext cx="5386917" cy="3774405"/>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baseline="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6"/>
            <a:ext cx="5389033" cy="3774405"/>
          </a:xfrm>
        </p:spPr>
        <p:txBody>
          <a:bodyPr/>
          <a:lstStyle>
            <a:lvl1pPr>
              <a:defRPr sz="2400" baseline="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781713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GB" dirty="0"/>
          </a:p>
        </p:txBody>
      </p:sp>
    </p:spTree>
    <p:extLst>
      <p:ext uri="{BB962C8B-B14F-4D97-AF65-F5344CB8AC3E}">
        <p14:creationId xmlns:p14="http://schemas.microsoft.com/office/powerpoint/2010/main" val="2615450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7051" y="6053138"/>
            <a:ext cx="254846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693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970434" y="188913"/>
            <a:ext cx="3119967" cy="1003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10"/>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27051" y="6053138"/>
            <a:ext cx="254846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4766733" y="1484785"/>
            <a:ext cx="6815667" cy="4464496"/>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609601" y="1484785"/>
            <a:ext cx="4011084" cy="446260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24064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970434" y="188913"/>
            <a:ext cx="3119967" cy="1003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10"/>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27051" y="6053138"/>
            <a:ext cx="254846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5003" y="4800600"/>
            <a:ext cx="7315200" cy="566738"/>
          </a:xfrm>
        </p:spPr>
        <p:txBody>
          <a:bodyPr anchor="b"/>
          <a:lstStyle>
            <a:lvl1pPr algn="l">
              <a:defRPr sz="2000" b="1" baseline="0">
                <a:latin typeface="Arial" panose="020B0604020202020204" pitchFamily="34" charset="0"/>
              </a:defRPr>
            </a:lvl1pPr>
          </a:lstStyle>
          <a:p>
            <a:r>
              <a:rPr lang="en-US"/>
              <a:t>Click to edit Master title style</a:t>
            </a:r>
            <a:endParaRPr lang="en-GB" dirty="0"/>
          </a:p>
        </p:txBody>
      </p:sp>
      <p:sp>
        <p:nvSpPr>
          <p:cNvPr id="3" name="Picture Placeholder 2"/>
          <p:cNvSpPr>
            <a:spLocks noGrp="1"/>
          </p:cNvSpPr>
          <p:nvPr>
            <p:ph type="pic" idx="1"/>
          </p:nvPr>
        </p:nvSpPr>
        <p:spPr>
          <a:xfrm>
            <a:off x="605003" y="612775"/>
            <a:ext cx="7315200" cy="4114800"/>
          </a:xfrm>
        </p:spPr>
        <p:txBody>
          <a:bodyPr rtlCol="0">
            <a:normAutofit/>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dirty="0"/>
          </a:p>
        </p:txBody>
      </p:sp>
      <p:sp>
        <p:nvSpPr>
          <p:cNvPr id="4" name="Text Placeholder 3"/>
          <p:cNvSpPr>
            <a:spLocks noGrp="1"/>
          </p:cNvSpPr>
          <p:nvPr>
            <p:ph type="body" sz="half" idx="2"/>
          </p:nvPr>
        </p:nvSpPr>
        <p:spPr>
          <a:xfrm>
            <a:off x="605003" y="5367338"/>
            <a:ext cx="7315200" cy="509934"/>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57633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1" y="274638"/>
            <a:ext cx="817456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2051" name="Text Placeholder 2"/>
          <p:cNvSpPr>
            <a:spLocks noGrp="1"/>
          </p:cNvSpPr>
          <p:nvPr>
            <p:ph type="body" idx="1"/>
          </p:nvPr>
        </p:nvSpPr>
        <p:spPr bwMode="auto">
          <a:xfrm>
            <a:off x="609600" y="1600200"/>
            <a:ext cx="10972800" cy="43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pic>
        <p:nvPicPr>
          <p:cNvPr id="2052" name="Picture 2"/>
          <p:cNvPicPr>
            <a:picLocks noChangeAspect="1" noChangeArrowheads="1"/>
          </p:cNvPicPr>
          <p:nvPr/>
        </p:nvPicPr>
        <p:blipFill>
          <a:blip r:embed="rId11">
            <a:extLst>
              <a:ext uri="{28A0092B-C50C-407E-A947-70E740481C1C}">
                <a14:useLocalDpi xmlns:a14="http://schemas.microsoft.com/office/drawing/2010/main" val="0"/>
              </a:ext>
            </a:extLst>
          </a:blip>
          <a:srcRect r="81207" b="43192"/>
          <a:stretch>
            <a:fillRect/>
          </a:stretch>
        </p:blipFill>
        <p:spPr bwMode="auto">
          <a:xfrm>
            <a:off x="9914468" y="4652964"/>
            <a:ext cx="2518833" cy="2219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8"/>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527051" y="6053138"/>
            <a:ext cx="254846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215967" y="260350"/>
            <a:ext cx="2641600" cy="769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8884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ctr" rtl="0" eaLnBrk="0" fontAlgn="base" hangingPunct="0">
        <a:spcBef>
          <a:spcPct val="0"/>
        </a:spcBef>
        <a:spcAft>
          <a:spcPct val="0"/>
        </a:spcAft>
        <a:defRPr sz="3200" kern="1200">
          <a:solidFill>
            <a:schemeClr val="tx1"/>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3200">
          <a:solidFill>
            <a:schemeClr val="tx1"/>
          </a:solidFill>
          <a:latin typeface="Arial" pitchFamily="34" charset="0"/>
          <a:cs typeface="Arial" pitchFamily="34" charset="0"/>
        </a:defRPr>
      </a:lvl2pPr>
      <a:lvl3pPr algn="ctr" rtl="0" eaLnBrk="0" fontAlgn="base" hangingPunct="0">
        <a:spcBef>
          <a:spcPct val="0"/>
        </a:spcBef>
        <a:spcAft>
          <a:spcPct val="0"/>
        </a:spcAft>
        <a:defRPr sz="3200">
          <a:solidFill>
            <a:schemeClr val="tx1"/>
          </a:solidFill>
          <a:latin typeface="Arial" pitchFamily="34" charset="0"/>
          <a:cs typeface="Arial" pitchFamily="34" charset="0"/>
        </a:defRPr>
      </a:lvl3pPr>
      <a:lvl4pPr algn="ctr" rtl="0" eaLnBrk="0" fontAlgn="base" hangingPunct="0">
        <a:spcBef>
          <a:spcPct val="0"/>
        </a:spcBef>
        <a:spcAft>
          <a:spcPct val="0"/>
        </a:spcAft>
        <a:defRPr sz="3200">
          <a:solidFill>
            <a:schemeClr val="tx1"/>
          </a:solidFill>
          <a:latin typeface="Arial" pitchFamily="34" charset="0"/>
          <a:cs typeface="Arial" pitchFamily="34" charset="0"/>
        </a:defRPr>
      </a:lvl4pPr>
      <a:lvl5pPr algn="ctr" rtl="0" eaLnBrk="0" fontAlgn="base" hangingPunct="0">
        <a:spcBef>
          <a:spcPct val="0"/>
        </a:spcBef>
        <a:spcAft>
          <a:spcPct val="0"/>
        </a:spcAft>
        <a:defRPr sz="3200">
          <a:solidFill>
            <a:schemeClr val="tx1"/>
          </a:solidFill>
          <a:latin typeface="Arial" pitchFamily="34" charset="0"/>
          <a:cs typeface="Arial" pitchFamily="34" charset="0"/>
        </a:defRPr>
      </a:lvl5pPr>
      <a:lvl6pPr marL="457200" algn="ctr" rtl="0" fontAlgn="base">
        <a:spcBef>
          <a:spcPct val="0"/>
        </a:spcBef>
        <a:spcAft>
          <a:spcPct val="0"/>
        </a:spcAft>
        <a:defRPr sz="3200">
          <a:solidFill>
            <a:schemeClr val="tx1"/>
          </a:solidFill>
          <a:latin typeface="Arial" pitchFamily="34" charset="0"/>
          <a:cs typeface="Arial" pitchFamily="34" charset="0"/>
        </a:defRPr>
      </a:lvl6pPr>
      <a:lvl7pPr marL="914400" algn="ctr" rtl="0" fontAlgn="base">
        <a:spcBef>
          <a:spcPct val="0"/>
        </a:spcBef>
        <a:spcAft>
          <a:spcPct val="0"/>
        </a:spcAft>
        <a:defRPr sz="3200">
          <a:solidFill>
            <a:schemeClr val="tx1"/>
          </a:solidFill>
          <a:latin typeface="Arial" pitchFamily="34" charset="0"/>
          <a:cs typeface="Arial" pitchFamily="34" charset="0"/>
        </a:defRPr>
      </a:lvl7pPr>
      <a:lvl8pPr marL="1371600" algn="ctr" rtl="0" fontAlgn="base">
        <a:spcBef>
          <a:spcPct val="0"/>
        </a:spcBef>
        <a:spcAft>
          <a:spcPct val="0"/>
        </a:spcAft>
        <a:defRPr sz="3200">
          <a:solidFill>
            <a:schemeClr val="tx1"/>
          </a:solidFill>
          <a:latin typeface="Arial" pitchFamily="34" charset="0"/>
          <a:cs typeface="Arial" pitchFamily="34" charset="0"/>
        </a:defRPr>
      </a:lvl8pPr>
      <a:lvl9pPr marL="1828800" algn="ctr" rtl="0" fontAlgn="base">
        <a:spcBef>
          <a:spcPct val="0"/>
        </a:spcBef>
        <a:spcAft>
          <a:spcPct val="0"/>
        </a:spcAft>
        <a:defRPr sz="3200">
          <a:solidFill>
            <a:schemeClr val="tx1"/>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17" Type="http://schemas.openxmlformats.org/officeDocument/2006/relationships/image" Target="../media/image45.png"/><Relationship Id="rId2" Type="http://schemas.openxmlformats.org/officeDocument/2006/relationships/notesSlide" Target="../notesSlides/notesSlide3.xml"/><Relationship Id="rId16" Type="http://schemas.openxmlformats.org/officeDocument/2006/relationships/image" Target="../media/image44.png"/><Relationship Id="rId1" Type="http://schemas.openxmlformats.org/officeDocument/2006/relationships/slideLayout" Target="../slideLayouts/slideLayout6.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png"/></Relationships>
</file>

<file path=ppt/slides/_rels/slide14.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png"/><Relationship Id="rId3" Type="http://schemas.openxmlformats.org/officeDocument/2006/relationships/image" Target="../media/image46.png"/><Relationship Id="rId7" Type="http://schemas.openxmlformats.org/officeDocument/2006/relationships/image" Target="../media/image50.png"/><Relationship Id="rId12" Type="http://schemas.openxmlformats.org/officeDocument/2006/relationships/image" Target="../media/image55.png"/><Relationship Id="rId17" Type="http://schemas.openxmlformats.org/officeDocument/2006/relationships/image" Target="../media/image60.png"/><Relationship Id="rId2" Type="http://schemas.openxmlformats.org/officeDocument/2006/relationships/notesSlide" Target="../notesSlides/notesSlide4.xml"/><Relationship Id="rId16" Type="http://schemas.openxmlformats.org/officeDocument/2006/relationships/image" Target="../media/image59.png"/><Relationship Id="rId1" Type="http://schemas.openxmlformats.org/officeDocument/2006/relationships/slideLayout" Target="../slideLayouts/slideLayout6.xml"/><Relationship Id="rId6" Type="http://schemas.openxmlformats.org/officeDocument/2006/relationships/image" Target="../media/image49.png"/><Relationship Id="rId11" Type="http://schemas.openxmlformats.org/officeDocument/2006/relationships/image" Target="../media/image54.png"/><Relationship Id="rId5" Type="http://schemas.openxmlformats.org/officeDocument/2006/relationships/image" Target="../media/image48.png"/><Relationship Id="rId15" Type="http://schemas.openxmlformats.org/officeDocument/2006/relationships/image" Target="../media/image58.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 Id="rId14" Type="http://schemas.openxmlformats.org/officeDocument/2006/relationships/image" Target="../media/image57.png"/></Relationships>
</file>

<file path=ppt/slides/_rels/slide15.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16.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52.png"/><Relationship Id="rId3" Type="http://schemas.openxmlformats.org/officeDocument/2006/relationships/image" Target="../media/image31.png"/><Relationship Id="rId7" Type="http://schemas.openxmlformats.org/officeDocument/2006/relationships/image" Target="../media/image36.png"/><Relationship Id="rId12" Type="http://schemas.openxmlformats.org/officeDocument/2006/relationships/image" Target="../media/image51.png"/><Relationship Id="rId17" Type="http://schemas.openxmlformats.org/officeDocument/2006/relationships/image" Target="../media/image62.png"/><Relationship Id="rId2" Type="http://schemas.openxmlformats.org/officeDocument/2006/relationships/notesSlide" Target="../notesSlides/notesSlide6.xml"/><Relationship Id="rId16" Type="http://schemas.openxmlformats.org/officeDocument/2006/relationships/image" Target="../media/image58.png"/><Relationship Id="rId1" Type="http://schemas.openxmlformats.org/officeDocument/2006/relationships/slideLayout" Target="../slideLayouts/slideLayout6.xml"/><Relationship Id="rId6" Type="http://schemas.openxmlformats.org/officeDocument/2006/relationships/image" Target="../media/image34.png"/><Relationship Id="rId11" Type="http://schemas.openxmlformats.org/officeDocument/2006/relationships/image" Target="../media/image49.png"/><Relationship Id="rId5" Type="http://schemas.openxmlformats.org/officeDocument/2006/relationships/image" Target="../media/image33.png"/><Relationship Id="rId15" Type="http://schemas.openxmlformats.org/officeDocument/2006/relationships/image" Target="../media/image56.png"/><Relationship Id="rId10" Type="http://schemas.openxmlformats.org/officeDocument/2006/relationships/image" Target="../media/image45.png"/><Relationship Id="rId4" Type="http://schemas.openxmlformats.org/officeDocument/2006/relationships/image" Target="../media/image32.png"/><Relationship Id="rId9" Type="http://schemas.openxmlformats.org/officeDocument/2006/relationships/image" Target="../media/image42.png"/><Relationship Id="rId14" Type="http://schemas.openxmlformats.org/officeDocument/2006/relationships/image" Target="../media/image54.png"/></Relationships>
</file>

<file path=ppt/slides/_rels/slide17.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38.png"/><Relationship Id="rId18" Type="http://schemas.openxmlformats.org/officeDocument/2006/relationships/image" Target="../media/image55.png"/><Relationship Id="rId3" Type="http://schemas.openxmlformats.org/officeDocument/2006/relationships/image" Target="../media/image35.png"/><Relationship Id="rId7" Type="http://schemas.openxmlformats.org/officeDocument/2006/relationships/image" Target="../media/image47.png"/><Relationship Id="rId12" Type="http://schemas.openxmlformats.org/officeDocument/2006/relationships/image" Target="../media/image37.png"/><Relationship Id="rId17" Type="http://schemas.openxmlformats.org/officeDocument/2006/relationships/image" Target="../media/image50.png"/><Relationship Id="rId2" Type="http://schemas.openxmlformats.org/officeDocument/2006/relationships/notesSlide" Target="../notesSlides/notesSlide7.xml"/><Relationship Id="rId16" Type="http://schemas.openxmlformats.org/officeDocument/2006/relationships/image" Target="../media/image45.png"/><Relationship Id="rId1" Type="http://schemas.openxmlformats.org/officeDocument/2006/relationships/slideLayout" Target="../slideLayouts/slideLayout6.xml"/><Relationship Id="rId6" Type="http://schemas.openxmlformats.org/officeDocument/2006/relationships/image" Target="../media/image46.png"/><Relationship Id="rId11" Type="http://schemas.openxmlformats.org/officeDocument/2006/relationships/image" Target="../media/image65.png"/><Relationship Id="rId5" Type="http://schemas.openxmlformats.org/officeDocument/2006/relationships/image" Target="../media/image44.png"/><Relationship Id="rId15" Type="http://schemas.openxmlformats.org/officeDocument/2006/relationships/image" Target="../media/image43.png"/><Relationship Id="rId10" Type="http://schemas.openxmlformats.org/officeDocument/2006/relationships/image" Target="../media/image64.png"/><Relationship Id="rId19" Type="http://schemas.openxmlformats.org/officeDocument/2006/relationships/image" Target="../media/image61.png"/><Relationship Id="rId4" Type="http://schemas.openxmlformats.org/officeDocument/2006/relationships/image" Target="../media/image39.png"/><Relationship Id="rId9" Type="http://schemas.openxmlformats.org/officeDocument/2006/relationships/image" Target="../media/image60.png"/><Relationship Id="rId14" Type="http://schemas.openxmlformats.org/officeDocument/2006/relationships/image" Target="../media/image40.png"/></Relationships>
</file>

<file path=ppt/slides/_rels/slide18.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62.png"/><Relationship Id="rId3" Type="http://schemas.openxmlformats.org/officeDocument/2006/relationships/image" Target="../media/image36.png"/><Relationship Id="rId7" Type="http://schemas.openxmlformats.org/officeDocument/2006/relationships/image" Target="../media/image51.png"/><Relationship Id="rId12" Type="http://schemas.openxmlformats.org/officeDocument/2006/relationships/image" Target="../media/image61.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50.png"/><Relationship Id="rId11" Type="http://schemas.openxmlformats.org/officeDocument/2006/relationships/image" Target="../media/image58.png"/><Relationship Id="rId5" Type="http://schemas.openxmlformats.org/officeDocument/2006/relationships/image" Target="../media/image49.png"/><Relationship Id="rId15" Type="http://schemas.openxmlformats.org/officeDocument/2006/relationships/image" Target="../media/image65.png"/><Relationship Id="rId10" Type="http://schemas.openxmlformats.org/officeDocument/2006/relationships/image" Target="../media/image56.png"/><Relationship Id="rId4" Type="http://schemas.openxmlformats.org/officeDocument/2006/relationships/image" Target="../media/image44.png"/><Relationship Id="rId9" Type="http://schemas.openxmlformats.org/officeDocument/2006/relationships/image" Target="../media/image54.png"/><Relationship Id="rId14" Type="http://schemas.openxmlformats.org/officeDocument/2006/relationships/image" Target="../media/image64.png"/></Relationships>
</file>

<file path=ppt/slides/_rels/slide19.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57.png"/><Relationship Id="rId7" Type="http://schemas.openxmlformats.org/officeDocument/2006/relationships/image" Target="../media/image68.png"/><Relationship Id="rId2" Type="http://schemas.openxmlformats.org/officeDocument/2006/relationships/image" Target="../media/image48.png"/><Relationship Id="rId1" Type="http://schemas.openxmlformats.org/officeDocument/2006/relationships/slideLayout" Target="../slideLayouts/slideLayout6.xml"/><Relationship Id="rId6" Type="http://schemas.openxmlformats.org/officeDocument/2006/relationships/image" Target="../media/image67.png"/><Relationship Id="rId5" Type="http://schemas.openxmlformats.org/officeDocument/2006/relationships/image" Target="../media/image63.png"/><Relationship Id="rId4" Type="http://schemas.openxmlformats.org/officeDocument/2006/relationships/image" Target="../media/image59.png"/></Relationships>
</file>

<file path=ppt/slides/_rels/slide2.xml.rels><?xml version="1.0" encoding="UTF-8" standalone="yes"?>
<Relationships xmlns="http://schemas.openxmlformats.org/package/2006/relationships"><Relationship Id="rId3" Type="http://schemas.openxmlformats.org/officeDocument/2006/relationships/hyperlink" Target="https://www.gov.uk/guidance/scaled-scores-at-key-stage-2" TargetMode="External"/><Relationship Id="rId2" Type="http://schemas.openxmlformats.org/officeDocument/2006/relationships/hyperlink" Target="https://www.gov.uk/government/publications/key-stage-2-tests-2019-mathematics-test-materials" TargetMode="Externa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3.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34.png"/><Relationship Id="rId11" Type="http://schemas.openxmlformats.org/officeDocument/2006/relationships/image" Target="../media/image41.png"/><Relationship Id="rId5" Type="http://schemas.openxmlformats.org/officeDocument/2006/relationships/image" Target="../media/image33.png"/><Relationship Id="rId15" Type="http://schemas.openxmlformats.org/officeDocument/2006/relationships/image" Target="../media/image51.png"/><Relationship Id="rId10" Type="http://schemas.openxmlformats.org/officeDocument/2006/relationships/image" Target="../media/image39.png"/><Relationship Id="rId4" Type="http://schemas.openxmlformats.org/officeDocument/2006/relationships/image" Target="../media/image32.png"/><Relationship Id="rId9" Type="http://schemas.openxmlformats.org/officeDocument/2006/relationships/image" Target="../media/image38.png"/><Relationship Id="rId14" Type="http://schemas.openxmlformats.org/officeDocument/2006/relationships/image" Target="../media/image49.png"/></Relationships>
</file>

<file path=ppt/slides/_rels/slide2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s://www.gov.uk/government/publications/key-stage-2-mathematics-test-framework" TargetMode="External"/><Relationship Id="rId7"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30.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hyperlink" Target="https://www.gov.uk/government/publications/pre-key-stage-2-standards" TargetMode="External"/><Relationship Id="rId4" Type="http://schemas.openxmlformats.org/officeDocument/2006/relationships/hyperlink" Target="https://www.gov.uk/government/publications/p-scales-attainment-targets-for-pupils-with-sen"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3600" b="1" dirty="0">
                <a:solidFill>
                  <a:srgbClr val="0070C0"/>
                </a:solidFill>
              </a:rPr>
              <a:t>2019 Key Stage 2 SATs</a:t>
            </a:r>
            <a:br>
              <a:rPr lang="en-GB" sz="3600" b="1" dirty="0">
                <a:solidFill>
                  <a:srgbClr val="0070C0"/>
                </a:solidFill>
              </a:rPr>
            </a:br>
            <a:r>
              <a:rPr lang="en-GB" sz="3600" b="1" dirty="0">
                <a:solidFill>
                  <a:srgbClr val="0070C0"/>
                </a:solidFill>
              </a:rPr>
              <a:t>Mathematics</a:t>
            </a:r>
          </a:p>
        </p:txBody>
      </p:sp>
      <p:sp>
        <p:nvSpPr>
          <p:cNvPr id="3" name="Subtitle 2"/>
          <p:cNvSpPr>
            <a:spLocks noGrp="1"/>
          </p:cNvSpPr>
          <p:nvPr>
            <p:ph type="subTitle" idx="1"/>
          </p:nvPr>
        </p:nvSpPr>
        <p:spPr/>
        <p:txBody>
          <a:bodyPr/>
          <a:lstStyle/>
          <a:p>
            <a:pPr algn="l"/>
            <a:r>
              <a:rPr lang="en-GB" sz="2000" dirty="0"/>
              <a:t>Arithmetic Paper 1</a:t>
            </a:r>
          </a:p>
          <a:p>
            <a:pPr algn="l"/>
            <a:r>
              <a:rPr lang="en-GB" sz="2000" dirty="0"/>
              <a:t>Reasoning Paper 2</a:t>
            </a:r>
          </a:p>
          <a:p>
            <a:pPr algn="l"/>
            <a:r>
              <a:rPr lang="en-GB" sz="2000" dirty="0"/>
              <a:t>Reasoning Paper 3</a:t>
            </a:r>
          </a:p>
          <a:p>
            <a:pPr algn="l"/>
            <a:r>
              <a:rPr lang="en-GB" sz="2000" dirty="0"/>
              <a:t>Pre- Key Stage 2 Standards</a:t>
            </a:r>
          </a:p>
        </p:txBody>
      </p:sp>
      <p:pic>
        <p:nvPicPr>
          <p:cNvPr id="4" name="Picture 3">
            <a:extLst>
              <a:ext uri="{FF2B5EF4-FFF2-40B4-BE49-F238E27FC236}">
                <a16:creationId xmlns:a16="http://schemas.microsoft.com/office/drawing/2014/main" id="{743C97F7-BBB3-43C9-AC2D-FF9221DF4B46}"/>
              </a:ext>
            </a:extLst>
          </p:cNvPr>
          <p:cNvPicPr>
            <a:picLocks noChangeAspect="1"/>
          </p:cNvPicPr>
          <p:nvPr/>
        </p:nvPicPr>
        <p:blipFill>
          <a:blip r:embed="rId2"/>
          <a:stretch>
            <a:fillRect/>
          </a:stretch>
        </p:blipFill>
        <p:spPr>
          <a:xfrm>
            <a:off x="771089" y="551560"/>
            <a:ext cx="2174276" cy="2871065"/>
          </a:xfrm>
          <a:prstGeom prst="rect">
            <a:avLst/>
          </a:prstGeom>
          <a:ln w="12700">
            <a:solidFill>
              <a:schemeClr val="tx1"/>
            </a:solidFill>
          </a:ln>
        </p:spPr>
      </p:pic>
      <p:pic>
        <p:nvPicPr>
          <p:cNvPr id="7" name="Picture 6">
            <a:extLst>
              <a:ext uri="{FF2B5EF4-FFF2-40B4-BE49-F238E27FC236}">
                <a16:creationId xmlns:a16="http://schemas.microsoft.com/office/drawing/2014/main" id="{7583216F-78D8-4B64-8E14-87B6F5FA056C}"/>
              </a:ext>
            </a:extLst>
          </p:cNvPr>
          <p:cNvPicPr>
            <a:picLocks noChangeAspect="1"/>
          </p:cNvPicPr>
          <p:nvPr/>
        </p:nvPicPr>
        <p:blipFill>
          <a:blip r:embed="rId3"/>
          <a:stretch>
            <a:fillRect/>
          </a:stretch>
        </p:blipFill>
        <p:spPr>
          <a:xfrm rot="21202030">
            <a:off x="9473293" y="1592752"/>
            <a:ext cx="1946794" cy="2871065"/>
          </a:xfrm>
          <a:prstGeom prst="rect">
            <a:avLst/>
          </a:prstGeom>
          <a:ln w="12700">
            <a:solidFill>
              <a:schemeClr val="tx1"/>
            </a:solidFill>
          </a:ln>
        </p:spPr>
      </p:pic>
      <p:pic>
        <p:nvPicPr>
          <p:cNvPr id="6" name="Picture 5">
            <a:extLst>
              <a:ext uri="{FF2B5EF4-FFF2-40B4-BE49-F238E27FC236}">
                <a16:creationId xmlns:a16="http://schemas.microsoft.com/office/drawing/2014/main" id="{7B8B2D0D-1143-46EB-ADA6-7E0E7A7AC63E}"/>
              </a:ext>
            </a:extLst>
          </p:cNvPr>
          <p:cNvPicPr>
            <a:picLocks noChangeAspect="1"/>
          </p:cNvPicPr>
          <p:nvPr/>
        </p:nvPicPr>
        <p:blipFill>
          <a:blip r:embed="rId4"/>
          <a:stretch>
            <a:fillRect/>
          </a:stretch>
        </p:blipFill>
        <p:spPr>
          <a:xfrm rot="344015">
            <a:off x="8631121" y="2634947"/>
            <a:ext cx="1991223" cy="2871065"/>
          </a:xfrm>
          <a:prstGeom prst="rect">
            <a:avLst/>
          </a:prstGeom>
          <a:ln w="12700">
            <a:solidFill>
              <a:schemeClr val="tx1"/>
            </a:solidFill>
          </a:ln>
        </p:spPr>
      </p:pic>
      <p:pic>
        <p:nvPicPr>
          <p:cNvPr id="5" name="Picture 4">
            <a:extLst>
              <a:ext uri="{FF2B5EF4-FFF2-40B4-BE49-F238E27FC236}">
                <a16:creationId xmlns:a16="http://schemas.microsoft.com/office/drawing/2014/main" id="{FCF27A70-7AEA-4150-8AB4-DE4FB4E3C3F2}"/>
              </a:ext>
            </a:extLst>
          </p:cNvPr>
          <p:cNvPicPr>
            <a:picLocks noChangeAspect="1"/>
          </p:cNvPicPr>
          <p:nvPr/>
        </p:nvPicPr>
        <p:blipFill>
          <a:blip r:embed="rId5"/>
          <a:stretch>
            <a:fillRect/>
          </a:stretch>
        </p:blipFill>
        <p:spPr>
          <a:xfrm rot="523372">
            <a:off x="8098434" y="3664781"/>
            <a:ext cx="2006815" cy="2871065"/>
          </a:xfrm>
          <a:prstGeom prst="rect">
            <a:avLst/>
          </a:prstGeom>
          <a:ln w="12700">
            <a:solidFill>
              <a:schemeClr val="tx1"/>
            </a:solidFill>
          </a:ln>
        </p:spPr>
      </p:pic>
      <p:pic>
        <p:nvPicPr>
          <p:cNvPr id="8" name="Picture 7">
            <a:extLst>
              <a:ext uri="{FF2B5EF4-FFF2-40B4-BE49-F238E27FC236}">
                <a16:creationId xmlns:a16="http://schemas.microsoft.com/office/drawing/2014/main" id="{81E76E88-14ED-40CE-BB31-204C3F42B853}"/>
              </a:ext>
            </a:extLst>
          </p:cNvPr>
          <p:cNvPicPr>
            <a:picLocks noChangeAspect="1"/>
          </p:cNvPicPr>
          <p:nvPr/>
        </p:nvPicPr>
        <p:blipFill>
          <a:blip r:embed="rId6"/>
          <a:stretch>
            <a:fillRect/>
          </a:stretch>
        </p:blipFill>
        <p:spPr>
          <a:xfrm>
            <a:off x="5352982" y="3723241"/>
            <a:ext cx="2053793" cy="2855616"/>
          </a:xfrm>
          <a:prstGeom prst="rect">
            <a:avLst/>
          </a:prstGeom>
          <a:ln w="12700">
            <a:solidFill>
              <a:schemeClr val="tx1"/>
            </a:solidFill>
          </a:ln>
        </p:spPr>
      </p:pic>
    </p:spTree>
    <p:extLst>
      <p:ext uri="{BB962C8B-B14F-4D97-AF65-F5344CB8AC3E}">
        <p14:creationId xmlns:p14="http://schemas.microsoft.com/office/powerpoint/2010/main" val="18991723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b="1" dirty="0">
                <a:solidFill>
                  <a:srgbClr val="0070C0"/>
                </a:solidFill>
              </a:rPr>
              <a:t>Analysis of Questions in KS2 SATs</a:t>
            </a:r>
            <a:br>
              <a:rPr lang="en-GB" sz="2800" b="1" dirty="0">
                <a:solidFill>
                  <a:srgbClr val="0070C0"/>
                </a:solidFill>
              </a:rPr>
            </a:br>
            <a:r>
              <a:rPr lang="en-GB" sz="2800" b="1" dirty="0">
                <a:solidFill>
                  <a:srgbClr val="FF0000"/>
                </a:solidFill>
              </a:rPr>
              <a:t>2018</a:t>
            </a:r>
            <a:r>
              <a:rPr lang="en-GB" sz="2800" b="1" dirty="0">
                <a:solidFill>
                  <a:srgbClr val="0070C0"/>
                </a:solidFill>
              </a:rPr>
              <a:t>, 2017 (2016)</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38865857"/>
              </p:ext>
            </p:extLst>
          </p:nvPr>
        </p:nvGraphicFramePr>
        <p:xfrm>
          <a:off x="1758950" y="1988841"/>
          <a:ext cx="8657530" cy="2972479"/>
        </p:xfrm>
        <a:graphic>
          <a:graphicData uri="http://schemas.openxmlformats.org/drawingml/2006/table">
            <a:tbl>
              <a:tblPr firstRow="1" firstCol="1" bandRow="1">
                <a:tableStyleId>{5C22544A-7EE6-4342-B048-85BDC9FD1C3A}</a:tableStyleId>
              </a:tblPr>
              <a:tblGrid>
                <a:gridCol w="2697424">
                  <a:extLst>
                    <a:ext uri="{9D8B030D-6E8A-4147-A177-3AD203B41FA5}">
                      <a16:colId xmlns:a16="http://schemas.microsoft.com/office/drawing/2014/main" val="20000"/>
                    </a:ext>
                  </a:extLst>
                </a:gridCol>
                <a:gridCol w="2868777">
                  <a:extLst>
                    <a:ext uri="{9D8B030D-6E8A-4147-A177-3AD203B41FA5}">
                      <a16:colId xmlns:a16="http://schemas.microsoft.com/office/drawing/2014/main" val="20001"/>
                    </a:ext>
                  </a:extLst>
                </a:gridCol>
                <a:gridCol w="3091329">
                  <a:extLst>
                    <a:ext uri="{9D8B030D-6E8A-4147-A177-3AD203B41FA5}">
                      <a16:colId xmlns:a16="http://schemas.microsoft.com/office/drawing/2014/main" val="20002"/>
                    </a:ext>
                  </a:extLst>
                </a:gridCol>
              </a:tblGrid>
              <a:tr h="590465">
                <a:tc>
                  <a:txBody>
                    <a:bodyPr/>
                    <a:lstStyle/>
                    <a:p>
                      <a:pPr algn="ctr">
                        <a:lnSpc>
                          <a:spcPct val="115000"/>
                        </a:lnSpc>
                        <a:spcAft>
                          <a:spcPts val="0"/>
                        </a:spcAft>
                      </a:pPr>
                      <a:r>
                        <a:rPr lang="en-GB" sz="1800" dirty="0">
                          <a:effectLst/>
                        </a:rPr>
                        <a:t>Arithmetic Paper </a:t>
                      </a:r>
                    </a:p>
                    <a:p>
                      <a:pPr algn="ctr">
                        <a:lnSpc>
                          <a:spcPct val="115000"/>
                        </a:lnSpc>
                        <a:spcAft>
                          <a:spcPts val="0"/>
                        </a:spcAft>
                      </a:pPr>
                      <a:r>
                        <a:rPr lang="en-GB" sz="1800" dirty="0">
                          <a:solidFill>
                            <a:srgbClr val="FF0000"/>
                          </a:solidFill>
                          <a:effectLst/>
                        </a:rPr>
                        <a:t>36</a:t>
                      </a:r>
                      <a:r>
                        <a:rPr lang="en-GB" sz="1800" dirty="0">
                          <a:effectLst/>
                        </a:rPr>
                        <a:t>,36 (36) Qs</a:t>
                      </a:r>
                      <a:endParaRPr lang="en-GB" sz="1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800" dirty="0">
                          <a:effectLst/>
                        </a:rPr>
                        <a:t>Reasoning Paper 2 </a:t>
                      </a:r>
                    </a:p>
                    <a:p>
                      <a:pPr algn="ctr">
                        <a:lnSpc>
                          <a:spcPct val="115000"/>
                        </a:lnSpc>
                        <a:spcAft>
                          <a:spcPts val="0"/>
                        </a:spcAft>
                      </a:pPr>
                      <a:r>
                        <a:rPr lang="en-GB" sz="1800" dirty="0">
                          <a:solidFill>
                            <a:srgbClr val="FF0000"/>
                          </a:solidFill>
                          <a:effectLst/>
                        </a:rPr>
                        <a:t>23</a:t>
                      </a:r>
                      <a:r>
                        <a:rPr lang="en-GB" sz="1800" dirty="0">
                          <a:effectLst/>
                        </a:rPr>
                        <a:t>, 23 (20) Qs</a:t>
                      </a:r>
                      <a:endParaRPr lang="en-GB" sz="1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800" dirty="0">
                          <a:effectLst/>
                        </a:rPr>
                        <a:t>Reasoning Paper 3 </a:t>
                      </a:r>
                    </a:p>
                    <a:p>
                      <a:pPr algn="ctr">
                        <a:lnSpc>
                          <a:spcPct val="115000"/>
                        </a:lnSpc>
                        <a:spcAft>
                          <a:spcPts val="0"/>
                        </a:spcAft>
                      </a:pPr>
                      <a:r>
                        <a:rPr lang="en-GB" sz="1800" dirty="0">
                          <a:solidFill>
                            <a:srgbClr val="FF0000"/>
                          </a:solidFill>
                          <a:effectLst/>
                        </a:rPr>
                        <a:t>21</a:t>
                      </a:r>
                      <a:r>
                        <a:rPr lang="en-GB" sz="1800" dirty="0">
                          <a:effectLst/>
                        </a:rPr>
                        <a:t>, 24(21)Qs</a:t>
                      </a:r>
                      <a:endParaRPr lang="en-GB"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2361863">
                <a:tc>
                  <a:txBody>
                    <a:bodyPr/>
                    <a:lstStyle/>
                    <a:p>
                      <a:pPr>
                        <a:lnSpc>
                          <a:spcPct val="115000"/>
                        </a:lnSpc>
                        <a:spcAft>
                          <a:spcPts val="0"/>
                        </a:spcAft>
                      </a:pPr>
                      <a:r>
                        <a:rPr lang="en-GB" sz="2000" b="0" dirty="0">
                          <a:solidFill>
                            <a:schemeClr val="tx1"/>
                          </a:solidFill>
                          <a:effectLst/>
                        </a:rPr>
                        <a:t>Y3= </a:t>
                      </a:r>
                      <a:r>
                        <a:rPr lang="en-GB" sz="2000" b="0" dirty="0">
                          <a:solidFill>
                            <a:srgbClr val="FF0000"/>
                          </a:solidFill>
                          <a:effectLst/>
                        </a:rPr>
                        <a:t>4</a:t>
                      </a:r>
                      <a:r>
                        <a:rPr lang="en-GB" sz="2000" b="0" dirty="0">
                          <a:solidFill>
                            <a:schemeClr val="tx1"/>
                          </a:solidFill>
                          <a:effectLst/>
                        </a:rPr>
                        <a:t>, 3</a:t>
                      </a:r>
                      <a:r>
                        <a:rPr lang="en-GB" sz="2000" b="0" baseline="0" dirty="0">
                          <a:solidFill>
                            <a:schemeClr val="tx1"/>
                          </a:solidFill>
                          <a:effectLst/>
                        </a:rPr>
                        <a:t> </a:t>
                      </a:r>
                      <a:r>
                        <a:rPr lang="en-GB" sz="2000" b="0" baseline="0" dirty="0">
                          <a:solidFill>
                            <a:schemeClr val="bg1">
                              <a:lumMod val="50000"/>
                            </a:schemeClr>
                          </a:solidFill>
                          <a:effectLst/>
                        </a:rPr>
                        <a:t>(8)</a:t>
                      </a:r>
                      <a:endParaRPr lang="en-GB" sz="2000" b="0" dirty="0">
                        <a:solidFill>
                          <a:schemeClr val="bg1">
                            <a:lumMod val="50000"/>
                          </a:schemeClr>
                        </a:solidFill>
                        <a:effectLst/>
                      </a:endParaRPr>
                    </a:p>
                    <a:p>
                      <a:pPr>
                        <a:lnSpc>
                          <a:spcPct val="115000"/>
                        </a:lnSpc>
                        <a:spcAft>
                          <a:spcPts val="0"/>
                        </a:spcAft>
                      </a:pPr>
                      <a:r>
                        <a:rPr lang="en-GB" sz="2000" b="0" dirty="0">
                          <a:solidFill>
                            <a:schemeClr val="tx1"/>
                          </a:solidFill>
                          <a:effectLst/>
                        </a:rPr>
                        <a:t>Y4= </a:t>
                      </a:r>
                      <a:r>
                        <a:rPr lang="en-GB" sz="2000" b="0" dirty="0">
                          <a:solidFill>
                            <a:srgbClr val="FF0000"/>
                          </a:solidFill>
                          <a:effectLst/>
                        </a:rPr>
                        <a:t>9</a:t>
                      </a:r>
                      <a:r>
                        <a:rPr lang="en-GB" sz="2000" b="0" dirty="0">
                          <a:solidFill>
                            <a:schemeClr val="tx1"/>
                          </a:solidFill>
                          <a:effectLst/>
                        </a:rPr>
                        <a:t>, 10 </a:t>
                      </a:r>
                      <a:r>
                        <a:rPr lang="en-GB" sz="2000" b="0" dirty="0">
                          <a:solidFill>
                            <a:schemeClr val="bg1">
                              <a:lumMod val="50000"/>
                            </a:schemeClr>
                          </a:solidFill>
                          <a:effectLst/>
                        </a:rPr>
                        <a:t>(5)</a:t>
                      </a:r>
                    </a:p>
                    <a:p>
                      <a:pPr>
                        <a:lnSpc>
                          <a:spcPct val="115000"/>
                        </a:lnSpc>
                        <a:spcAft>
                          <a:spcPts val="0"/>
                        </a:spcAft>
                      </a:pPr>
                      <a:r>
                        <a:rPr lang="en-GB" sz="2000" b="0" dirty="0">
                          <a:solidFill>
                            <a:schemeClr val="tx1"/>
                          </a:solidFill>
                          <a:effectLst/>
                        </a:rPr>
                        <a:t>Y5= </a:t>
                      </a:r>
                      <a:r>
                        <a:rPr lang="en-GB" sz="2000" b="0" dirty="0">
                          <a:solidFill>
                            <a:srgbClr val="FF0000"/>
                          </a:solidFill>
                          <a:effectLst/>
                        </a:rPr>
                        <a:t>6</a:t>
                      </a:r>
                      <a:r>
                        <a:rPr lang="en-GB" sz="2000" b="0" dirty="0">
                          <a:solidFill>
                            <a:schemeClr val="tx1"/>
                          </a:solidFill>
                          <a:effectLst/>
                        </a:rPr>
                        <a:t>,</a:t>
                      </a:r>
                      <a:r>
                        <a:rPr lang="en-GB" sz="2000" b="0" dirty="0">
                          <a:solidFill>
                            <a:srgbClr val="FF0000"/>
                          </a:solidFill>
                          <a:effectLst/>
                        </a:rPr>
                        <a:t> </a:t>
                      </a:r>
                      <a:r>
                        <a:rPr lang="en-GB" sz="2000" b="0" dirty="0">
                          <a:solidFill>
                            <a:schemeClr val="tx1"/>
                          </a:solidFill>
                          <a:effectLst/>
                        </a:rPr>
                        <a:t>7 </a:t>
                      </a:r>
                      <a:r>
                        <a:rPr lang="en-GB" sz="2000" b="0" dirty="0">
                          <a:solidFill>
                            <a:schemeClr val="bg1">
                              <a:lumMod val="50000"/>
                            </a:schemeClr>
                          </a:solidFill>
                          <a:effectLst/>
                        </a:rPr>
                        <a:t>(11)</a:t>
                      </a:r>
                    </a:p>
                    <a:p>
                      <a:pPr>
                        <a:lnSpc>
                          <a:spcPct val="115000"/>
                        </a:lnSpc>
                        <a:spcAft>
                          <a:spcPts val="0"/>
                        </a:spcAft>
                      </a:pPr>
                      <a:r>
                        <a:rPr lang="en-GB" sz="2000" b="0" dirty="0">
                          <a:solidFill>
                            <a:schemeClr val="tx1"/>
                          </a:solidFill>
                          <a:effectLst/>
                        </a:rPr>
                        <a:t>Y6= </a:t>
                      </a:r>
                      <a:r>
                        <a:rPr lang="en-GB" sz="2000" b="0" dirty="0">
                          <a:solidFill>
                            <a:srgbClr val="FF0000"/>
                          </a:solidFill>
                          <a:effectLst/>
                        </a:rPr>
                        <a:t>16</a:t>
                      </a:r>
                      <a:r>
                        <a:rPr lang="en-GB" sz="2000" b="0" dirty="0">
                          <a:solidFill>
                            <a:schemeClr val="tx1"/>
                          </a:solidFill>
                          <a:effectLst/>
                        </a:rPr>
                        <a:t>,16 </a:t>
                      </a:r>
                      <a:r>
                        <a:rPr lang="en-GB" sz="2000" b="0" dirty="0">
                          <a:solidFill>
                            <a:schemeClr val="bg1">
                              <a:lumMod val="50000"/>
                            </a:schemeClr>
                          </a:solidFill>
                          <a:effectLst/>
                        </a:rPr>
                        <a:t>(12) </a:t>
                      </a:r>
                      <a:r>
                        <a:rPr lang="en-GB" sz="1400" b="0" dirty="0">
                          <a:solidFill>
                            <a:schemeClr val="tx1"/>
                          </a:solidFill>
                          <a:effectLst/>
                        </a:rPr>
                        <a:t>(from Q </a:t>
                      </a:r>
                      <a:r>
                        <a:rPr lang="en-GB" sz="1400" b="0" dirty="0">
                          <a:solidFill>
                            <a:srgbClr val="FF0000"/>
                          </a:solidFill>
                          <a:effectLst/>
                        </a:rPr>
                        <a:t>18</a:t>
                      </a:r>
                      <a:r>
                        <a:rPr lang="en-GB" sz="1400" b="0" dirty="0">
                          <a:solidFill>
                            <a:schemeClr val="tx1"/>
                          </a:solidFill>
                          <a:effectLst/>
                        </a:rPr>
                        <a:t>,14</a:t>
                      </a:r>
                      <a:r>
                        <a:rPr lang="en-GB" sz="1400" b="0" dirty="0">
                          <a:solidFill>
                            <a:schemeClr val="bg1">
                              <a:lumMod val="50000"/>
                            </a:schemeClr>
                          </a:solidFill>
                          <a:effectLst/>
                        </a:rPr>
                        <a:t>(19)</a:t>
                      </a:r>
                      <a:r>
                        <a:rPr lang="en-GB" sz="1400" b="0" dirty="0">
                          <a:solidFill>
                            <a:schemeClr val="tx1"/>
                          </a:solidFill>
                          <a:effectLst/>
                        </a:rPr>
                        <a:t>)</a:t>
                      </a:r>
                      <a:endParaRPr lang="en-GB" sz="1400" b="0" dirty="0">
                        <a:solidFill>
                          <a:schemeClr val="tx1"/>
                        </a:solidFill>
                        <a:effectLst/>
                        <a:latin typeface="Calibri"/>
                        <a:ea typeface="Calibri"/>
                        <a:cs typeface="Times New Roman"/>
                      </a:endParaRPr>
                    </a:p>
                  </a:txBody>
                  <a:tcPr marL="68580" marR="68580" marT="0" marB="0">
                    <a:solidFill>
                      <a:schemeClr val="accent1">
                        <a:lumMod val="40000"/>
                        <a:lumOff val="60000"/>
                      </a:schemeClr>
                    </a:solidFill>
                  </a:tcPr>
                </a:tc>
                <a:tc>
                  <a:txBody>
                    <a:bodyPr/>
                    <a:lstStyle/>
                    <a:p>
                      <a:pPr>
                        <a:lnSpc>
                          <a:spcPct val="115000"/>
                        </a:lnSpc>
                        <a:spcAft>
                          <a:spcPts val="0"/>
                        </a:spcAft>
                      </a:pPr>
                      <a:r>
                        <a:rPr lang="en-GB" sz="2000" dirty="0">
                          <a:solidFill>
                            <a:schemeClr val="tx1"/>
                          </a:solidFill>
                          <a:effectLst/>
                        </a:rPr>
                        <a:t>Y3= </a:t>
                      </a:r>
                      <a:r>
                        <a:rPr lang="en-GB" sz="2000" dirty="0">
                          <a:solidFill>
                            <a:srgbClr val="FF0000"/>
                          </a:solidFill>
                          <a:effectLst/>
                        </a:rPr>
                        <a:t>3</a:t>
                      </a:r>
                      <a:r>
                        <a:rPr lang="en-GB" sz="2000" dirty="0">
                          <a:solidFill>
                            <a:schemeClr val="tx1"/>
                          </a:solidFill>
                          <a:effectLst/>
                        </a:rPr>
                        <a:t>, 0 </a:t>
                      </a:r>
                      <a:r>
                        <a:rPr lang="en-GB" sz="2000" dirty="0">
                          <a:solidFill>
                            <a:schemeClr val="bg1">
                              <a:lumMod val="50000"/>
                            </a:schemeClr>
                          </a:solidFill>
                          <a:effectLst/>
                        </a:rPr>
                        <a:t>(5) </a:t>
                      </a:r>
                      <a:r>
                        <a:rPr lang="en-GB" sz="2000" dirty="0">
                          <a:solidFill>
                            <a:schemeClr val="tx1"/>
                          </a:solidFill>
                          <a:effectLst/>
                        </a:rPr>
                        <a:t>answers</a:t>
                      </a:r>
                    </a:p>
                    <a:p>
                      <a:pPr>
                        <a:lnSpc>
                          <a:spcPct val="115000"/>
                        </a:lnSpc>
                        <a:spcAft>
                          <a:spcPts val="0"/>
                        </a:spcAft>
                      </a:pPr>
                      <a:r>
                        <a:rPr lang="en-GB" sz="2000" dirty="0">
                          <a:solidFill>
                            <a:schemeClr val="tx1"/>
                          </a:solidFill>
                          <a:effectLst/>
                        </a:rPr>
                        <a:t>Y4= </a:t>
                      </a:r>
                      <a:r>
                        <a:rPr lang="en-GB" sz="2000" dirty="0">
                          <a:solidFill>
                            <a:srgbClr val="FF0000"/>
                          </a:solidFill>
                          <a:effectLst/>
                        </a:rPr>
                        <a:t>3</a:t>
                      </a:r>
                      <a:r>
                        <a:rPr lang="en-GB" sz="2000" dirty="0">
                          <a:solidFill>
                            <a:schemeClr val="tx1"/>
                          </a:solidFill>
                          <a:effectLst/>
                        </a:rPr>
                        <a:t>, 6  </a:t>
                      </a:r>
                      <a:r>
                        <a:rPr lang="en-GB" sz="2000" dirty="0">
                          <a:solidFill>
                            <a:schemeClr val="bg1">
                              <a:lumMod val="50000"/>
                            </a:schemeClr>
                          </a:solidFill>
                          <a:effectLst/>
                        </a:rPr>
                        <a:t>(2) </a:t>
                      </a:r>
                      <a:r>
                        <a:rPr lang="en-GB" sz="2000" dirty="0">
                          <a:solidFill>
                            <a:schemeClr val="tx1"/>
                          </a:solidFill>
                          <a:effectLst/>
                        </a:rPr>
                        <a:t>answers </a:t>
                      </a:r>
                    </a:p>
                    <a:p>
                      <a:pPr>
                        <a:lnSpc>
                          <a:spcPct val="115000"/>
                        </a:lnSpc>
                        <a:spcAft>
                          <a:spcPts val="0"/>
                        </a:spcAft>
                      </a:pPr>
                      <a:r>
                        <a:rPr lang="en-GB" sz="2000" dirty="0">
                          <a:solidFill>
                            <a:schemeClr val="tx1"/>
                          </a:solidFill>
                          <a:effectLst/>
                        </a:rPr>
                        <a:t>Y5= </a:t>
                      </a:r>
                      <a:r>
                        <a:rPr lang="en-GB" sz="2000" dirty="0">
                          <a:solidFill>
                            <a:srgbClr val="FF0000"/>
                          </a:solidFill>
                          <a:effectLst/>
                        </a:rPr>
                        <a:t>6</a:t>
                      </a:r>
                      <a:r>
                        <a:rPr lang="en-GB" sz="2000" dirty="0">
                          <a:solidFill>
                            <a:schemeClr val="tx1"/>
                          </a:solidFill>
                          <a:effectLst/>
                        </a:rPr>
                        <a:t>, 7 </a:t>
                      </a:r>
                      <a:r>
                        <a:rPr lang="en-GB" sz="2000" dirty="0">
                          <a:solidFill>
                            <a:schemeClr val="bg1">
                              <a:lumMod val="50000"/>
                            </a:schemeClr>
                          </a:solidFill>
                          <a:effectLst/>
                        </a:rPr>
                        <a:t>(6) </a:t>
                      </a:r>
                      <a:r>
                        <a:rPr lang="en-GB" sz="2000" dirty="0">
                          <a:solidFill>
                            <a:schemeClr val="tx1"/>
                          </a:solidFill>
                          <a:effectLst/>
                        </a:rPr>
                        <a:t>answers*</a:t>
                      </a:r>
                    </a:p>
                    <a:p>
                      <a:pPr>
                        <a:lnSpc>
                          <a:spcPct val="115000"/>
                        </a:lnSpc>
                        <a:spcAft>
                          <a:spcPts val="0"/>
                        </a:spcAft>
                      </a:pPr>
                      <a:r>
                        <a:rPr lang="en-GB" sz="2000" dirty="0">
                          <a:solidFill>
                            <a:schemeClr val="tx1"/>
                          </a:solidFill>
                          <a:effectLst/>
                        </a:rPr>
                        <a:t>Y6= </a:t>
                      </a:r>
                      <a:r>
                        <a:rPr lang="en-GB" sz="2000" dirty="0">
                          <a:solidFill>
                            <a:srgbClr val="FF0000"/>
                          </a:solidFill>
                          <a:effectLst/>
                        </a:rPr>
                        <a:t>10</a:t>
                      </a:r>
                      <a:r>
                        <a:rPr lang="en-GB" sz="2000" dirty="0">
                          <a:solidFill>
                            <a:schemeClr val="tx1"/>
                          </a:solidFill>
                          <a:effectLst/>
                        </a:rPr>
                        <a:t>, 8 </a:t>
                      </a:r>
                      <a:r>
                        <a:rPr lang="en-GB" sz="2000" dirty="0">
                          <a:solidFill>
                            <a:schemeClr val="bg1">
                              <a:lumMod val="50000"/>
                            </a:schemeClr>
                          </a:solidFill>
                          <a:effectLst/>
                        </a:rPr>
                        <a:t>(13) </a:t>
                      </a:r>
                      <a:r>
                        <a:rPr lang="en-GB" sz="2000" dirty="0">
                          <a:solidFill>
                            <a:schemeClr val="tx1"/>
                          </a:solidFill>
                          <a:effectLst/>
                        </a:rPr>
                        <a:t>answers </a:t>
                      </a:r>
                      <a:r>
                        <a:rPr lang="en-GB" sz="1200" dirty="0">
                          <a:solidFill>
                            <a:schemeClr val="tx1"/>
                          </a:solidFill>
                          <a:effectLst/>
                        </a:rPr>
                        <a:t>(from Q </a:t>
                      </a:r>
                      <a:r>
                        <a:rPr lang="en-GB" sz="1200" dirty="0">
                          <a:solidFill>
                            <a:srgbClr val="FF0000"/>
                          </a:solidFill>
                          <a:effectLst/>
                        </a:rPr>
                        <a:t>5</a:t>
                      </a:r>
                      <a:r>
                        <a:rPr lang="en-GB" sz="1200" dirty="0">
                          <a:solidFill>
                            <a:schemeClr val="tx1"/>
                          </a:solidFill>
                          <a:effectLst/>
                        </a:rPr>
                        <a:t>,11 </a:t>
                      </a:r>
                      <a:r>
                        <a:rPr lang="en-GB" sz="1200" dirty="0">
                          <a:solidFill>
                            <a:schemeClr val="bg1">
                              <a:lumMod val="50000"/>
                            </a:schemeClr>
                          </a:solidFill>
                          <a:effectLst/>
                        </a:rPr>
                        <a:t>(7)</a:t>
                      </a:r>
                      <a:endParaRPr lang="en-GB" sz="1200" dirty="0">
                        <a:solidFill>
                          <a:schemeClr val="bg1">
                            <a:lumMod val="50000"/>
                          </a:schemeClr>
                        </a:solidFill>
                        <a:effectLst/>
                        <a:latin typeface="Calibri"/>
                        <a:ea typeface="Calibri"/>
                        <a:cs typeface="Times New Roman"/>
                      </a:endParaRPr>
                    </a:p>
                  </a:txBody>
                  <a:tcPr marL="68580" marR="68580" marT="0" marB="0">
                    <a:solidFill>
                      <a:schemeClr val="accent4">
                        <a:lumMod val="40000"/>
                        <a:lumOff val="60000"/>
                      </a:schemeClr>
                    </a:solidFill>
                  </a:tcPr>
                </a:tc>
                <a:tc>
                  <a:txBody>
                    <a:bodyPr/>
                    <a:lstStyle/>
                    <a:p>
                      <a:pPr>
                        <a:lnSpc>
                          <a:spcPct val="115000"/>
                        </a:lnSpc>
                        <a:spcAft>
                          <a:spcPts val="0"/>
                        </a:spcAft>
                      </a:pPr>
                      <a:r>
                        <a:rPr lang="en-GB" sz="2000" dirty="0">
                          <a:effectLst/>
                        </a:rPr>
                        <a:t>Y3= </a:t>
                      </a:r>
                      <a:r>
                        <a:rPr lang="en-GB" sz="2000" dirty="0">
                          <a:solidFill>
                            <a:srgbClr val="FF0000"/>
                          </a:solidFill>
                          <a:effectLst/>
                        </a:rPr>
                        <a:t>1</a:t>
                      </a:r>
                      <a:r>
                        <a:rPr lang="en-GB" sz="2000" dirty="0">
                          <a:effectLst/>
                        </a:rPr>
                        <a:t>, 2 </a:t>
                      </a:r>
                      <a:r>
                        <a:rPr lang="en-GB" sz="2000" dirty="0">
                          <a:solidFill>
                            <a:schemeClr val="bg1">
                              <a:lumMod val="50000"/>
                            </a:schemeClr>
                          </a:solidFill>
                          <a:effectLst/>
                        </a:rPr>
                        <a:t>(1) </a:t>
                      </a:r>
                      <a:r>
                        <a:rPr lang="en-GB" sz="2000" dirty="0">
                          <a:solidFill>
                            <a:schemeClr val="tx1"/>
                          </a:solidFill>
                          <a:effectLst/>
                        </a:rPr>
                        <a:t>answer</a:t>
                      </a:r>
                    </a:p>
                    <a:p>
                      <a:pPr>
                        <a:lnSpc>
                          <a:spcPct val="115000"/>
                        </a:lnSpc>
                        <a:spcAft>
                          <a:spcPts val="0"/>
                        </a:spcAft>
                      </a:pPr>
                      <a:r>
                        <a:rPr lang="en-GB" sz="2000" dirty="0">
                          <a:effectLst/>
                        </a:rPr>
                        <a:t>Y4= </a:t>
                      </a:r>
                      <a:r>
                        <a:rPr lang="en-GB" sz="2000" dirty="0">
                          <a:solidFill>
                            <a:srgbClr val="FF0000"/>
                          </a:solidFill>
                          <a:effectLst/>
                        </a:rPr>
                        <a:t>3</a:t>
                      </a:r>
                      <a:r>
                        <a:rPr lang="en-GB" sz="2000" dirty="0">
                          <a:effectLst/>
                        </a:rPr>
                        <a:t>, 4 </a:t>
                      </a:r>
                      <a:r>
                        <a:rPr lang="en-GB" sz="2000" dirty="0">
                          <a:solidFill>
                            <a:schemeClr val="bg1">
                              <a:lumMod val="50000"/>
                            </a:schemeClr>
                          </a:solidFill>
                          <a:effectLst/>
                        </a:rPr>
                        <a:t>(5) </a:t>
                      </a:r>
                      <a:r>
                        <a:rPr lang="en-GB" sz="2000" dirty="0">
                          <a:solidFill>
                            <a:schemeClr val="tx1"/>
                          </a:solidFill>
                          <a:effectLst/>
                        </a:rPr>
                        <a:t>answers*</a:t>
                      </a:r>
                    </a:p>
                    <a:p>
                      <a:pPr>
                        <a:lnSpc>
                          <a:spcPct val="115000"/>
                        </a:lnSpc>
                        <a:spcAft>
                          <a:spcPts val="0"/>
                        </a:spcAft>
                      </a:pPr>
                      <a:r>
                        <a:rPr lang="en-GB" sz="2000" dirty="0">
                          <a:effectLst/>
                        </a:rPr>
                        <a:t>Y5= </a:t>
                      </a:r>
                      <a:r>
                        <a:rPr lang="en-GB" sz="2000" dirty="0">
                          <a:solidFill>
                            <a:srgbClr val="FF0000"/>
                          </a:solidFill>
                          <a:effectLst/>
                        </a:rPr>
                        <a:t>10</a:t>
                      </a:r>
                      <a:r>
                        <a:rPr lang="en-GB" sz="2000" dirty="0">
                          <a:effectLst/>
                        </a:rPr>
                        <a:t>, 5 </a:t>
                      </a:r>
                      <a:r>
                        <a:rPr lang="en-GB" sz="2000" dirty="0">
                          <a:solidFill>
                            <a:schemeClr val="bg1">
                              <a:lumMod val="50000"/>
                            </a:schemeClr>
                          </a:solidFill>
                          <a:effectLst/>
                        </a:rPr>
                        <a:t>(7) </a:t>
                      </a:r>
                      <a:r>
                        <a:rPr lang="en-GB" sz="2000" dirty="0">
                          <a:solidFill>
                            <a:schemeClr val="tx1"/>
                          </a:solidFill>
                          <a:effectLst/>
                        </a:rPr>
                        <a:t>answers*</a:t>
                      </a:r>
                    </a:p>
                    <a:p>
                      <a:pPr>
                        <a:lnSpc>
                          <a:spcPct val="115000"/>
                        </a:lnSpc>
                        <a:spcAft>
                          <a:spcPts val="0"/>
                        </a:spcAft>
                      </a:pPr>
                      <a:r>
                        <a:rPr lang="en-GB" sz="2000" dirty="0">
                          <a:effectLst/>
                        </a:rPr>
                        <a:t>Y6= </a:t>
                      </a:r>
                      <a:r>
                        <a:rPr lang="en-GB" sz="2000" dirty="0">
                          <a:solidFill>
                            <a:srgbClr val="FF0000"/>
                          </a:solidFill>
                          <a:effectLst/>
                        </a:rPr>
                        <a:t>12</a:t>
                      </a:r>
                      <a:r>
                        <a:rPr lang="en-GB" sz="2000" dirty="0">
                          <a:effectLst/>
                        </a:rPr>
                        <a:t>, 9 </a:t>
                      </a:r>
                      <a:r>
                        <a:rPr lang="en-GB" sz="2000" dirty="0">
                          <a:solidFill>
                            <a:schemeClr val="bg1">
                              <a:lumMod val="50000"/>
                            </a:schemeClr>
                          </a:solidFill>
                          <a:effectLst/>
                        </a:rPr>
                        <a:t>(13) </a:t>
                      </a:r>
                      <a:r>
                        <a:rPr lang="en-GB" sz="2000" dirty="0">
                          <a:solidFill>
                            <a:schemeClr val="tx1"/>
                          </a:solidFill>
                          <a:effectLst/>
                        </a:rPr>
                        <a:t>answers*</a:t>
                      </a:r>
                      <a:r>
                        <a:rPr lang="en-GB" sz="2000" dirty="0">
                          <a:solidFill>
                            <a:schemeClr val="bg1">
                              <a:lumMod val="50000"/>
                            </a:schemeClr>
                          </a:solidFill>
                          <a:effectLst/>
                        </a:rPr>
                        <a:t> </a:t>
                      </a:r>
                      <a:r>
                        <a:rPr lang="en-GB" sz="1200" dirty="0">
                          <a:solidFill>
                            <a:schemeClr val="tx1"/>
                          </a:solidFill>
                          <a:effectLst/>
                        </a:rPr>
                        <a:t>(from Q </a:t>
                      </a:r>
                      <a:r>
                        <a:rPr lang="en-GB" sz="1200" dirty="0">
                          <a:solidFill>
                            <a:srgbClr val="FF0000"/>
                          </a:solidFill>
                          <a:effectLst/>
                        </a:rPr>
                        <a:t>2</a:t>
                      </a:r>
                      <a:r>
                        <a:rPr lang="en-GB" sz="1200" dirty="0">
                          <a:solidFill>
                            <a:schemeClr val="tx1"/>
                          </a:solidFill>
                          <a:effectLst/>
                        </a:rPr>
                        <a:t>,4</a:t>
                      </a:r>
                      <a:r>
                        <a:rPr lang="en-GB" sz="1200" dirty="0">
                          <a:solidFill>
                            <a:schemeClr val="bg1">
                              <a:lumMod val="50000"/>
                            </a:schemeClr>
                          </a:solidFill>
                          <a:effectLst/>
                        </a:rPr>
                        <a:t>(2)</a:t>
                      </a:r>
                      <a:endParaRPr lang="en-GB" sz="1200" dirty="0">
                        <a:solidFill>
                          <a:schemeClr val="bg1">
                            <a:lumMod val="50000"/>
                          </a:schemeClr>
                        </a:solidFill>
                        <a:effectLst/>
                        <a:latin typeface="Calibri"/>
                        <a:ea typeface="Calibri"/>
                        <a:cs typeface="Times New Roman"/>
                      </a:endParaRPr>
                    </a:p>
                  </a:txBody>
                  <a:tcPr marL="68580" marR="68580" marT="0" marB="0">
                    <a:solidFill>
                      <a:schemeClr val="accent4">
                        <a:lumMod val="40000"/>
                        <a:lumOff val="60000"/>
                      </a:schemeClr>
                    </a:solidFill>
                  </a:tcPr>
                </a:tc>
                <a:extLst>
                  <a:ext uri="{0D108BD9-81ED-4DB2-BD59-A6C34878D82A}">
                    <a16:rowId xmlns:a16="http://schemas.microsoft.com/office/drawing/2014/main" val="10001"/>
                  </a:ext>
                </a:extLst>
              </a:tr>
            </a:tbl>
          </a:graphicData>
        </a:graphic>
      </p:graphicFrame>
      <p:sp>
        <p:nvSpPr>
          <p:cNvPr id="3" name="TextBox 2"/>
          <p:cNvSpPr txBox="1"/>
          <p:nvPr/>
        </p:nvSpPr>
        <p:spPr>
          <a:xfrm>
            <a:off x="2135560" y="5373216"/>
            <a:ext cx="3384260" cy="369332"/>
          </a:xfrm>
          <a:prstGeom prst="rect">
            <a:avLst/>
          </a:prstGeom>
          <a:noFill/>
        </p:spPr>
        <p:txBody>
          <a:bodyPr wrap="none" rtlCol="0">
            <a:spAutoFit/>
          </a:bodyPr>
          <a:lstStyle/>
          <a:p>
            <a:pPr marL="285750" indent="-285750">
              <a:buFont typeface="Arial" charset="0"/>
              <a:buChar char="•"/>
            </a:pPr>
            <a:r>
              <a:rPr lang="en-GB" dirty="0"/>
              <a:t>Denotes a ‘part answer’ also</a:t>
            </a:r>
          </a:p>
        </p:txBody>
      </p:sp>
    </p:spTree>
    <p:extLst>
      <p:ext uri="{BB962C8B-B14F-4D97-AF65-F5344CB8AC3E}">
        <p14:creationId xmlns:p14="http://schemas.microsoft.com/office/powerpoint/2010/main" val="4174870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8BA685A-4FD3-4EA0-BAA8-FCE936B32D12}"/>
              </a:ext>
            </a:extLst>
          </p:cNvPr>
          <p:cNvPicPr>
            <a:picLocks noChangeAspect="1"/>
          </p:cNvPicPr>
          <p:nvPr/>
        </p:nvPicPr>
        <p:blipFill rotWithShape="1">
          <a:blip r:embed="rId2"/>
          <a:srcRect l="49637" t="1850"/>
          <a:stretch/>
        </p:blipFill>
        <p:spPr>
          <a:xfrm>
            <a:off x="1330779" y="850224"/>
            <a:ext cx="2567898" cy="6007776"/>
          </a:xfrm>
          <a:prstGeom prst="rect">
            <a:avLst/>
          </a:prstGeom>
        </p:spPr>
      </p:pic>
      <p:pic>
        <p:nvPicPr>
          <p:cNvPr id="3" name="Picture 2">
            <a:extLst>
              <a:ext uri="{FF2B5EF4-FFF2-40B4-BE49-F238E27FC236}">
                <a16:creationId xmlns:a16="http://schemas.microsoft.com/office/drawing/2014/main" id="{F1BD2F18-16B4-4B24-8631-8B77B4ADBE79}"/>
              </a:ext>
            </a:extLst>
          </p:cNvPr>
          <p:cNvPicPr>
            <a:picLocks noChangeAspect="1"/>
          </p:cNvPicPr>
          <p:nvPr/>
        </p:nvPicPr>
        <p:blipFill>
          <a:blip r:embed="rId3"/>
          <a:stretch>
            <a:fillRect/>
          </a:stretch>
        </p:blipFill>
        <p:spPr>
          <a:xfrm>
            <a:off x="2977207" y="821252"/>
            <a:ext cx="5494913" cy="3462188"/>
          </a:xfrm>
          <a:prstGeom prst="rect">
            <a:avLst/>
          </a:prstGeom>
        </p:spPr>
      </p:pic>
      <p:pic>
        <p:nvPicPr>
          <p:cNvPr id="4" name="Picture 3">
            <a:extLst>
              <a:ext uri="{FF2B5EF4-FFF2-40B4-BE49-F238E27FC236}">
                <a16:creationId xmlns:a16="http://schemas.microsoft.com/office/drawing/2014/main" id="{260C467B-94FC-4FF6-8E4B-E846205D0EB3}"/>
              </a:ext>
            </a:extLst>
          </p:cNvPr>
          <p:cNvPicPr>
            <a:picLocks noChangeAspect="1"/>
          </p:cNvPicPr>
          <p:nvPr/>
        </p:nvPicPr>
        <p:blipFill>
          <a:blip r:embed="rId4"/>
          <a:stretch>
            <a:fillRect/>
          </a:stretch>
        </p:blipFill>
        <p:spPr>
          <a:xfrm>
            <a:off x="8248832" y="1691862"/>
            <a:ext cx="3909482" cy="4888552"/>
          </a:xfrm>
          <a:prstGeom prst="rect">
            <a:avLst/>
          </a:prstGeom>
        </p:spPr>
      </p:pic>
      <p:pic>
        <p:nvPicPr>
          <p:cNvPr id="5" name="Picture 4">
            <a:extLst>
              <a:ext uri="{FF2B5EF4-FFF2-40B4-BE49-F238E27FC236}">
                <a16:creationId xmlns:a16="http://schemas.microsoft.com/office/drawing/2014/main" id="{DF64E0BC-366B-413F-AD08-EDEC118EAAD4}"/>
              </a:ext>
            </a:extLst>
          </p:cNvPr>
          <p:cNvPicPr>
            <a:picLocks noChangeAspect="1"/>
          </p:cNvPicPr>
          <p:nvPr/>
        </p:nvPicPr>
        <p:blipFill>
          <a:blip r:embed="rId5"/>
          <a:stretch>
            <a:fillRect/>
          </a:stretch>
        </p:blipFill>
        <p:spPr>
          <a:xfrm>
            <a:off x="152400" y="-84264"/>
            <a:ext cx="6715124" cy="568767"/>
          </a:xfrm>
          <a:prstGeom prst="rect">
            <a:avLst/>
          </a:prstGeom>
        </p:spPr>
      </p:pic>
      <p:sp>
        <p:nvSpPr>
          <p:cNvPr id="6" name="TextBox 5">
            <a:extLst>
              <a:ext uri="{FF2B5EF4-FFF2-40B4-BE49-F238E27FC236}">
                <a16:creationId xmlns:a16="http://schemas.microsoft.com/office/drawing/2014/main" id="{8BB5E220-EDF5-4C07-94A9-F0E6F37DA2A8}"/>
              </a:ext>
            </a:extLst>
          </p:cNvPr>
          <p:cNvSpPr txBox="1"/>
          <p:nvPr/>
        </p:nvSpPr>
        <p:spPr>
          <a:xfrm>
            <a:off x="121896" y="513475"/>
            <a:ext cx="8308414" cy="307777"/>
          </a:xfrm>
          <a:prstGeom prst="rect">
            <a:avLst/>
          </a:prstGeom>
          <a:noFill/>
        </p:spPr>
        <p:txBody>
          <a:bodyPr wrap="square" rtlCol="0">
            <a:spAutoFit/>
          </a:bodyPr>
          <a:lstStyle/>
          <a:p>
            <a:r>
              <a:rPr lang="en-GB" sz="1400" b="1" dirty="0">
                <a:solidFill>
                  <a:srgbClr val="0070C0"/>
                </a:solidFill>
              </a:rPr>
              <a:t>https://www.gov.uk/government/publications/key-stage-2-tests-2019-mathematics-test-materials</a:t>
            </a:r>
          </a:p>
        </p:txBody>
      </p:sp>
      <p:pic>
        <p:nvPicPr>
          <p:cNvPr id="7" name="Picture 6">
            <a:extLst>
              <a:ext uri="{FF2B5EF4-FFF2-40B4-BE49-F238E27FC236}">
                <a16:creationId xmlns:a16="http://schemas.microsoft.com/office/drawing/2014/main" id="{3DEBB852-2ACD-47D2-A1FB-3DC527E30FC3}"/>
              </a:ext>
            </a:extLst>
          </p:cNvPr>
          <p:cNvPicPr>
            <a:picLocks noChangeAspect="1"/>
          </p:cNvPicPr>
          <p:nvPr/>
        </p:nvPicPr>
        <p:blipFill rotWithShape="1">
          <a:blip r:embed="rId2"/>
          <a:srcRect t="1162" r="76889"/>
          <a:stretch/>
        </p:blipFill>
        <p:spPr>
          <a:xfrm>
            <a:off x="152400" y="808101"/>
            <a:ext cx="1178379" cy="6049899"/>
          </a:xfrm>
          <a:prstGeom prst="rect">
            <a:avLst/>
          </a:prstGeom>
        </p:spPr>
      </p:pic>
    </p:spTree>
    <p:extLst>
      <p:ext uri="{BB962C8B-B14F-4D97-AF65-F5344CB8AC3E}">
        <p14:creationId xmlns:p14="http://schemas.microsoft.com/office/powerpoint/2010/main" val="1565179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26C5AD1-1DA4-4D19-88BA-DB67C3F87B0D}"/>
              </a:ext>
            </a:extLst>
          </p:cNvPr>
          <p:cNvPicPr>
            <a:picLocks noChangeAspect="1"/>
          </p:cNvPicPr>
          <p:nvPr/>
        </p:nvPicPr>
        <p:blipFill>
          <a:blip r:embed="rId2"/>
          <a:stretch>
            <a:fillRect/>
          </a:stretch>
        </p:blipFill>
        <p:spPr>
          <a:xfrm>
            <a:off x="-1" y="908956"/>
            <a:ext cx="6068985" cy="5834743"/>
          </a:xfrm>
          <a:prstGeom prst="rect">
            <a:avLst/>
          </a:prstGeom>
        </p:spPr>
      </p:pic>
      <p:pic>
        <p:nvPicPr>
          <p:cNvPr id="3" name="Picture 2">
            <a:extLst>
              <a:ext uri="{FF2B5EF4-FFF2-40B4-BE49-F238E27FC236}">
                <a16:creationId xmlns:a16="http://schemas.microsoft.com/office/drawing/2014/main" id="{87369097-6CBA-468D-84F7-39C6EEF22037}"/>
              </a:ext>
            </a:extLst>
          </p:cNvPr>
          <p:cNvPicPr>
            <a:picLocks noChangeAspect="1"/>
          </p:cNvPicPr>
          <p:nvPr/>
        </p:nvPicPr>
        <p:blipFill>
          <a:blip r:embed="rId3"/>
          <a:stretch>
            <a:fillRect/>
          </a:stretch>
        </p:blipFill>
        <p:spPr>
          <a:xfrm>
            <a:off x="6096000" y="759969"/>
            <a:ext cx="5452382" cy="6132715"/>
          </a:xfrm>
          <a:prstGeom prst="rect">
            <a:avLst/>
          </a:prstGeom>
        </p:spPr>
      </p:pic>
      <p:pic>
        <p:nvPicPr>
          <p:cNvPr id="4" name="Picture 3">
            <a:extLst>
              <a:ext uri="{FF2B5EF4-FFF2-40B4-BE49-F238E27FC236}">
                <a16:creationId xmlns:a16="http://schemas.microsoft.com/office/drawing/2014/main" id="{305D86BA-B4AD-43AE-9BD8-49677B274CD6}"/>
              </a:ext>
            </a:extLst>
          </p:cNvPr>
          <p:cNvPicPr>
            <a:picLocks noChangeAspect="1"/>
          </p:cNvPicPr>
          <p:nvPr/>
        </p:nvPicPr>
        <p:blipFill>
          <a:blip r:embed="rId4"/>
          <a:stretch>
            <a:fillRect/>
          </a:stretch>
        </p:blipFill>
        <p:spPr>
          <a:xfrm>
            <a:off x="152400" y="-84264"/>
            <a:ext cx="6715124" cy="568767"/>
          </a:xfrm>
          <a:prstGeom prst="rect">
            <a:avLst/>
          </a:prstGeom>
        </p:spPr>
      </p:pic>
      <p:sp>
        <p:nvSpPr>
          <p:cNvPr id="5" name="TextBox 4">
            <a:extLst>
              <a:ext uri="{FF2B5EF4-FFF2-40B4-BE49-F238E27FC236}">
                <a16:creationId xmlns:a16="http://schemas.microsoft.com/office/drawing/2014/main" id="{5ADE2674-16A5-4B0C-944B-3DF3D47F11D1}"/>
              </a:ext>
            </a:extLst>
          </p:cNvPr>
          <p:cNvSpPr txBox="1"/>
          <p:nvPr/>
        </p:nvSpPr>
        <p:spPr>
          <a:xfrm>
            <a:off x="152400" y="421058"/>
            <a:ext cx="8308414" cy="307777"/>
          </a:xfrm>
          <a:prstGeom prst="rect">
            <a:avLst/>
          </a:prstGeom>
          <a:noFill/>
        </p:spPr>
        <p:txBody>
          <a:bodyPr wrap="square" rtlCol="0">
            <a:spAutoFit/>
          </a:bodyPr>
          <a:lstStyle/>
          <a:p>
            <a:r>
              <a:rPr lang="en-GB" sz="1400" b="1" dirty="0">
                <a:solidFill>
                  <a:srgbClr val="0070C0"/>
                </a:solidFill>
              </a:rPr>
              <a:t>https://www.gov.uk/government/publications/key-stage-2-tests-2019-mathematics-test-materials</a:t>
            </a:r>
          </a:p>
        </p:txBody>
      </p:sp>
    </p:spTree>
    <p:extLst>
      <p:ext uri="{BB962C8B-B14F-4D97-AF65-F5344CB8AC3E}">
        <p14:creationId xmlns:p14="http://schemas.microsoft.com/office/powerpoint/2010/main" val="22896500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BDE57-F2B9-4827-84FB-C7446BE044CF}"/>
              </a:ext>
            </a:extLst>
          </p:cNvPr>
          <p:cNvSpPr>
            <a:spLocks noGrp="1"/>
          </p:cNvSpPr>
          <p:nvPr>
            <p:ph type="title"/>
          </p:nvPr>
        </p:nvSpPr>
        <p:spPr/>
        <p:txBody>
          <a:bodyPr/>
          <a:lstStyle/>
          <a:p>
            <a:r>
              <a:rPr lang="en-GB" b="1" dirty="0">
                <a:solidFill>
                  <a:srgbClr val="0070C0"/>
                </a:solidFill>
              </a:rPr>
              <a:t>Key Stage 2 Arithmetic Paper 2019</a:t>
            </a:r>
            <a:br>
              <a:rPr lang="en-GB" b="1" dirty="0">
                <a:solidFill>
                  <a:srgbClr val="0070C0"/>
                </a:solidFill>
              </a:rPr>
            </a:br>
            <a:r>
              <a:rPr lang="en-GB" b="1" dirty="0">
                <a:solidFill>
                  <a:srgbClr val="0070C0"/>
                </a:solidFill>
              </a:rPr>
              <a:t>Q1- 15</a:t>
            </a:r>
          </a:p>
        </p:txBody>
      </p:sp>
      <p:pic>
        <p:nvPicPr>
          <p:cNvPr id="3" name="Picture 2">
            <a:extLst>
              <a:ext uri="{FF2B5EF4-FFF2-40B4-BE49-F238E27FC236}">
                <a16:creationId xmlns:a16="http://schemas.microsoft.com/office/drawing/2014/main" id="{A58704FF-6627-4231-824F-1EE45C06FE9B}"/>
              </a:ext>
            </a:extLst>
          </p:cNvPr>
          <p:cNvPicPr>
            <a:picLocks noChangeAspect="1"/>
          </p:cNvPicPr>
          <p:nvPr/>
        </p:nvPicPr>
        <p:blipFill>
          <a:blip r:embed="rId3"/>
          <a:stretch>
            <a:fillRect/>
          </a:stretch>
        </p:blipFill>
        <p:spPr>
          <a:xfrm>
            <a:off x="627191" y="1489330"/>
            <a:ext cx="2850981" cy="687290"/>
          </a:xfrm>
          <a:prstGeom prst="rect">
            <a:avLst/>
          </a:prstGeom>
        </p:spPr>
      </p:pic>
      <p:pic>
        <p:nvPicPr>
          <p:cNvPr id="4" name="Picture 3">
            <a:extLst>
              <a:ext uri="{FF2B5EF4-FFF2-40B4-BE49-F238E27FC236}">
                <a16:creationId xmlns:a16="http://schemas.microsoft.com/office/drawing/2014/main" id="{427B695F-ECDF-43D6-85D1-D2257CDEB943}"/>
              </a:ext>
            </a:extLst>
          </p:cNvPr>
          <p:cNvPicPr>
            <a:picLocks noChangeAspect="1"/>
          </p:cNvPicPr>
          <p:nvPr/>
        </p:nvPicPr>
        <p:blipFill>
          <a:blip r:embed="rId4"/>
          <a:stretch>
            <a:fillRect/>
          </a:stretch>
        </p:blipFill>
        <p:spPr>
          <a:xfrm>
            <a:off x="665606" y="2452285"/>
            <a:ext cx="2787695" cy="685604"/>
          </a:xfrm>
          <a:prstGeom prst="rect">
            <a:avLst/>
          </a:prstGeom>
        </p:spPr>
      </p:pic>
      <p:pic>
        <p:nvPicPr>
          <p:cNvPr id="5" name="Picture 4">
            <a:extLst>
              <a:ext uri="{FF2B5EF4-FFF2-40B4-BE49-F238E27FC236}">
                <a16:creationId xmlns:a16="http://schemas.microsoft.com/office/drawing/2014/main" id="{4F383CD1-A0B0-4CDF-A3E5-42F7DEBEBF6E}"/>
              </a:ext>
            </a:extLst>
          </p:cNvPr>
          <p:cNvPicPr>
            <a:picLocks noChangeAspect="1"/>
          </p:cNvPicPr>
          <p:nvPr/>
        </p:nvPicPr>
        <p:blipFill>
          <a:blip r:embed="rId5"/>
          <a:stretch>
            <a:fillRect/>
          </a:stretch>
        </p:blipFill>
        <p:spPr>
          <a:xfrm>
            <a:off x="682104" y="3408492"/>
            <a:ext cx="3071853" cy="595563"/>
          </a:xfrm>
          <a:prstGeom prst="rect">
            <a:avLst/>
          </a:prstGeom>
        </p:spPr>
      </p:pic>
      <p:pic>
        <p:nvPicPr>
          <p:cNvPr id="6" name="Picture 5">
            <a:extLst>
              <a:ext uri="{FF2B5EF4-FFF2-40B4-BE49-F238E27FC236}">
                <a16:creationId xmlns:a16="http://schemas.microsoft.com/office/drawing/2014/main" id="{BEB3C33F-2E20-428A-B337-5E20A9F22346}"/>
              </a:ext>
            </a:extLst>
          </p:cNvPr>
          <p:cNvPicPr>
            <a:picLocks noChangeAspect="1"/>
          </p:cNvPicPr>
          <p:nvPr/>
        </p:nvPicPr>
        <p:blipFill>
          <a:blip r:embed="rId6"/>
          <a:stretch>
            <a:fillRect/>
          </a:stretch>
        </p:blipFill>
        <p:spPr>
          <a:xfrm>
            <a:off x="547623" y="4210467"/>
            <a:ext cx="2974931" cy="828462"/>
          </a:xfrm>
          <a:prstGeom prst="rect">
            <a:avLst/>
          </a:prstGeom>
        </p:spPr>
      </p:pic>
      <p:pic>
        <p:nvPicPr>
          <p:cNvPr id="7" name="Picture 6">
            <a:extLst>
              <a:ext uri="{FF2B5EF4-FFF2-40B4-BE49-F238E27FC236}">
                <a16:creationId xmlns:a16="http://schemas.microsoft.com/office/drawing/2014/main" id="{7BF642B0-57CD-4BA1-B63E-24A95B37CEE8}"/>
              </a:ext>
            </a:extLst>
          </p:cNvPr>
          <p:cNvPicPr>
            <a:picLocks noChangeAspect="1"/>
          </p:cNvPicPr>
          <p:nvPr/>
        </p:nvPicPr>
        <p:blipFill>
          <a:blip r:embed="rId7"/>
          <a:stretch>
            <a:fillRect/>
          </a:stretch>
        </p:blipFill>
        <p:spPr>
          <a:xfrm>
            <a:off x="627191" y="5245341"/>
            <a:ext cx="1799644" cy="572981"/>
          </a:xfrm>
          <a:prstGeom prst="rect">
            <a:avLst/>
          </a:prstGeom>
        </p:spPr>
      </p:pic>
      <p:pic>
        <p:nvPicPr>
          <p:cNvPr id="8" name="Picture 7">
            <a:extLst>
              <a:ext uri="{FF2B5EF4-FFF2-40B4-BE49-F238E27FC236}">
                <a16:creationId xmlns:a16="http://schemas.microsoft.com/office/drawing/2014/main" id="{69B2F0BE-77CC-4172-9FFD-951BA2FCEC15}"/>
              </a:ext>
            </a:extLst>
          </p:cNvPr>
          <p:cNvPicPr>
            <a:picLocks noChangeAspect="1"/>
          </p:cNvPicPr>
          <p:nvPr/>
        </p:nvPicPr>
        <p:blipFill>
          <a:blip r:embed="rId8"/>
          <a:stretch>
            <a:fillRect/>
          </a:stretch>
        </p:blipFill>
        <p:spPr>
          <a:xfrm>
            <a:off x="4564176" y="1489330"/>
            <a:ext cx="2850981" cy="650224"/>
          </a:xfrm>
          <a:prstGeom prst="rect">
            <a:avLst/>
          </a:prstGeom>
        </p:spPr>
      </p:pic>
      <p:sp>
        <p:nvSpPr>
          <p:cNvPr id="9" name="Arrow: Down 8">
            <a:extLst>
              <a:ext uri="{FF2B5EF4-FFF2-40B4-BE49-F238E27FC236}">
                <a16:creationId xmlns:a16="http://schemas.microsoft.com/office/drawing/2014/main" id="{C8FCD4C2-C920-4AA2-AA43-1F882F1B232F}"/>
              </a:ext>
            </a:extLst>
          </p:cNvPr>
          <p:cNvSpPr/>
          <p:nvPr/>
        </p:nvSpPr>
        <p:spPr>
          <a:xfrm>
            <a:off x="229644" y="1665383"/>
            <a:ext cx="215700" cy="43933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62B538BE-7331-45A3-A482-08CECC24069E}"/>
              </a:ext>
            </a:extLst>
          </p:cNvPr>
          <p:cNvPicPr>
            <a:picLocks noChangeAspect="1"/>
          </p:cNvPicPr>
          <p:nvPr/>
        </p:nvPicPr>
        <p:blipFill>
          <a:blip r:embed="rId9"/>
          <a:stretch>
            <a:fillRect/>
          </a:stretch>
        </p:blipFill>
        <p:spPr>
          <a:xfrm>
            <a:off x="4564176" y="2402282"/>
            <a:ext cx="2113835" cy="696122"/>
          </a:xfrm>
          <a:prstGeom prst="rect">
            <a:avLst/>
          </a:prstGeom>
        </p:spPr>
      </p:pic>
      <p:pic>
        <p:nvPicPr>
          <p:cNvPr id="11" name="Picture 10">
            <a:extLst>
              <a:ext uri="{FF2B5EF4-FFF2-40B4-BE49-F238E27FC236}">
                <a16:creationId xmlns:a16="http://schemas.microsoft.com/office/drawing/2014/main" id="{2A3ADF9F-45D8-4023-99C5-553D2FC49CCA}"/>
              </a:ext>
            </a:extLst>
          </p:cNvPr>
          <p:cNvPicPr>
            <a:picLocks noChangeAspect="1"/>
          </p:cNvPicPr>
          <p:nvPr/>
        </p:nvPicPr>
        <p:blipFill>
          <a:blip r:embed="rId10"/>
          <a:stretch>
            <a:fillRect/>
          </a:stretch>
        </p:blipFill>
        <p:spPr>
          <a:xfrm>
            <a:off x="4564176" y="3261881"/>
            <a:ext cx="1838567" cy="742174"/>
          </a:xfrm>
          <a:prstGeom prst="rect">
            <a:avLst/>
          </a:prstGeom>
        </p:spPr>
      </p:pic>
      <p:pic>
        <p:nvPicPr>
          <p:cNvPr id="12" name="Picture 11">
            <a:extLst>
              <a:ext uri="{FF2B5EF4-FFF2-40B4-BE49-F238E27FC236}">
                <a16:creationId xmlns:a16="http://schemas.microsoft.com/office/drawing/2014/main" id="{E378F5B4-D050-4F4E-A613-71DC4E15F2A9}"/>
              </a:ext>
            </a:extLst>
          </p:cNvPr>
          <p:cNvPicPr>
            <a:picLocks noChangeAspect="1"/>
          </p:cNvPicPr>
          <p:nvPr/>
        </p:nvPicPr>
        <p:blipFill>
          <a:blip r:embed="rId11"/>
          <a:stretch>
            <a:fillRect/>
          </a:stretch>
        </p:blipFill>
        <p:spPr>
          <a:xfrm>
            <a:off x="4667222" y="4258584"/>
            <a:ext cx="1505133" cy="732227"/>
          </a:xfrm>
          <a:prstGeom prst="rect">
            <a:avLst/>
          </a:prstGeom>
        </p:spPr>
      </p:pic>
      <p:pic>
        <p:nvPicPr>
          <p:cNvPr id="13" name="Picture 12">
            <a:extLst>
              <a:ext uri="{FF2B5EF4-FFF2-40B4-BE49-F238E27FC236}">
                <a16:creationId xmlns:a16="http://schemas.microsoft.com/office/drawing/2014/main" id="{D02D5631-ED30-47EF-822C-B4F51EC04A62}"/>
              </a:ext>
            </a:extLst>
          </p:cNvPr>
          <p:cNvPicPr>
            <a:picLocks noChangeAspect="1"/>
          </p:cNvPicPr>
          <p:nvPr/>
        </p:nvPicPr>
        <p:blipFill>
          <a:blip r:embed="rId12"/>
          <a:stretch>
            <a:fillRect/>
          </a:stretch>
        </p:blipFill>
        <p:spPr>
          <a:xfrm>
            <a:off x="4696884" y="5038929"/>
            <a:ext cx="1505133" cy="736382"/>
          </a:xfrm>
          <a:prstGeom prst="rect">
            <a:avLst/>
          </a:prstGeom>
        </p:spPr>
      </p:pic>
      <p:pic>
        <p:nvPicPr>
          <p:cNvPr id="14" name="Picture 13">
            <a:extLst>
              <a:ext uri="{FF2B5EF4-FFF2-40B4-BE49-F238E27FC236}">
                <a16:creationId xmlns:a16="http://schemas.microsoft.com/office/drawing/2014/main" id="{D0D2677C-D807-4345-BA12-280A08F2140D}"/>
              </a:ext>
            </a:extLst>
          </p:cNvPr>
          <p:cNvPicPr>
            <a:picLocks noChangeAspect="1"/>
          </p:cNvPicPr>
          <p:nvPr/>
        </p:nvPicPr>
        <p:blipFill>
          <a:blip r:embed="rId13"/>
          <a:stretch>
            <a:fillRect/>
          </a:stretch>
        </p:blipFill>
        <p:spPr>
          <a:xfrm>
            <a:off x="8385356" y="1528871"/>
            <a:ext cx="2743594" cy="718397"/>
          </a:xfrm>
          <a:prstGeom prst="rect">
            <a:avLst/>
          </a:prstGeom>
        </p:spPr>
      </p:pic>
      <p:sp>
        <p:nvSpPr>
          <p:cNvPr id="15" name="Arrow: Down 14">
            <a:extLst>
              <a:ext uri="{FF2B5EF4-FFF2-40B4-BE49-F238E27FC236}">
                <a16:creationId xmlns:a16="http://schemas.microsoft.com/office/drawing/2014/main" id="{FB531D5C-EB36-4BFC-967A-EE0F44820377}"/>
              </a:ext>
            </a:extLst>
          </p:cNvPr>
          <p:cNvSpPr/>
          <p:nvPr/>
        </p:nvSpPr>
        <p:spPr>
          <a:xfrm>
            <a:off x="4156338" y="1647689"/>
            <a:ext cx="215700" cy="43933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Arrow: Down 15">
            <a:extLst>
              <a:ext uri="{FF2B5EF4-FFF2-40B4-BE49-F238E27FC236}">
                <a16:creationId xmlns:a16="http://schemas.microsoft.com/office/drawing/2014/main" id="{4E5BD521-20CF-4106-8E50-A6A1E9A790A0}"/>
              </a:ext>
            </a:extLst>
          </p:cNvPr>
          <p:cNvSpPr/>
          <p:nvPr/>
        </p:nvSpPr>
        <p:spPr>
          <a:xfrm>
            <a:off x="7825650" y="1665382"/>
            <a:ext cx="215700" cy="43933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a:extLst>
              <a:ext uri="{FF2B5EF4-FFF2-40B4-BE49-F238E27FC236}">
                <a16:creationId xmlns:a16="http://schemas.microsoft.com/office/drawing/2014/main" id="{07CC9009-0535-4C05-9C5C-D6252EADA335}"/>
              </a:ext>
            </a:extLst>
          </p:cNvPr>
          <p:cNvPicPr>
            <a:picLocks noChangeAspect="1"/>
          </p:cNvPicPr>
          <p:nvPr/>
        </p:nvPicPr>
        <p:blipFill>
          <a:blip r:embed="rId14"/>
          <a:stretch>
            <a:fillRect/>
          </a:stretch>
        </p:blipFill>
        <p:spPr>
          <a:xfrm>
            <a:off x="8382265" y="2402283"/>
            <a:ext cx="2935534" cy="696122"/>
          </a:xfrm>
          <a:prstGeom prst="rect">
            <a:avLst/>
          </a:prstGeom>
        </p:spPr>
      </p:pic>
      <p:pic>
        <p:nvPicPr>
          <p:cNvPr id="18" name="Picture 17">
            <a:extLst>
              <a:ext uri="{FF2B5EF4-FFF2-40B4-BE49-F238E27FC236}">
                <a16:creationId xmlns:a16="http://schemas.microsoft.com/office/drawing/2014/main" id="{E4D001D3-5AB4-4810-BE44-AFE3920A91DF}"/>
              </a:ext>
            </a:extLst>
          </p:cNvPr>
          <p:cNvPicPr>
            <a:picLocks noChangeAspect="1"/>
          </p:cNvPicPr>
          <p:nvPr/>
        </p:nvPicPr>
        <p:blipFill>
          <a:blip r:embed="rId15"/>
          <a:stretch>
            <a:fillRect/>
          </a:stretch>
        </p:blipFill>
        <p:spPr>
          <a:xfrm>
            <a:off x="8451843" y="3310844"/>
            <a:ext cx="1813626" cy="700384"/>
          </a:xfrm>
          <a:prstGeom prst="rect">
            <a:avLst/>
          </a:prstGeom>
        </p:spPr>
      </p:pic>
      <p:pic>
        <p:nvPicPr>
          <p:cNvPr id="19" name="Picture 18">
            <a:extLst>
              <a:ext uri="{FF2B5EF4-FFF2-40B4-BE49-F238E27FC236}">
                <a16:creationId xmlns:a16="http://schemas.microsoft.com/office/drawing/2014/main" id="{F01DE53B-AC8C-4EDC-B596-E2B87E9E3ABC}"/>
              </a:ext>
            </a:extLst>
          </p:cNvPr>
          <p:cNvPicPr>
            <a:picLocks noChangeAspect="1"/>
          </p:cNvPicPr>
          <p:nvPr/>
        </p:nvPicPr>
        <p:blipFill>
          <a:blip r:embed="rId16"/>
          <a:stretch>
            <a:fillRect/>
          </a:stretch>
        </p:blipFill>
        <p:spPr>
          <a:xfrm>
            <a:off x="8382265" y="4256968"/>
            <a:ext cx="1831803" cy="625677"/>
          </a:xfrm>
          <a:prstGeom prst="rect">
            <a:avLst/>
          </a:prstGeom>
        </p:spPr>
      </p:pic>
      <p:pic>
        <p:nvPicPr>
          <p:cNvPr id="20" name="Picture 19">
            <a:extLst>
              <a:ext uri="{FF2B5EF4-FFF2-40B4-BE49-F238E27FC236}">
                <a16:creationId xmlns:a16="http://schemas.microsoft.com/office/drawing/2014/main" id="{DD88528F-F656-4C10-8BA8-1D98B590F272}"/>
              </a:ext>
            </a:extLst>
          </p:cNvPr>
          <p:cNvPicPr>
            <a:picLocks noChangeAspect="1"/>
          </p:cNvPicPr>
          <p:nvPr/>
        </p:nvPicPr>
        <p:blipFill>
          <a:blip r:embed="rId17"/>
          <a:stretch>
            <a:fillRect/>
          </a:stretch>
        </p:blipFill>
        <p:spPr>
          <a:xfrm>
            <a:off x="8451843" y="5074804"/>
            <a:ext cx="2043879" cy="625677"/>
          </a:xfrm>
          <a:prstGeom prst="rect">
            <a:avLst/>
          </a:prstGeom>
        </p:spPr>
      </p:pic>
      <p:sp>
        <p:nvSpPr>
          <p:cNvPr id="21" name="Rectangle 20">
            <a:extLst>
              <a:ext uri="{FF2B5EF4-FFF2-40B4-BE49-F238E27FC236}">
                <a16:creationId xmlns:a16="http://schemas.microsoft.com/office/drawing/2014/main" id="{8D798742-D1E5-454F-BA60-47405B6DF165}"/>
              </a:ext>
            </a:extLst>
          </p:cNvPr>
          <p:cNvSpPr/>
          <p:nvPr/>
        </p:nvSpPr>
        <p:spPr>
          <a:xfrm>
            <a:off x="3202166" y="6190775"/>
            <a:ext cx="7293556" cy="276999"/>
          </a:xfrm>
          <a:prstGeom prst="rect">
            <a:avLst/>
          </a:prstGeom>
        </p:spPr>
        <p:txBody>
          <a:bodyPr wrap="square">
            <a:spAutoFit/>
          </a:bodyPr>
          <a:lstStyle/>
          <a:p>
            <a:r>
              <a:rPr lang="en-GB" sz="1200" b="1" dirty="0">
                <a:solidFill>
                  <a:srgbClr val="0070C0"/>
                </a:solidFill>
              </a:rPr>
              <a:t>https://www.gov.uk/government/publications/key-stage-2-tests-2019-mathematics-test-materials</a:t>
            </a:r>
          </a:p>
        </p:txBody>
      </p:sp>
    </p:spTree>
    <p:extLst>
      <p:ext uri="{BB962C8B-B14F-4D97-AF65-F5344CB8AC3E}">
        <p14:creationId xmlns:p14="http://schemas.microsoft.com/office/powerpoint/2010/main" val="43792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4A5FF-5451-45A2-93E0-49FF7BD3B4AD}"/>
              </a:ext>
            </a:extLst>
          </p:cNvPr>
          <p:cNvSpPr>
            <a:spLocks noGrp="1"/>
          </p:cNvSpPr>
          <p:nvPr>
            <p:ph type="title"/>
          </p:nvPr>
        </p:nvSpPr>
        <p:spPr/>
        <p:txBody>
          <a:bodyPr/>
          <a:lstStyle/>
          <a:p>
            <a:r>
              <a:rPr lang="en-GB" b="1" dirty="0">
                <a:solidFill>
                  <a:srgbClr val="0070C0"/>
                </a:solidFill>
              </a:rPr>
              <a:t>Key Stage 2 Arithmetic Paper 2019</a:t>
            </a:r>
            <a:br>
              <a:rPr lang="en-GB" b="1" dirty="0">
                <a:solidFill>
                  <a:srgbClr val="0070C0"/>
                </a:solidFill>
              </a:rPr>
            </a:br>
            <a:r>
              <a:rPr lang="en-GB" b="1" dirty="0">
                <a:solidFill>
                  <a:srgbClr val="0070C0"/>
                </a:solidFill>
              </a:rPr>
              <a:t>Q16-30</a:t>
            </a:r>
            <a:endParaRPr lang="en-GB" dirty="0"/>
          </a:p>
        </p:txBody>
      </p:sp>
      <p:pic>
        <p:nvPicPr>
          <p:cNvPr id="3" name="Picture 2">
            <a:extLst>
              <a:ext uri="{FF2B5EF4-FFF2-40B4-BE49-F238E27FC236}">
                <a16:creationId xmlns:a16="http://schemas.microsoft.com/office/drawing/2014/main" id="{AF0FC8AD-77F8-4F71-917F-1F07647B794E}"/>
              </a:ext>
            </a:extLst>
          </p:cNvPr>
          <p:cNvPicPr>
            <a:picLocks noChangeAspect="1"/>
          </p:cNvPicPr>
          <p:nvPr/>
        </p:nvPicPr>
        <p:blipFill>
          <a:blip r:embed="rId3"/>
          <a:stretch>
            <a:fillRect/>
          </a:stretch>
        </p:blipFill>
        <p:spPr>
          <a:xfrm>
            <a:off x="891951" y="1674384"/>
            <a:ext cx="1010330" cy="696194"/>
          </a:xfrm>
          <a:prstGeom prst="rect">
            <a:avLst/>
          </a:prstGeom>
        </p:spPr>
      </p:pic>
      <p:sp>
        <p:nvSpPr>
          <p:cNvPr id="4" name="Arrow: Down 3">
            <a:extLst>
              <a:ext uri="{FF2B5EF4-FFF2-40B4-BE49-F238E27FC236}">
                <a16:creationId xmlns:a16="http://schemas.microsoft.com/office/drawing/2014/main" id="{72080870-F94F-4444-AA06-361CC871EE5F}"/>
              </a:ext>
            </a:extLst>
          </p:cNvPr>
          <p:cNvSpPr/>
          <p:nvPr/>
        </p:nvSpPr>
        <p:spPr>
          <a:xfrm>
            <a:off x="229644" y="1665383"/>
            <a:ext cx="215700" cy="43933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99F253E0-5223-4F6C-A690-D373F230EFE4}"/>
              </a:ext>
            </a:extLst>
          </p:cNvPr>
          <p:cNvPicPr>
            <a:picLocks noChangeAspect="1"/>
          </p:cNvPicPr>
          <p:nvPr/>
        </p:nvPicPr>
        <p:blipFill>
          <a:blip r:embed="rId4"/>
          <a:stretch>
            <a:fillRect/>
          </a:stretch>
        </p:blipFill>
        <p:spPr>
          <a:xfrm>
            <a:off x="831397" y="2550659"/>
            <a:ext cx="2091417" cy="533823"/>
          </a:xfrm>
          <a:prstGeom prst="rect">
            <a:avLst/>
          </a:prstGeom>
        </p:spPr>
      </p:pic>
      <p:pic>
        <p:nvPicPr>
          <p:cNvPr id="6" name="Picture 5">
            <a:extLst>
              <a:ext uri="{FF2B5EF4-FFF2-40B4-BE49-F238E27FC236}">
                <a16:creationId xmlns:a16="http://schemas.microsoft.com/office/drawing/2014/main" id="{1A96DBA2-7F24-40E7-A2A3-17340ACF1206}"/>
              </a:ext>
            </a:extLst>
          </p:cNvPr>
          <p:cNvPicPr>
            <a:picLocks noChangeAspect="1"/>
          </p:cNvPicPr>
          <p:nvPr/>
        </p:nvPicPr>
        <p:blipFill>
          <a:blip r:embed="rId5"/>
          <a:stretch>
            <a:fillRect/>
          </a:stretch>
        </p:blipFill>
        <p:spPr>
          <a:xfrm>
            <a:off x="879382" y="3293608"/>
            <a:ext cx="1990043" cy="526352"/>
          </a:xfrm>
          <a:prstGeom prst="rect">
            <a:avLst/>
          </a:prstGeom>
        </p:spPr>
      </p:pic>
      <p:pic>
        <p:nvPicPr>
          <p:cNvPr id="7" name="Picture 6">
            <a:extLst>
              <a:ext uri="{FF2B5EF4-FFF2-40B4-BE49-F238E27FC236}">
                <a16:creationId xmlns:a16="http://schemas.microsoft.com/office/drawing/2014/main" id="{27189E77-75C5-48E3-BC3A-B7960FD3D059}"/>
              </a:ext>
            </a:extLst>
          </p:cNvPr>
          <p:cNvPicPr>
            <a:picLocks noChangeAspect="1"/>
          </p:cNvPicPr>
          <p:nvPr/>
        </p:nvPicPr>
        <p:blipFill>
          <a:blip r:embed="rId6"/>
          <a:stretch>
            <a:fillRect/>
          </a:stretch>
        </p:blipFill>
        <p:spPr>
          <a:xfrm>
            <a:off x="838559" y="4037422"/>
            <a:ext cx="1623907" cy="701789"/>
          </a:xfrm>
          <a:prstGeom prst="rect">
            <a:avLst/>
          </a:prstGeom>
        </p:spPr>
      </p:pic>
      <p:pic>
        <p:nvPicPr>
          <p:cNvPr id="8" name="Picture 7">
            <a:extLst>
              <a:ext uri="{FF2B5EF4-FFF2-40B4-BE49-F238E27FC236}">
                <a16:creationId xmlns:a16="http://schemas.microsoft.com/office/drawing/2014/main" id="{9FBC4B23-2089-4E6C-9EF1-68404518814E}"/>
              </a:ext>
            </a:extLst>
          </p:cNvPr>
          <p:cNvPicPr>
            <a:picLocks noChangeAspect="1"/>
          </p:cNvPicPr>
          <p:nvPr/>
        </p:nvPicPr>
        <p:blipFill>
          <a:blip r:embed="rId7"/>
          <a:stretch>
            <a:fillRect/>
          </a:stretch>
        </p:blipFill>
        <p:spPr>
          <a:xfrm>
            <a:off x="891951" y="5037962"/>
            <a:ext cx="1703927" cy="606878"/>
          </a:xfrm>
          <a:prstGeom prst="rect">
            <a:avLst/>
          </a:prstGeom>
        </p:spPr>
      </p:pic>
      <p:pic>
        <p:nvPicPr>
          <p:cNvPr id="9" name="Picture 8">
            <a:extLst>
              <a:ext uri="{FF2B5EF4-FFF2-40B4-BE49-F238E27FC236}">
                <a16:creationId xmlns:a16="http://schemas.microsoft.com/office/drawing/2014/main" id="{A1374B21-2466-4E3D-BCB2-0964BBF10515}"/>
              </a:ext>
            </a:extLst>
          </p:cNvPr>
          <p:cNvPicPr>
            <a:picLocks noChangeAspect="1"/>
          </p:cNvPicPr>
          <p:nvPr/>
        </p:nvPicPr>
        <p:blipFill>
          <a:blip r:embed="rId8"/>
          <a:stretch>
            <a:fillRect/>
          </a:stretch>
        </p:blipFill>
        <p:spPr>
          <a:xfrm>
            <a:off x="4440673" y="1560740"/>
            <a:ext cx="1401584" cy="696833"/>
          </a:xfrm>
          <a:prstGeom prst="rect">
            <a:avLst/>
          </a:prstGeom>
        </p:spPr>
      </p:pic>
      <p:sp>
        <p:nvSpPr>
          <p:cNvPr id="10" name="Arrow: Down 9">
            <a:extLst>
              <a:ext uri="{FF2B5EF4-FFF2-40B4-BE49-F238E27FC236}">
                <a16:creationId xmlns:a16="http://schemas.microsoft.com/office/drawing/2014/main" id="{5110AB7B-8CC1-4817-B19E-05CDDFAAC272}"/>
              </a:ext>
            </a:extLst>
          </p:cNvPr>
          <p:cNvSpPr/>
          <p:nvPr/>
        </p:nvSpPr>
        <p:spPr>
          <a:xfrm>
            <a:off x="3795750" y="1623296"/>
            <a:ext cx="215700" cy="43933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87154D6D-9C37-4920-982D-09F9B6FE715E}"/>
              </a:ext>
            </a:extLst>
          </p:cNvPr>
          <p:cNvPicPr>
            <a:picLocks noChangeAspect="1"/>
          </p:cNvPicPr>
          <p:nvPr/>
        </p:nvPicPr>
        <p:blipFill>
          <a:blip r:embed="rId9"/>
          <a:stretch>
            <a:fillRect/>
          </a:stretch>
        </p:blipFill>
        <p:spPr>
          <a:xfrm>
            <a:off x="4401125" y="2362393"/>
            <a:ext cx="1489849" cy="836546"/>
          </a:xfrm>
          <a:prstGeom prst="rect">
            <a:avLst/>
          </a:prstGeom>
        </p:spPr>
      </p:pic>
      <p:pic>
        <p:nvPicPr>
          <p:cNvPr id="12" name="Picture 11">
            <a:extLst>
              <a:ext uri="{FF2B5EF4-FFF2-40B4-BE49-F238E27FC236}">
                <a16:creationId xmlns:a16="http://schemas.microsoft.com/office/drawing/2014/main" id="{A502733A-DB57-421E-A537-65C60EA247C1}"/>
              </a:ext>
            </a:extLst>
          </p:cNvPr>
          <p:cNvPicPr>
            <a:picLocks noChangeAspect="1"/>
          </p:cNvPicPr>
          <p:nvPr/>
        </p:nvPicPr>
        <p:blipFill>
          <a:blip r:embed="rId10"/>
          <a:stretch>
            <a:fillRect/>
          </a:stretch>
        </p:blipFill>
        <p:spPr>
          <a:xfrm>
            <a:off x="4448704" y="3318594"/>
            <a:ext cx="2020746" cy="929697"/>
          </a:xfrm>
          <a:prstGeom prst="rect">
            <a:avLst/>
          </a:prstGeom>
        </p:spPr>
      </p:pic>
      <p:pic>
        <p:nvPicPr>
          <p:cNvPr id="13" name="Picture 12">
            <a:extLst>
              <a:ext uri="{FF2B5EF4-FFF2-40B4-BE49-F238E27FC236}">
                <a16:creationId xmlns:a16="http://schemas.microsoft.com/office/drawing/2014/main" id="{DB7283FB-DEF2-4371-9DBF-3C71D7C79AEC}"/>
              </a:ext>
            </a:extLst>
          </p:cNvPr>
          <p:cNvPicPr>
            <a:picLocks noChangeAspect="1"/>
          </p:cNvPicPr>
          <p:nvPr/>
        </p:nvPicPr>
        <p:blipFill>
          <a:blip r:embed="rId11"/>
          <a:stretch>
            <a:fillRect/>
          </a:stretch>
        </p:blipFill>
        <p:spPr>
          <a:xfrm>
            <a:off x="4578934" y="4475051"/>
            <a:ext cx="1514475" cy="815487"/>
          </a:xfrm>
          <a:prstGeom prst="rect">
            <a:avLst/>
          </a:prstGeom>
        </p:spPr>
      </p:pic>
      <p:pic>
        <p:nvPicPr>
          <p:cNvPr id="14" name="Picture 13">
            <a:extLst>
              <a:ext uri="{FF2B5EF4-FFF2-40B4-BE49-F238E27FC236}">
                <a16:creationId xmlns:a16="http://schemas.microsoft.com/office/drawing/2014/main" id="{7159FD65-B47F-4C3E-A983-4A595E4CBCB9}"/>
              </a:ext>
            </a:extLst>
          </p:cNvPr>
          <p:cNvPicPr>
            <a:picLocks noChangeAspect="1"/>
          </p:cNvPicPr>
          <p:nvPr/>
        </p:nvPicPr>
        <p:blipFill>
          <a:blip r:embed="rId12"/>
          <a:stretch>
            <a:fillRect/>
          </a:stretch>
        </p:blipFill>
        <p:spPr>
          <a:xfrm>
            <a:off x="4401125" y="5410193"/>
            <a:ext cx="1734364" cy="700972"/>
          </a:xfrm>
          <a:prstGeom prst="rect">
            <a:avLst/>
          </a:prstGeom>
        </p:spPr>
      </p:pic>
      <p:pic>
        <p:nvPicPr>
          <p:cNvPr id="15" name="Picture 14">
            <a:extLst>
              <a:ext uri="{FF2B5EF4-FFF2-40B4-BE49-F238E27FC236}">
                <a16:creationId xmlns:a16="http://schemas.microsoft.com/office/drawing/2014/main" id="{B08FFC38-5254-4848-B066-49DE49C49A8E}"/>
              </a:ext>
            </a:extLst>
          </p:cNvPr>
          <p:cNvPicPr>
            <a:picLocks noChangeAspect="1"/>
          </p:cNvPicPr>
          <p:nvPr/>
        </p:nvPicPr>
        <p:blipFill>
          <a:blip r:embed="rId13"/>
          <a:stretch>
            <a:fillRect/>
          </a:stretch>
        </p:blipFill>
        <p:spPr>
          <a:xfrm>
            <a:off x="8136335" y="1434077"/>
            <a:ext cx="1761593" cy="829488"/>
          </a:xfrm>
          <a:prstGeom prst="rect">
            <a:avLst/>
          </a:prstGeom>
        </p:spPr>
      </p:pic>
      <p:sp>
        <p:nvSpPr>
          <p:cNvPr id="16" name="Arrow: Down 15">
            <a:extLst>
              <a:ext uri="{FF2B5EF4-FFF2-40B4-BE49-F238E27FC236}">
                <a16:creationId xmlns:a16="http://schemas.microsoft.com/office/drawing/2014/main" id="{917B5B8A-AD5A-47A2-9EDE-6DD8D6EFFEE1}"/>
              </a:ext>
            </a:extLst>
          </p:cNvPr>
          <p:cNvSpPr/>
          <p:nvPr/>
        </p:nvSpPr>
        <p:spPr>
          <a:xfrm>
            <a:off x="7454177" y="1553598"/>
            <a:ext cx="215700" cy="43933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a:extLst>
              <a:ext uri="{FF2B5EF4-FFF2-40B4-BE49-F238E27FC236}">
                <a16:creationId xmlns:a16="http://schemas.microsoft.com/office/drawing/2014/main" id="{46E2BAA7-5499-421D-BA77-AE88626512A9}"/>
              </a:ext>
            </a:extLst>
          </p:cNvPr>
          <p:cNvPicPr>
            <a:picLocks noChangeAspect="1"/>
          </p:cNvPicPr>
          <p:nvPr/>
        </p:nvPicPr>
        <p:blipFill>
          <a:blip r:embed="rId14"/>
          <a:stretch>
            <a:fillRect/>
          </a:stretch>
        </p:blipFill>
        <p:spPr>
          <a:xfrm>
            <a:off x="8136335" y="2428757"/>
            <a:ext cx="2072332" cy="638901"/>
          </a:xfrm>
          <a:prstGeom prst="rect">
            <a:avLst/>
          </a:prstGeom>
        </p:spPr>
      </p:pic>
      <p:pic>
        <p:nvPicPr>
          <p:cNvPr id="18" name="Picture 17">
            <a:extLst>
              <a:ext uri="{FF2B5EF4-FFF2-40B4-BE49-F238E27FC236}">
                <a16:creationId xmlns:a16="http://schemas.microsoft.com/office/drawing/2014/main" id="{F4E2E7DD-36CD-4864-AF45-D5C68CA6A0FD}"/>
              </a:ext>
            </a:extLst>
          </p:cNvPr>
          <p:cNvPicPr>
            <a:picLocks noChangeAspect="1"/>
          </p:cNvPicPr>
          <p:nvPr/>
        </p:nvPicPr>
        <p:blipFill>
          <a:blip r:embed="rId15"/>
          <a:stretch>
            <a:fillRect/>
          </a:stretch>
        </p:blipFill>
        <p:spPr>
          <a:xfrm>
            <a:off x="8078525" y="3242752"/>
            <a:ext cx="1411286" cy="731459"/>
          </a:xfrm>
          <a:prstGeom prst="rect">
            <a:avLst/>
          </a:prstGeom>
        </p:spPr>
      </p:pic>
      <p:pic>
        <p:nvPicPr>
          <p:cNvPr id="19" name="Picture 18">
            <a:extLst>
              <a:ext uri="{FF2B5EF4-FFF2-40B4-BE49-F238E27FC236}">
                <a16:creationId xmlns:a16="http://schemas.microsoft.com/office/drawing/2014/main" id="{9A2F0D4A-D120-4141-982D-C70ACD05E3D0}"/>
              </a:ext>
            </a:extLst>
          </p:cNvPr>
          <p:cNvPicPr>
            <a:picLocks noChangeAspect="1"/>
          </p:cNvPicPr>
          <p:nvPr/>
        </p:nvPicPr>
        <p:blipFill>
          <a:blip r:embed="rId16"/>
          <a:stretch>
            <a:fillRect/>
          </a:stretch>
        </p:blipFill>
        <p:spPr>
          <a:xfrm>
            <a:off x="8004909" y="4125206"/>
            <a:ext cx="2260945" cy="782304"/>
          </a:xfrm>
          <a:prstGeom prst="rect">
            <a:avLst/>
          </a:prstGeom>
        </p:spPr>
      </p:pic>
      <p:pic>
        <p:nvPicPr>
          <p:cNvPr id="20" name="Picture 19">
            <a:extLst>
              <a:ext uri="{FF2B5EF4-FFF2-40B4-BE49-F238E27FC236}">
                <a16:creationId xmlns:a16="http://schemas.microsoft.com/office/drawing/2014/main" id="{DCE367B5-06E6-4CA3-A24B-D9FE2D3352EC}"/>
              </a:ext>
            </a:extLst>
          </p:cNvPr>
          <p:cNvPicPr>
            <a:picLocks noChangeAspect="1"/>
          </p:cNvPicPr>
          <p:nvPr/>
        </p:nvPicPr>
        <p:blipFill>
          <a:blip r:embed="rId17"/>
          <a:stretch>
            <a:fillRect/>
          </a:stretch>
        </p:blipFill>
        <p:spPr>
          <a:xfrm>
            <a:off x="7899319" y="5049963"/>
            <a:ext cx="2455932" cy="987036"/>
          </a:xfrm>
          <a:prstGeom prst="rect">
            <a:avLst/>
          </a:prstGeom>
        </p:spPr>
      </p:pic>
      <p:sp>
        <p:nvSpPr>
          <p:cNvPr id="21" name="Rectangle 20">
            <a:extLst>
              <a:ext uri="{FF2B5EF4-FFF2-40B4-BE49-F238E27FC236}">
                <a16:creationId xmlns:a16="http://schemas.microsoft.com/office/drawing/2014/main" id="{A240A8FA-C7D0-4D84-B539-2F565FC55926}"/>
              </a:ext>
            </a:extLst>
          </p:cNvPr>
          <p:cNvSpPr/>
          <p:nvPr/>
        </p:nvSpPr>
        <p:spPr>
          <a:xfrm>
            <a:off x="3202166" y="6190775"/>
            <a:ext cx="7293556" cy="276999"/>
          </a:xfrm>
          <a:prstGeom prst="rect">
            <a:avLst/>
          </a:prstGeom>
        </p:spPr>
        <p:txBody>
          <a:bodyPr wrap="square">
            <a:spAutoFit/>
          </a:bodyPr>
          <a:lstStyle/>
          <a:p>
            <a:r>
              <a:rPr lang="en-GB" sz="1200" b="1" dirty="0">
                <a:solidFill>
                  <a:srgbClr val="0070C0"/>
                </a:solidFill>
              </a:rPr>
              <a:t>https://www.gov.uk/government/publications/key-stage-2-tests-2019-mathematics-test-materials</a:t>
            </a:r>
          </a:p>
        </p:txBody>
      </p:sp>
    </p:spTree>
    <p:extLst>
      <p:ext uri="{BB962C8B-B14F-4D97-AF65-F5344CB8AC3E}">
        <p14:creationId xmlns:p14="http://schemas.microsoft.com/office/powerpoint/2010/main" val="10409666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594F5-2661-4048-A92B-977579C0D7C8}"/>
              </a:ext>
            </a:extLst>
          </p:cNvPr>
          <p:cNvSpPr>
            <a:spLocks noGrp="1"/>
          </p:cNvSpPr>
          <p:nvPr>
            <p:ph type="title"/>
          </p:nvPr>
        </p:nvSpPr>
        <p:spPr/>
        <p:txBody>
          <a:bodyPr/>
          <a:lstStyle/>
          <a:p>
            <a:r>
              <a:rPr lang="en-GB" b="1" dirty="0">
                <a:solidFill>
                  <a:srgbClr val="0070C0"/>
                </a:solidFill>
              </a:rPr>
              <a:t>Key Stage 2 Arithmetic Paper 2019</a:t>
            </a:r>
            <a:br>
              <a:rPr lang="en-GB" b="1" dirty="0">
                <a:solidFill>
                  <a:srgbClr val="0070C0"/>
                </a:solidFill>
              </a:rPr>
            </a:br>
            <a:r>
              <a:rPr lang="en-GB" b="1" dirty="0">
                <a:solidFill>
                  <a:srgbClr val="0070C0"/>
                </a:solidFill>
              </a:rPr>
              <a:t>Q31- 36</a:t>
            </a:r>
            <a:endParaRPr lang="en-GB" dirty="0"/>
          </a:p>
        </p:txBody>
      </p:sp>
      <p:pic>
        <p:nvPicPr>
          <p:cNvPr id="3" name="Picture 2">
            <a:extLst>
              <a:ext uri="{FF2B5EF4-FFF2-40B4-BE49-F238E27FC236}">
                <a16:creationId xmlns:a16="http://schemas.microsoft.com/office/drawing/2014/main" id="{C6406C73-7333-4AF3-97A7-19F409873349}"/>
              </a:ext>
            </a:extLst>
          </p:cNvPr>
          <p:cNvPicPr>
            <a:picLocks noChangeAspect="1"/>
          </p:cNvPicPr>
          <p:nvPr/>
        </p:nvPicPr>
        <p:blipFill>
          <a:blip r:embed="rId3"/>
          <a:stretch>
            <a:fillRect/>
          </a:stretch>
        </p:blipFill>
        <p:spPr>
          <a:xfrm>
            <a:off x="2115988" y="1805674"/>
            <a:ext cx="1136194" cy="614790"/>
          </a:xfrm>
          <a:prstGeom prst="rect">
            <a:avLst/>
          </a:prstGeom>
        </p:spPr>
      </p:pic>
      <p:sp>
        <p:nvSpPr>
          <p:cNvPr id="4" name="Arrow: Down 3">
            <a:extLst>
              <a:ext uri="{FF2B5EF4-FFF2-40B4-BE49-F238E27FC236}">
                <a16:creationId xmlns:a16="http://schemas.microsoft.com/office/drawing/2014/main" id="{5E55EB38-49AF-4150-96CE-68CD10BA4665}"/>
              </a:ext>
            </a:extLst>
          </p:cNvPr>
          <p:cNvSpPr/>
          <p:nvPr/>
        </p:nvSpPr>
        <p:spPr>
          <a:xfrm>
            <a:off x="1097497" y="1417638"/>
            <a:ext cx="215700" cy="43933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7E275F8C-2B67-42CA-ABB8-57BD19E3E1B6}"/>
              </a:ext>
            </a:extLst>
          </p:cNvPr>
          <p:cNvPicPr>
            <a:picLocks noChangeAspect="1"/>
          </p:cNvPicPr>
          <p:nvPr/>
        </p:nvPicPr>
        <p:blipFill>
          <a:blip r:embed="rId4"/>
          <a:stretch>
            <a:fillRect/>
          </a:stretch>
        </p:blipFill>
        <p:spPr>
          <a:xfrm>
            <a:off x="1917324" y="3038940"/>
            <a:ext cx="1533523" cy="684314"/>
          </a:xfrm>
          <a:prstGeom prst="rect">
            <a:avLst/>
          </a:prstGeom>
        </p:spPr>
      </p:pic>
      <p:pic>
        <p:nvPicPr>
          <p:cNvPr id="6" name="Picture 5">
            <a:extLst>
              <a:ext uri="{FF2B5EF4-FFF2-40B4-BE49-F238E27FC236}">
                <a16:creationId xmlns:a16="http://schemas.microsoft.com/office/drawing/2014/main" id="{4DDC8B1A-54B3-4ED6-9F95-1BCC7A49D8E2}"/>
              </a:ext>
            </a:extLst>
          </p:cNvPr>
          <p:cNvPicPr>
            <a:picLocks noChangeAspect="1"/>
          </p:cNvPicPr>
          <p:nvPr/>
        </p:nvPicPr>
        <p:blipFill>
          <a:blip r:embed="rId5"/>
          <a:stretch>
            <a:fillRect/>
          </a:stretch>
        </p:blipFill>
        <p:spPr>
          <a:xfrm>
            <a:off x="1941277" y="4372041"/>
            <a:ext cx="1847851" cy="558126"/>
          </a:xfrm>
          <a:prstGeom prst="rect">
            <a:avLst/>
          </a:prstGeom>
        </p:spPr>
      </p:pic>
      <p:pic>
        <p:nvPicPr>
          <p:cNvPr id="7" name="Picture 6">
            <a:extLst>
              <a:ext uri="{FF2B5EF4-FFF2-40B4-BE49-F238E27FC236}">
                <a16:creationId xmlns:a16="http://schemas.microsoft.com/office/drawing/2014/main" id="{E651F141-DE84-4930-8DB5-18BC10198F31}"/>
              </a:ext>
            </a:extLst>
          </p:cNvPr>
          <p:cNvPicPr>
            <a:picLocks noChangeAspect="1"/>
          </p:cNvPicPr>
          <p:nvPr/>
        </p:nvPicPr>
        <p:blipFill>
          <a:blip r:embed="rId6"/>
          <a:stretch>
            <a:fillRect/>
          </a:stretch>
        </p:blipFill>
        <p:spPr>
          <a:xfrm>
            <a:off x="6195905" y="1636679"/>
            <a:ext cx="1543685" cy="684314"/>
          </a:xfrm>
          <a:prstGeom prst="rect">
            <a:avLst/>
          </a:prstGeom>
        </p:spPr>
      </p:pic>
      <p:pic>
        <p:nvPicPr>
          <p:cNvPr id="8" name="Picture 7">
            <a:extLst>
              <a:ext uri="{FF2B5EF4-FFF2-40B4-BE49-F238E27FC236}">
                <a16:creationId xmlns:a16="http://schemas.microsoft.com/office/drawing/2014/main" id="{E47260C6-D764-44C8-850B-54FA29FC1DD8}"/>
              </a:ext>
            </a:extLst>
          </p:cNvPr>
          <p:cNvPicPr>
            <a:picLocks noChangeAspect="1"/>
          </p:cNvPicPr>
          <p:nvPr/>
        </p:nvPicPr>
        <p:blipFill>
          <a:blip r:embed="rId7"/>
          <a:stretch>
            <a:fillRect/>
          </a:stretch>
        </p:blipFill>
        <p:spPr>
          <a:xfrm>
            <a:off x="6221858" y="2964650"/>
            <a:ext cx="1699530" cy="849765"/>
          </a:xfrm>
          <a:prstGeom prst="rect">
            <a:avLst/>
          </a:prstGeom>
        </p:spPr>
      </p:pic>
      <p:pic>
        <p:nvPicPr>
          <p:cNvPr id="9" name="Picture 8">
            <a:extLst>
              <a:ext uri="{FF2B5EF4-FFF2-40B4-BE49-F238E27FC236}">
                <a16:creationId xmlns:a16="http://schemas.microsoft.com/office/drawing/2014/main" id="{10DD09AD-CBDB-4A5D-9E7F-B4D40F8FAC82}"/>
              </a:ext>
            </a:extLst>
          </p:cNvPr>
          <p:cNvPicPr>
            <a:picLocks noChangeAspect="1"/>
          </p:cNvPicPr>
          <p:nvPr/>
        </p:nvPicPr>
        <p:blipFill>
          <a:blip r:embed="rId8"/>
          <a:stretch>
            <a:fillRect/>
          </a:stretch>
        </p:blipFill>
        <p:spPr>
          <a:xfrm>
            <a:off x="6221858" y="4306034"/>
            <a:ext cx="1885218" cy="684314"/>
          </a:xfrm>
          <a:prstGeom prst="rect">
            <a:avLst/>
          </a:prstGeom>
        </p:spPr>
      </p:pic>
      <p:sp>
        <p:nvSpPr>
          <p:cNvPr id="11" name="Rectangle 10">
            <a:extLst>
              <a:ext uri="{FF2B5EF4-FFF2-40B4-BE49-F238E27FC236}">
                <a16:creationId xmlns:a16="http://schemas.microsoft.com/office/drawing/2014/main" id="{62552CE3-E811-4D3C-835A-331E5F4F84FA}"/>
              </a:ext>
            </a:extLst>
          </p:cNvPr>
          <p:cNvSpPr/>
          <p:nvPr/>
        </p:nvSpPr>
        <p:spPr>
          <a:xfrm>
            <a:off x="3316466" y="6166282"/>
            <a:ext cx="7293556" cy="276999"/>
          </a:xfrm>
          <a:prstGeom prst="rect">
            <a:avLst/>
          </a:prstGeom>
        </p:spPr>
        <p:txBody>
          <a:bodyPr wrap="square">
            <a:spAutoFit/>
          </a:bodyPr>
          <a:lstStyle/>
          <a:p>
            <a:r>
              <a:rPr lang="en-GB" sz="1200" b="1" dirty="0">
                <a:solidFill>
                  <a:srgbClr val="0070C0"/>
                </a:solidFill>
              </a:rPr>
              <a:t>https://www.gov.uk/government/publications/key-stage-2-tests-2019-mathematics-test-materials</a:t>
            </a:r>
          </a:p>
        </p:txBody>
      </p:sp>
      <p:sp>
        <p:nvSpPr>
          <p:cNvPr id="12" name="Arrow: Down 11">
            <a:extLst>
              <a:ext uri="{FF2B5EF4-FFF2-40B4-BE49-F238E27FC236}">
                <a16:creationId xmlns:a16="http://schemas.microsoft.com/office/drawing/2014/main" id="{9E43C4CC-6C67-44DB-8E93-E3D1F7A3F9FC}"/>
              </a:ext>
            </a:extLst>
          </p:cNvPr>
          <p:cNvSpPr/>
          <p:nvPr/>
        </p:nvSpPr>
        <p:spPr>
          <a:xfrm>
            <a:off x="5045289" y="1417638"/>
            <a:ext cx="215700" cy="43933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934281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D7F3A-422D-4CD2-9B8A-E770F487295B}"/>
              </a:ext>
            </a:extLst>
          </p:cNvPr>
          <p:cNvSpPr>
            <a:spLocks noGrp="1"/>
          </p:cNvSpPr>
          <p:nvPr>
            <p:ph type="title"/>
          </p:nvPr>
        </p:nvSpPr>
        <p:spPr>
          <a:xfrm>
            <a:off x="609601" y="274638"/>
            <a:ext cx="8174567" cy="830593"/>
          </a:xfrm>
          <a:solidFill>
            <a:schemeClr val="accent5">
              <a:lumMod val="40000"/>
              <a:lumOff val="60000"/>
            </a:schemeClr>
          </a:solidFill>
        </p:spPr>
        <p:txBody>
          <a:bodyPr/>
          <a:lstStyle/>
          <a:p>
            <a:r>
              <a:rPr lang="en-GB" sz="2400" b="1" dirty="0">
                <a:solidFill>
                  <a:srgbClr val="0070C0"/>
                </a:solidFill>
              </a:rPr>
              <a:t>2019: KS2 Arithmetic Paper</a:t>
            </a:r>
            <a:br>
              <a:rPr lang="en-GB" sz="2400" b="1" dirty="0">
                <a:solidFill>
                  <a:srgbClr val="0070C0"/>
                </a:solidFill>
              </a:rPr>
            </a:br>
            <a:r>
              <a:rPr lang="en-GB" sz="2400" b="1" dirty="0">
                <a:solidFill>
                  <a:srgbClr val="0070C0"/>
                </a:solidFill>
              </a:rPr>
              <a:t>Addition and subtraction</a:t>
            </a:r>
            <a:endParaRPr lang="en-GB" sz="2400" dirty="0"/>
          </a:p>
        </p:txBody>
      </p:sp>
      <p:pic>
        <p:nvPicPr>
          <p:cNvPr id="3" name="Picture 2">
            <a:extLst>
              <a:ext uri="{FF2B5EF4-FFF2-40B4-BE49-F238E27FC236}">
                <a16:creationId xmlns:a16="http://schemas.microsoft.com/office/drawing/2014/main" id="{6FB6F31C-BBBE-47E6-A003-55F2E7D255E3}"/>
              </a:ext>
            </a:extLst>
          </p:cNvPr>
          <p:cNvPicPr>
            <a:picLocks noChangeAspect="1"/>
          </p:cNvPicPr>
          <p:nvPr/>
        </p:nvPicPr>
        <p:blipFill>
          <a:blip r:embed="rId3"/>
          <a:stretch>
            <a:fillRect/>
          </a:stretch>
        </p:blipFill>
        <p:spPr>
          <a:xfrm>
            <a:off x="609601" y="1562780"/>
            <a:ext cx="2850981" cy="687290"/>
          </a:xfrm>
          <a:prstGeom prst="rect">
            <a:avLst/>
          </a:prstGeom>
        </p:spPr>
      </p:pic>
      <p:pic>
        <p:nvPicPr>
          <p:cNvPr id="4" name="Picture 3">
            <a:extLst>
              <a:ext uri="{FF2B5EF4-FFF2-40B4-BE49-F238E27FC236}">
                <a16:creationId xmlns:a16="http://schemas.microsoft.com/office/drawing/2014/main" id="{884A5B93-2D97-4FB4-8AAD-9F4A5A25F327}"/>
              </a:ext>
            </a:extLst>
          </p:cNvPr>
          <p:cNvPicPr>
            <a:picLocks noChangeAspect="1"/>
          </p:cNvPicPr>
          <p:nvPr/>
        </p:nvPicPr>
        <p:blipFill>
          <a:blip r:embed="rId4"/>
          <a:stretch>
            <a:fillRect/>
          </a:stretch>
        </p:blipFill>
        <p:spPr>
          <a:xfrm>
            <a:off x="641243" y="2544416"/>
            <a:ext cx="2787695" cy="685604"/>
          </a:xfrm>
          <a:prstGeom prst="rect">
            <a:avLst/>
          </a:prstGeom>
        </p:spPr>
      </p:pic>
      <p:pic>
        <p:nvPicPr>
          <p:cNvPr id="5" name="Picture 4">
            <a:extLst>
              <a:ext uri="{FF2B5EF4-FFF2-40B4-BE49-F238E27FC236}">
                <a16:creationId xmlns:a16="http://schemas.microsoft.com/office/drawing/2014/main" id="{7A205D2A-D961-499A-889F-358CFE247FA1}"/>
              </a:ext>
            </a:extLst>
          </p:cNvPr>
          <p:cNvPicPr>
            <a:picLocks noChangeAspect="1"/>
          </p:cNvPicPr>
          <p:nvPr/>
        </p:nvPicPr>
        <p:blipFill>
          <a:blip r:embed="rId5"/>
          <a:stretch>
            <a:fillRect/>
          </a:stretch>
        </p:blipFill>
        <p:spPr>
          <a:xfrm>
            <a:off x="667659" y="3541299"/>
            <a:ext cx="3071853" cy="595563"/>
          </a:xfrm>
          <a:prstGeom prst="rect">
            <a:avLst/>
          </a:prstGeom>
        </p:spPr>
      </p:pic>
      <p:pic>
        <p:nvPicPr>
          <p:cNvPr id="6" name="Picture 5">
            <a:extLst>
              <a:ext uri="{FF2B5EF4-FFF2-40B4-BE49-F238E27FC236}">
                <a16:creationId xmlns:a16="http://schemas.microsoft.com/office/drawing/2014/main" id="{1E94C41A-5182-4D2E-920B-BB0FAD3FCDE6}"/>
              </a:ext>
            </a:extLst>
          </p:cNvPr>
          <p:cNvPicPr>
            <a:picLocks noChangeAspect="1"/>
          </p:cNvPicPr>
          <p:nvPr/>
        </p:nvPicPr>
        <p:blipFill>
          <a:blip r:embed="rId6"/>
          <a:stretch>
            <a:fillRect/>
          </a:stretch>
        </p:blipFill>
        <p:spPr>
          <a:xfrm>
            <a:off x="609601" y="4300281"/>
            <a:ext cx="2974931" cy="828462"/>
          </a:xfrm>
          <a:prstGeom prst="rect">
            <a:avLst/>
          </a:prstGeom>
        </p:spPr>
      </p:pic>
      <p:sp>
        <p:nvSpPr>
          <p:cNvPr id="7" name="Arrow: Down 6">
            <a:extLst>
              <a:ext uri="{FF2B5EF4-FFF2-40B4-BE49-F238E27FC236}">
                <a16:creationId xmlns:a16="http://schemas.microsoft.com/office/drawing/2014/main" id="{BCC24884-524B-4A04-8021-8AB846BD5D6C}"/>
              </a:ext>
            </a:extLst>
          </p:cNvPr>
          <p:cNvSpPr/>
          <p:nvPr/>
        </p:nvSpPr>
        <p:spPr>
          <a:xfrm>
            <a:off x="229644" y="1665383"/>
            <a:ext cx="215700" cy="43933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EF8D42F7-BED0-4388-93CD-108DF01C1DAB}"/>
              </a:ext>
            </a:extLst>
          </p:cNvPr>
          <p:cNvPicPr>
            <a:picLocks noChangeAspect="1"/>
          </p:cNvPicPr>
          <p:nvPr/>
        </p:nvPicPr>
        <p:blipFill>
          <a:blip r:embed="rId7"/>
          <a:stretch>
            <a:fillRect/>
          </a:stretch>
        </p:blipFill>
        <p:spPr>
          <a:xfrm>
            <a:off x="733551" y="5326916"/>
            <a:ext cx="2850981" cy="650224"/>
          </a:xfrm>
          <a:prstGeom prst="rect">
            <a:avLst/>
          </a:prstGeom>
        </p:spPr>
      </p:pic>
      <p:sp>
        <p:nvSpPr>
          <p:cNvPr id="9" name="Arrow: Down 8">
            <a:extLst>
              <a:ext uri="{FF2B5EF4-FFF2-40B4-BE49-F238E27FC236}">
                <a16:creationId xmlns:a16="http://schemas.microsoft.com/office/drawing/2014/main" id="{14ACB29A-F69A-4EC0-A73E-203DAC44792A}"/>
              </a:ext>
            </a:extLst>
          </p:cNvPr>
          <p:cNvSpPr/>
          <p:nvPr/>
        </p:nvSpPr>
        <p:spPr>
          <a:xfrm>
            <a:off x="4242341" y="1665383"/>
            <a:ext cx="215700" cy="43933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422230FD-9F0D-49B9-A77D-0D6FDFDD111D}"/>
              </a:ext>
            </a:extLst>
          </p:cNvPr>
          <p:cNvPicPr>
            <a:picLocks noChangeAspect="1"/>
          </p:cNvPicPr>
          <p:nvPr/>
        </p:nvPicPr>
        <p:blipFill>
          <a:blip r:embed="rId8"/>
          <a:stretch>
            <a:fillRect/>
          </a:stretch>
        </p:blipFill>
        <p:spPr>
          <a:xfrm>
            <a:off x="4661385" y="1531673"/>
            <a:ext cx="2743594" cy="718397"/>
          </a:xfrm>
          <a:prstGeom prst="rect">
            <a:avLst/>
          </a:prstGeom>
        </p:spPr>
      </p:pic>
      <p:pic>
        <p:nvPicPr>
          <p:cNvPr id="11" name="Picture 10">
            <a:extLst>
              <a:ext uri="{FF2B5EF4-FFF2-40B4-BE49-F238E27FC236}">
                <a16:creationId xmlns:a16="http://schemas.microsoft.com/office/drawing/2014/main" id="{F0178B69-31C1-421C-A0DA-9A17D4370998}"/>
              </a:ext>
            </a:extLst>
          </p:cNvPr>
          <p:cNvPicPr>
            <a:picLocks noChangeAspect="1"/>
          </p:cNvPicPr>
          <p:nvPr/>
        </p:nvPicPr>
        <p:blipFill>
          <a:blip r:embed="rId9"/>
          <a:stretch>
            <a:fillRect/>
          </a:stretch>
        </p:blipFill>
        <p:spPr>
          <a:xfrm>
            <a:off x="4600975" y="2506389"/>
            <a:ext cx="2935534" cy="696122"/>
          </a:xfrm>
          <a:prstGeom prst="rect">
            <a:avLst/>
          </a:prstGeom>
        </p:spPr>
      </p:pic>
      <p:pic>
        <p:nvPicPr>
          <p:cNvPr id="12" name="Picture 11">
            <a:extLst>
              <a:ext uri="{FF2B5EF4-FFF2-40B4-BE49-F238E27FC236}">
                <a16:creationId xmlns:a16="http://schemas.microsoft.com/office/drawing/2014/main" id="{F4611F91-6D00-41D9-8D3A-CBE272167651}"/>
              </a:ext>
            </a:extLst>
          </p:cNvPr>
          <p:cNvPicPr>
            <a:picLocks noChangeAspect="1"/>
          </p:cNvPicPr>
          <p:nvPr/>
        </p:nvPicPr>
        <p:blipFill>
          <a:blip r:embed="rId10"/>
          <a:stretch>
            <a:fillRect/>
          </a:stretch>
        </p:blipFill>
        <p:spPr>
          <a:xfrm>
            <a:off x="4817444" y="3525329"/>
            <a:ext cx="2043879" cy="625677"/>
          </a:xfrm>
          <a:prstGeom prst="rect">
            <a:avLst/>
          </a:prstGeom>
        </p:spPr>
      </p:pic>
      <p:pic>
        <p:nvPicPr>
          <p:cNvPr id="13" name="Picture 12">
            <a:extLst>
              <a:ext uri="{FF2B5EF4-FFF2-40B4-BE49-F238E27FC236}">
                <a16:creationId xmlns:a16="http://schemas.microsoft.com/office/drawing/2014/main" id="{6B86F1BF-8BFE-4A3D-9514-BC21427D8BD6}"/>
              </a:ext>
            </a:extLst>
          </p:cNvPr>
          <p:cNvPicPr>
            <a:picLocks noChangeAspect="1"/>
          </p:cNvPicPr>
          <p:nvPr/>
        </p:nvPicPr>
        <p:blipFill>
          <a:blip r:embed="rId11"/>
          <a:stretch>
            <a:fillRect/>
          </a:stretch>
        </p:blipFill>
        <p:spPr>
          <a:xfrm>
            <a:off x="4817444" y="4337693"/>
            <a:ext cx="1623907" cy="701789"/>
          </a:xfrm>
          <a:prstGeom prst="rect">
            <a:avLst/>
          </a:prstGeom>
        </p:spPr>
      </p:pic>
      <p:sp>
        <p:nvSpPr>
          <p:cNvPr id="14" name="Arrow: Down 13">
            <a:extLst>
              <a:ext uri="{FF2B5EF4-FFF2-40B4-BE49-F238E27FC236}">
                <a16:creationId xmlns:a16="http://schemas.microsoft.com/office/drawing/2014/main" id="{BEFA1E49-6056-43AA-8D5D-5AA5C74C0C91}"/>
              </a:ext>
            </a:extLst>
          </p:cNvPr>
          <p:cNvSpPr/>
          <p:nvPr/>
        </p:nvSpPr>
        <p:spPr>
          <a:xfrm>
            <a:off x="7980163" y="1562780"/>
            <a:ext cx="215700" cy="43933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62548C16-2756-4344-AB65-5986033A25AB}"/>
              </a:ext>
            </a:extLst>
          </p:cNvPr>
          <p:cNvPicPr>
            <a:picLocks noChangeAspect="1"/>
          </p:cNvPicPr>
          <p:nvPr/>
        </p:nvPicPr>
        <p:blipFill>
          <a:blip r:embed="rId12"/>
          <a:stretch>
            <a:fillRect/>
          </a:stretch>
        </p:blipFill>
        <p:spPr>
          <a:xfrm>
            <a:off x="4925441" y="5326327"/>
            <a:ext cx="1401584" cy="696833"/>
          </a:xfrm>
          <a:prstGeom prst="rect">
            <a:avLst/>
          </a:prstGeom>
        </p:spPr>
      </p:pic>
      <p:pic>
        <p:nvPicPr>
          <p:cNvPr id="16" name="Picture 15">
            <a:extLst>
              <a:ext uri="{FF2B5EF4-FFF2-40B4-BE49-F238E27FC236}">
                <a16:creationId xmlns:a16="http://schemas.microsoft.com/office/drawing/2014/main" id="{8F7B2541-C6E8-4829-BC55-579705358F81}"/>
              </a:ext>
            </a:extLst>
          </p:cNvPr>
          <p:cNvPicPr>
            <a:picLocks noChangeAspect="1"/>
          </p:cNvPicPr>
          <p:nvPr/>
        </p:nvPicPr>
        <p:blipFill>
          <a:blip r:embed="rId13"/>
          <a:stretch>
            <a:fillRect/>
          </a:stretch>
        </p:blipFill>
        <p:spPr>
          <a:xfrm>
            <a:off x="8825745" y="1488152"/>
            <a:ext cx="1489849" cy="836546"/>
          </a:xfrm>
          <a:prstGeom prst="rect">
            <a:avLst/>
          </a:prstGeom>
        </p:spPr>
      </p:pic>
      <p:pic>
        <p:nvPicPr>
          <p:cNvPr id="17" name="Picture 16">
            <a:extLst>
              <a:ext uri="{FF2B5EF4-FFF2-40B4-BE49-F238E27FC236}">
                <a16:creationId xmlns:a16="http://schemas.microsoft.com/office/drawing/2014/main" id="{9AC11371-CF86-4640-A1F9-99429014D1D5}"/>
              </a:ext>
            </a:extLst>
          </p:cNvPr>
          <p:cNvPicPr>
            <a:picLocks noChangeAspect="1"/>
          </p:cNvPicPr>
          <p:nvPr/>
        </p:nvPicPr>
        <p:blipFill>
          <a:blip r:embed="rId14"/>
          <a:stretch>
            <a:fillRect/>
          </a:stretch>
        </p:blipFill>
        <p:spPr>
          <a:xfrm>
            <a:off x="8886635" y="2571196"/>
            <a:ext cx="1514475" cy="815487"/>
          </a:xfrm>
          <a:prstGeom prst="rect">
            <a:avLst/>
          </a:prstGeom>
        </p:spPr>
      </p:pic>
      <p:pic>
        <p:nvPicPr>
          <p:cNvPr id="18" name="Picture 17">
            <a:extLst>
              <a:ext uri="{FF2B5EF4-FFF2-40B4-BE49-F238E27FC236}">
                <a16:creationId xmlns:a16="http://schemas.microsoft.com/office/drawing/2014/main" id="{FA47BEA7-6B1E-43DD-9A1A-BB1EE7D7AED2}"/>
              </a:ext>
            </a:extLst>
          </p:cNvPr>
          <p:cNvPicPr>
            <a:picLocks noChangeAspect="1"/>
          </p:cNvPicPr>
          <p:nvPr/>
        </p:nvPicPr>
        <p:blipFill>
          <a:blip r:embed="rId15"/>
          <a:stretch>
            <a:fillRect/>
          </a:stretch>
        </p:blipFill>
        <p:spPr>
          <a:xfrm>
            <a:off x="8793088" y="3541299"/>
            <a:ext cx="1761593" cy="829488"/>
          </a:xfrm>
          <a:prstGeom prst="rect">
            <a:avLst/>
          </a:prstGeom>
        </p:spPr>
      </p:pic>
      <p:pic>
        <p:nvPicPr>
          <p:cNvPr id="19" name="Picture 18">
            <a:extLst>
              <a:ext uri="{FF2B5EF4-FFF2-40B4-BE49-F238E27FC236}">
                <a16:creationId xmlns:a16="http://schemas.microsoft.com/office/drawing/2014/main" id="{CDA660D6-C76E-41F9-B40E-629D57E68A07}"/>
              </a:ext>
            </a:extLst>
          </p:cNvPr>
          <p:cNvPicPr>
            <a:picLocks noChangeAspect="1"/>
          </p:cNvPicPr>
          <p:nvPr/>
        </p:nvPicPr>
        <p:blipFill>
          <a:blip r:embed="rId16"/>
          <a:stretch>
            <a:fillRect/>
          </a:stretch>
        </p:blipFill>
        <p:spPr>
          <a:xfrm>
            <a:off x="8904308" y="4525403"/>
            <a:ext cx="1411286" cy="731459"/>
          </a:xfrm>
          <a:prstGeom prst="rect">
            <a:avLst/>
          </a:prstGeom>
        </p:spPr>
      </p:pic>
      <p:pic>
        <p:nvPicPr>
          <p:cNvPr id="20" name="Picture 19">
            <a:extLst>
              <a:ext uri="{FF2B5EF4-FFF2-40B4-BE49-F238E27FC236}">
                <a16:creationId xmlns:a16="http://schemas.microsoft.com/office/drawing/2014/main" id="{DB5E3C3A-D3D7-498C-87D1-ED0D58017798}"/>
              </a:ext>
            </a:extLst>
          </p:cNvPr>
          <p:cNvPicPr>
            <a:picLocks noChangeAspect="1"/>
          </p:cNvPicPr>
          <p:nvPr/>
        </p:nvPicPr>
        <p:blipFill>
          <a:blip r:embed="rId17"/>
          <a:stretch>
            <a:fillRect/>
          </a:stretch>
        </p:blipFill>
        <p:spPr>
          <a:xfrm>
            <a:off x="8867587" y="5551458"/>
            <a:ext cx="1533523" cy="684314"/>
          </a:xfrm>
          <a:prstGeom prst="rect">
            <a:avLst/>
          </a:prstGeom>
        </p:spPr>
      </p:pic>
    </p:spTree>
    <p:extLst>
      <p:ext uri="{BB962C8B-B14F-4D97-AF65-F5344CB8AC3E}">
        <p14:creationId xmlns:p14="http://schemas.microsoft.com/office/powerpoint/2010/main" val="20345155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62D20-F418-4B10-86F1-57ACA4B41EB3}"/>
              </a:ext>
            </a:extLst>
          </p:cNvPr>
          <p:cNvSpPr>
            <a:spLocks noGrp="1"/>
          </p:cNvSpPr>
          <p:nvPr>
            <p:ph type="title"/>
          </p:nvPr>
        </p:nvSpPr>
        <p:spPr>
          <a:xfrm>
            <a:off x="609601" y="274638"/>
            <a:ext cx="8174567" cy="760321"/>
          </a:xfrm>
          <a:solidFill>
            <a:schemeClr val="accent5">
              <a:lumMod val="40000"/>
              <a:lumOff val="60000"/>
            </a:schemeClr>
          </a:solidFill>
        </p:spPr>
        <p:txBody>
          <a:bodyPr/>
          <a:lstStyle/>
          <a:p>
            <a:r>
              <a:rPr lang="en-GB" sz="2400" b="1" dirty="0">
                <a:solidFill>
                  <a:srgbClr val="0070C0"/>
                </a:solidFill>
              </a:rPr>
              <a:t>2019: KS2 Arithmetic Paper</a:t>
            </a:r>
            <a:br>
              <a:rPr lang="en-GB" sz="2400" b="1" dirty="0">
                <a:solidFill>
                  <a:srgbClr val="0070C0"/>
                </a:solidFill>
              </a:rPr>
            </a:br>
            <a:r>
              <a:rPr lang="en-GB" sz="2400" b="1" dirty="0">
                <a:solidFill>
                  <a:srgbClr val="0070C0"/>
                </a:solidFill>
              </a:rPr>
              <a:t>Multiplication and Division</a:t>
            </a:r>
            <a:endParaRPr lang="en-GB" sz="2400" dirty="0"/>
          </a:p>
        </p:txBody>
      </p:sp>
      <p:pic>
        <p:nvPicPr>
          <p:cNvPr id="3" name="Picture 2">
            <a:extLst>
              <a:ext uri="{FF2B5EF4-FFF2-40B4-BE49-F238E27FC236}">
                <a16:creationId xmlns:a16="http://schemas.microsoft.com/office/drawing/2014/main" id="{64206E5B-E1A0-4490-AB51-C7A92CD62492}"/>
              </a:ext>
            </a:extLst>
          </p:cNvPr>
          <p:cNvPicPr>
            <a:picLocks noChangeAspect="1"/>
          </p:cNvPicPr>
          <p:nvPr/>
        </p:nvPicPr>
        <p:blipFill>
          <a:blip r:embed="rId3"/>
          <a:stretch>
            <a:fillRect/>
          </a:stretch>
        </p:blipFill>
        <p:spPr>
          <a:xfrm>
            <a:off x="1019077" y="1644891"/>
            <a:ext cx="1799644" cy="572981"/>
          </a:xfrm>
          <a:prstGeom prst="rect">
            <a:avLst/>
          </a:prstGeom>
        </p:spPr>
      </p:pic>
      <p:sp>
        <p:nvSpPr>
          <p:cNvPr id="4" name="Arrow: Down 3">
            <a:extLst>
              <a:ext uri="{FF2B5EF4-FFF2-40B4-BE49-F238E27FC236}">
                <a16:creationId xmlns:a16="http://schemas.microsoft.com/office/drawing/2014/main" id="{C45CB325-8D03-4D93-8E96-4E0ED409CCBE}"/>
              </a:ext>
            </a:extLst>
          </p:cNvPr>
          <p:cNvSpPr/>
          <p:nvPr/>
        </p:nvSpPr>
        <p:spPr>
          <a:xfrm>
            <a:off x="425476" y="1569645"/>
            <a:ext cx="215700" cy="43933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DCD1F6E1-9D76-401D-9969-BBF8A34BFDEA}"/>
              </a:ext>
            </a:extLst>
          </p:cNvPr>
          <p:cNvPicPr>
            <a:picLocks noChangeAspect="1"/>
          </p:cNvPicPr>
          <p:nvPr/>
        </p:nvPicPr>
        <p:blipFill>
          <a:blip r:embed="rId4"/>
          <a:stretch>
            <a:fillRect/>
          </a:stretch>
        </p:blipFill>
        <p:spPr>
          <a:xfrm>
            <a:off x="917343" y="3551932"/>
            <a:ext cx="1505133" cy="732227"/>
          </a:xfrm>
          <a:prstGeom prst="rect">
            <a:avLst/>
          </a:prstGeom>
        </p:spPr>
      </p:pic>
      <p:pic>
        <p:nvPicPr>
          <p:cNvPr id="6" name="Picture 5">
            <a:extLst>
              <a:ext uri="{FF2B5EF4-FFF2-40B4-BE49-F238E27FC236}">
                <a16:creationId xmlns:a16="http://schemas.microsoft.com/office/drawing/2014/main" id="{F80ECBB8-0F4B-4626-B82A-E52923048BA2}"/>
              </a:ext>
            </a:extLst>
          </p:cNvPr>
          <p:cNvPicPr>
            <a:picLocks noChangeAspect="1"/>
          </p:cNvPicPr>
          <p:nvPr/>
        </p:nvPicPr>
        <p:blipFill>
          <a:blip r:embed="rId5"/>
          <a:stretch>
            <a:fillRect/>
          </a:stretch>
        </p:blipFill>
        <p:spPr>
          <a:xfrm>
            <a:off x="4664552" y="1598963"/>
            <a:ext cx="1831803" cy="625677"/>
          </a:xfrm>
          <a:prstGeom prst="rect">
            <a:avLst/>
          </a:prstGeom>
        </p:spPr>
      </p:pic>
      <p:pic>
        <p:nvPicPr>
          <p:cNvPr id="7" name="Picture 6">
            <a:extLst>
              <a:ext uri="{FF2B5EF4-FFF2-40B4-BE49-F238E27FC236}">
                <a16:creationId xmlns:a16="http://schemas.microsoft.com/office/drawing/2014/main" id="{50B3D034-DAA4-4C49-9671-A13568034613}"/>
              </a:ext>
            </a:extLst>
          </p:cNvPr>
          <p:cNvPicPr>
            <a:picLocks noChangeAspect="1"/>
          </p:cNvPicPr>
          <p:nvPr/>
        </p:nvPicPr>
        <p:blipFill>
          <a:blip r:embed="rId6"/>
          <a:stretch>
            <a:fillRect/>
          </a:stretch>
        </p:blipFill>
        <p:spPr>
          <a:xfrm>
            <a:off x="4842084" y="2873784"/>
            <a:ext cx="1010330" cy="696194"/>
          </a:xfrm>
          <a:prstGeom prst="rect">
            <a:avLst/>
          </a:prstGeom>
        </p:spPr>
      </p:pic>
      <p:pic>
        <p:nvPicPr>
          <p:cNvPr id="8" name="Picture 7">
            <a:extLst>
              <a:ext uri="{FF2B5EF4-FFF2-40B4-BE49-F238E27FC236}">
                <a16:creationId xmlns:a16="http://schemas.microsoft.com/office/drawing/2014/main" id="{486E5673-D04C-4A11-9885-774D83809EBC}"/>
              </a:ext>
            </a:extLst>
          </p:cNvPr>
          <p:cNvPicPr>
            <a:picLocks noChangeAspect="1"/>
          </p:cNvPicPr>
          <p:nvPr/>
        </p:nvPicPr>
        <p:blipFill>
          <a:blip r:embed="rId7"/>
          <a:stretch>
            <a:fillRect/>
          </a:stretch>
        </p:blipFill>
        <p:spPr>
          <a:xfrm>
            <a:off x="4715659" y="3651133"/>
            <a:ext cx="2091417" cy="533823"/>
          </a:xfrm>
          <a:prstGeom prst="rect">
            <a:avLst/>
          </a:prstGeom>
        </p:spPr>
      </p:pic>
      <p:pic>
        <p:nvPicPr>
          <p:cNvPr id="9" name="Picture 8">
            <a:extLst>
              <a:ext uri="{FF2B5EF4-FFF2-40B4-BE49-F238E27FC236}">
                <a16:creationId xmlns:a16="http://schemas.microsoft.com/office/drawing/2014/main" id="{6EE82A57-64A2-4FE3-9D5F-C92523099257}"/>
              </a:ext>
            </a:extLst>
          </p:cNvPr>
          <p:cNvPicPr>
            <a:picLocks noChangeAspect="1"/>
          </p:cNvPicPr>
          <p:nvPr/>
        </p:nvPicPr>
        <p:blipFill>
          <a:blip r:embed="rId8"/>
          <a:stretch>
            <a:fillRect/>
          </a:stretch>
        </p:blipFill>
        <p:spPr>
          <a:xfrm>
            <a:off x="4659948" y="5308922"/>
            <a:ext cx="2020746" cy="929697"/>
          </a:xfrm>
          <a:prstGeom prst="rect">
            <a:avLst/>
          </a:prstGeom>
        </p:spPr>
      </p:pic>
      <p:pic>
        <p:nvPicPr>
          <p:cNvPr id="10" name="Picture 9">
            <a:extLst>
              <a:ext uri="{FF2B5EF4-FFF2-40B4-BE49-F238E27FC236}">
                <a16:creationId xmlns:a16="http://schemas.microsoft.com/office/drawing/2014/main" id="{19164A1A-D53E-4A2D-92BD-5EA13C0BB013}"/>
              </a:ext>
            </a:extLst>
          </p:cNvPr>
          <p:cNvPicPr>
            <a:picLocks noChangeAspect="1"/>
          </p:cNvPicPr>
          <p:nvPr/>
        </p:nvPicPr>
        <p:blipFill>
          <a:blip r:embed="rId9"/>
          <a:stretch>
            <a:fillRect/>
          </a:stretch>
        </p:blipFill>
        <p:spPr>
          <a:xfrm>
            <a:off x="8571974" y="2784808"/>
            <a:ext cx="2455932" cy="987036"/>
          </a:xfrm>
          <a:prstGeom prst="rect">
            <a:avLst/>
          </a:prstGeom>
        </p:spPr>
      </p:pic>
      <p:pic>
        <p:nvPicPr>
          <p:cNvPr id="11" name="Picture 10">
            <a:extLst>
              <a:ext uri="{FF2B5EF4-FFF2-40B4-BE49-F238E27FC236}">
                <a16:creationId xmlns:a16="http://schemas.microsoft.com/office/drawing/2014/main" id="{4C662681-1DFD-4B8A-A0FE-0C04CB50E1AD}"/>
              </a:ext>
            </a:extLst>
          </p:cNvPr>
          <p:cNvPicPr>
            <a:picLocks noChangeAspect="1"/>
          </p:cNvPicPr>
          <p:nvPr/>
        </p:nvPicPr>
        <p:blipFill>
          <a:blip r:embed="rId10"/>
          <a:stretch>
            <a:fillRect/>
          </a:stretch>
        </p:blipFill>
        <p:spPr>
          <a:xfrm>
            <a:off x="8569219" y="4714671"/>
            <a:ext cx="1543685" cy="684314"/>
          </a:xfrm>
          <a:prstGeom prst="rect">
            <a:avLst/>
          </a:prstGeom>
        </p:spPr>
      </p:pic>
      <p:pic>
        <p:nvPicPr>
          <p:cNvPr id="12" name="Picture 11">
            <a:extLst>
              <a:ext uri="{FF2B5EF4-FFF2-40B4-BE49-F238E27FC236}">
                <a16:creationId xmlns:a16="http://schemas.microsoft.com/office/drawing/2014/main" id="{65344F51-916F-456F-B61C-8D69B2AB46DA}"/>
              </a:ext>
            </a:extLst>
          </p:cNvPr>
          <p:cNvPicPr>
            <a:picLocks noChangeAspect="1"/>
          </p:cNvPicPr>
          <p:nvPr/>
        </p:nvPicPr>
        <p:blipFill>
          <a:blip r:embed="rId11"/>
          <a:stretch>
            <a:fillRect/>
          </a:stretch>
        </p:blipFill>
        <p:spPr>
          <a:xfrm>
            <a:off x="8630020" y="5538091"/>
            <a:ext cx="1699530" cy="849765"/>
          </a:xfrm>
          <a:prstGeom prst="rect">
            <a:avLst/>
          </a:prstGeom>
        </p:spPr>
      </p:pic>
      <p:sp>
        <p:nvSpPr>
          <p:cNvPr id="13" name="Arrow: Down 12">
            <a:extLst>
              <a:ext uri="{FF2B5EF4-FFF2-40B4-BE49-F238E27FC236}">
                <a16:creationId xmlns:a16="http://schemas.microsoft.com/office/drawing/2014/main" id="{E199E565-53E3-4B88-84AF-BE2C35804A48}"/>
              </a:ext>
            </a:extLst>
          </p:cNvPr>
          <p:cNvSpPr/>
          <p:nvPr/>
        </p:nvSpPr>
        <p:spPr>
          <a:xfrm>
            <a:off x="3689723" y="1591052"/>
            <a:ext cx="215700" cy="43933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Down 13">
            <a:extLst>
              <a:ext uri="{FF2B5EF4-FFF2-40B4-BE49-F238E27FC236}">
                <a16:creationId xmlns:a16="http://schemas.microsoft.com/office/drawing/2014/main" id="{429E3A61-3253-4419-A907-82CA465B06C4}"/>
              </a:ext>
            </a:extLst>
          </p:cNvPr>
          <p:cNvSpPr/>
          <p:nvPr/>
        </p:nvSpPr>
        <p:spPr>
          <a:xfrm>
            <a:off x="7617312" y="1634130"/>
            <a:ext cx="215700" cy="43933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56308C9C-CE5E-4C09-ABD6-3AC2404942D3}"/>
              </a:ext>
            </a:extLst>
          </p:cNvPr>
          <p:cNvPicPr>
            <a:picLocks noChangeAspect="1"/>
          </p:cNvPicPr>
          <p:nvPr/>
        </p:nvPicPr>
        <p:blipFill>
          <a:blip r:embed="rId12"/>
          <a:stretch>
            <a:fillRect/>
          </a:stretch>
        </p:blipFill>
        <p:spPr>
          <a:xfrm>
            <a:off x="942264" y="2149728"/>
            <a:ext cx="2113835" cy="696122"/>
          </a:xfrm>
          <a:prstGeom prst="rect">
            <a:avLst/>
          </a:prstGeom>
        </p:spPr>
      </p:pic>
      <p:pic>
        <p:nvPicPr>
          <p:cNvPr id="16" name="Picture 15">
            <a:extLst>
              <a:ext uri="{FF2B5EF4-FFF2-40B4-BE49-F238E27FC236}">
                <a16:creationId xmlns:a16="http://schemas.microsoft.com/office/drawing/2014/main" id="{8E618857-164C-4A80-BF6C-CE2D52C2E83F}"/>
              </a:ext>
            </a:extLst>
          </p:cNvPr>
          <p:cNvPicPr>
            <a:picLocks noChangeAspect="1"/>
          </p:cNvPicPr>
          <p:nvPr/>
        </p:nvPicPr>
        <p:blipFill>
          <a:blip r:embed="rId13"/>
          <a:stretch>
            <a:fillRect/>
          </a:stretch>
        </p:blipFill>
        <p:spPr>
          <a:xfrm>
            <a:off x="914495" y="2827804"/>
            <a:ext cx="1838567" cy="742174"/>
          </a:xfrm>
          <a:prstGeom prst="rect">
            <a:avLst/>
          </a:prstGeom>
        </p:spPr>
      </p:pic>
      <p:pic>
        <p:nvPicPr>
          <p:cNvPr id="17" name="Picture 16">
            <a:extLst>
              <a:ext uri="{FF2B5EF4-FFF2-40B4-BE49-F238E27FC236}">
                <a16:creationId xmlns:a16="http://schemas.microsoft.com/office/drawing/2014/main" id="{794C72D3-2063-467F-9265-92520044BACD}"/>
              </a:ext>
            </a:extLst>
          </p:cNvPr>
          <p:cNvPicPr>
            <a:picLocks noChangeAspect="1"/>
          </p:cNvPicPr>
          <p:nvPr/>
        </p:nvPicPr>
        <p:blipFill>
          <a:blip r:embed="rId14"/>
          <a:stretch>
            <a:fillRect/>
          </a:stretch>
        </p:blipFill>
        <p:spPr>
          <a:xfrm>
            <a:off x="942264" y="4093165"/>
            <a:ext cx="1505133" cy="736382"/>
          </a:xfrm>
          <a:prstGeom prst="rect">
            <a:avLst/>
          </a:prstGeom>
        </p:spPr>
      </p:pic>
      <p:pic>
        <p:nvPicPr>
          <p:cNvPr id="18" name="Picture 17">
            <a:extLst>
              <a:ext uri="{FF2B5EF4-FFF2-40B4-BE49-F238E27FC236}">
                <a16:creationId xmlns:a16="http://schemas.microsoft.com/office/drawing/2014/main" id="{7DCFAAB8-52C4-44EF-B3C4-F5F3DC636586}"/>
              </a:ext>
            </a:extLst>
          </p:cNvPr>
          <p:cNvPicPr>
            <a:picLocks noChangeAspect="1"/>
          </p:cNvPicPr>
          <p:nvPr/>
        </p:nvPicPr>
        <p:blipFill>
          <a:blip r:embed="rId15"/>
          <a:stretch>
            <a:fillRect/>
          </a:stretch>
        </p:blipFill>
        <p:spPr>
          <a:xfrm>
            <a:off x="845335" y="4958730"/>
            <a:ext cx="1813626" cy="700384"/>
          </a:xfrm>
          <a:prstGeom prst="rect">
            <a:avLst/>
          </a:prstGeom>
        </p:spPr>
      </p:pic>
      <p:pic>
        <p:nvPicPr>
          <p:cNvPr id="19" name="Picture 18">
            <a:extLst>
              <a:ext uri="{FF2B5EF4-FFF2-40B4-BE49-F238E27FC236}">
                <a16:creationId xmlns:a16="http://schemas.microsoft.com/office/drawing/2014/main" id="{ED563ED6-870D-47E6-843B-97ABF9EA7986}"/>
              </a:ext>
            </a:extLst>
          </p:cNvPr>
          <p:cNvPicPr>
            <a:picLocks noChangeAspect="1"/>
          </p:cNvPicPr>
          <p:nvPr/>
        </p:nvPicPr>
        <p:blipFill>
          <a:blip r:embed="rId16"/>
          <a:stretch>
            <a:fillRect/>
          </a:stretch>
        </p:blipFill>
        <p:spPr>
          <a:xfrm>
            <a:off x="4776425" y="2236373"/>
            <a:ext cx="2043879" cy="625677"/>
          </a:xfrm>
          <a:prstGeom prst="rect">
            <a:avLst/>
          </a:prstGeom>
        </p:spPr>
      </p:pic>
      <p:pic>
        <p:nvPicPr>
          <p:cNvPr id="20" name="Picture 19">
            <a:extLst>
              <a:ext uri="{FF2B5EF4-FFF2-40B4-BE49-F238E27FC236}">
                <a16:creationId xmlns:a16="http://schemas.microsoft.com/office/drawing/2014/main" id="{81CE07D7-BA31-4163-9FD4-FA0541B2F8AD}"/>
              </a:ext>
            </a:extLst>
          </p:cNvPr>
          <p:cNvPicPr>
            <a:picLocks noChangeAspect="1"/>
          </p:cNvPicPr>
          <p:nvPr/>
        </p:nvPicPr>
        <p:blipFill>
          <a:blip r:embed="rId17"/>
          <a:stretch>
            <a:fillRect/>
          </a:stretch>
        </p:blipFill>
        <p:spPr>
          <a:xfrm>
            <a:off x="4776425" y="4526108"/>
            <a:ext cx="1703927" cy="606878"/>
          </a:xfrm>
          <a:prstGeom prst="rect">
            <a:avLst/>
          </a:prstGeom>
        </p:spPr>
      </p:pic>
      <p:pic>
        <p:nvPicPr>
          <p:cNvPr id="21" name="Picture 20">
            <a:extLst>
              <a:ext uri="{FF2B5EF4-FFF2-40B4-BE49-F238E27FC236}">
                <a16:creationId xmlns:a16="http://schemas.microsoft.com/office/drawing/2014/main" id="{76BF8464-4776-4311-BE16-D701196AE497}"/>
              </a:ext>
            </a:extLst>
          </p:cNvPr>
          <p:cNvPicPr>
            <a:picLocks noChangeAspect="1"/>
          </p:cNvPicPr>
          <p:nvPr/>
        </p:nvPicPr>
        <p:blipFill>
          <a:blip r:embed="rId18"/>
          <a:stretch>
            <a:fillRect/>
          </a:stretch>
        </p:blipFill>
        <p:spPr>
          <a:xfrm>
            <a:off x="8473880" y="1535401"/>
            <a:ext cx="1734364" cy="700972"/>
          </a:xfrm>
          <a:prstGeom prst="rect">
            <a:avLst/>
          </a:prstGeom>
        </p:spPr>
      </p:pic>
      <p:pic>
        <p:nvPicPr>
          <p:cNvPr id="22" name="Picture 21">
            <a:extLst>
              <a:ext uri="{FF2B5EF4-FFF2-40B4-BE49-F238E27FC236}">
                <a16:creationId xmlns:a16="http://schemas.microsoft.com/office/drawing/2014/main" id="{B2CC55FA-DCAC-40A1-866E-2E4C750EFA49}"/>
              </a:ext>
            </a:extLst>
          </p:cNvPr>
          <p:cNvPicPr>
            <a:picLocks noChangeAspect="1"/>
          </p:cNvPicPr>
          <p:nvPr/>
        </p:nvPicPr>
        <p:blipFill>
          <a:blip r:embed="rId19"/>
          <a:stretch>
            <a:fillRect/>
          </a:stretch>
        </p:blipFill>
        <p:spPr>
          <a:xfrm>
            <a:off x="8571974" y="3976764"/>
            <a:ext cx="1136194" cy="614790"/>
          </a:xfrm>
          <a:prstGeom prst="rect">
            <a:avLst/>
          </a:prstGeom>
        </p:spPr>
      </p:pic>
    </p:spTree>
    <p:extLst>
      <p:ext uri="{BB962C8B-B14F-4D97-AF65-F5344CB8AC3E}">
        <p14:creationId xmlns:p14="http://schemas.microsoft.com/office/powerpoint/2010/main" val="35578538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8F37F-0D25-4A9D-8CC3-4C1EDAA95816}"/>
              </a:ext>
            </a:extLst>
          </p:cNvPr>
          <p:cNvSpPr>
            <a:spLocks noGrp="1"/>
          </p:cNvSpPr>
          <p:nvPr>
            <p:ph type="title"/>
          </p:nvPr>
        </p:nvSpPr>
        <p:spPr>
          <a:xfrm>
            <a:off x="609601" y="274638"/>
            <a:ext cx="8174567" cy="836546"/>
          </a:xfrm>
          <a:solidFill>
            <a:schemeClr val="accent5">
              <a:lumMod val="40000"/>
              <a:lumOff val="60000"/>
            </a:schemeClr>
          </a:solidFill>
        </p:spPr>
        <p:txBody>
          <a:bodyPr/>
          <a:lstStyle/>
          <a:p>
            <a:r>
              <a:rPr lang="en-GB" sz="2400" b="1" dirty="0">
                <a:solidFill>
                  <a:srgbClr val="0070C0"/>
                </a:solidFill>
              </a:rPr>
              <a:t>2019: KS2 Arithmetic Paper</a:t>
            </a:r>
            <a:br>
              <a:rPr lang="en-GB" sz="2400" b="1" dirty="0">
                <a:solidFill>
                  <a:srgbClr val="0070C0"/>
                </a:solidFill>
              </a:rPr>
            </a:br>
            <a:r>
              <a:rPr lang="en-GB" sz="2400" b="1" dirty="0">
                <a:solidFill>
                  <a:srgbClr val="0070C0"/>
                </a:solidFill>
              </a:rPr>
              <a:t>Fractions</a:t>
            </a:r>
            <a:endParaRPr lang="en-GB" sz="2400" dirty="0"/>
          </a:p>
        </p:txBody>
      </p:sp>
      <p:pic>
        <p:nvPicPr>
          <p:cNvPr id="3" name="Picture 2">
            <a:extLst>
              <a:ext uri="{FF2B5EF4-FFF2-40B4-BE49-F238E27FC236}">
                <a16:creationId xmlns:a16="http://schemas.microsoft.com/office/drawing/2014/main" id="{D21ED868-48AE-44DB-A1ED-10E727AF325B}"/>
              </a:ext>
            </a:extLst>
          </p:cNvPr>
          <p:cNvPicPr>
            <a:picLocks noChangeAspect="1"/>
          </p:cNvPicPr>
          <p:nvPr/>
        </p:nvPicPr>
        <p:blipFill>
          <a:blip r:embed="rId3"/>
          <a:stretch>
            <a:fillRect/>
          </a:stretch>
        </p:blipFill>
        <p:spPr>
          <a:xfrm>
            <a:off x="873919" y="1521987"/>
            <a:ext cx="2850981" cy="650224"/>
          </a:xfrm>
          <a:prstGeom prst="rect">
            <a:avLst/>
          </a:prstGeom>
        </p:spPr>
      </p:pic>
      <p:sp>
        <p:nvSpPr>
          <p:cNvPr id="4" name="Arrow: Down 3">
            <a:extLst>
              <a:ext uri="{FF2B5EF4-FFF2-40B4-BE49-F238E27FC236}">
                <a16:creationId xmlns:a16="http://schemas.microsoft.com/office/drawing/2014/main" id="{7321D3BB-46A1-4546-A1F0-B7DB4FDCC030}"/>
              </a:ext>
            </a:extLst>
          </p:cNvPr>
          <p:cNvSpPr/>
          <p:nvPr/>
        </p:nvSpPr>
        <p:spPr>
          <a:xfrm>
            <a:off x="501751" y="1521987"/>
            <a:ext cx="215700" cy="43933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9F9BA680-27DD-42E6-9C1F-6BB1674ED7C5}"/>
              </a:ext>
            </a:extLst>
          </p:cNvPr>
          <p:cNvPicPr>
            <a:picLocks noChangeAspect="1"/>
          </p:cNvPicPr>
          <p:nvPr/>
        </p:nvPicPr>
        <p:blipFill>
          <a:blip r:embed="rId4"/>
          <a:stretch>
            <a:fillRect/>
          </a:stretch>
        </p:blipFill>
        <p:spPr>
          <a:xfrm>
            <a:off x="944601" y="2420003"/>
            <a:ext cx="1831803" cy="625677"/>
          </a:xfrm>
          <a:prstGeom prst="rect">
            <a:avLst/>
          </a:prstGeom>
        </p:spPr>
      </p:pic>
      <p:pic>
        <p:nvPicPr>
          <p:cNvPr id="6" name="Picture 5">
            <a:extLst>
              <a:ext uri="{FF2B5EF4-FFF2-40B4-BE49-F238E27FC236}">
                <a16:creationId xmlns:a16="http://schemas.microsoft.com/office/drawing/2014/main" id="{A55BE46A-4753-4D93-AF2F-CA4C7597989B}"/>
              </a:ext>
            </a:extLst>
          </p:cNvPr>
          <p:cNvPicPr>
            <a:picLocks noChangeAspect="1"/>
          </p:cNvPicPr>
          <p:nvPr/>
        </p:nvPicPr>
        <p:blipFill>
          <a:blip r:embed="rId5"/>
          <a:stretch>
            <a:fillRect/>
          </a:stretch>
        </p:blipFill>
        <p:spPr>
          <a:xfrm>
            <a:off x="1048548" y="3110532"/>
            <a:ext cx="1623907" cy="701789"/>
          </a:xfrm>
          <a:prstGeom prst="rect">
            <a:avLst/>
          </a:prstGeom>
        </p:spPr>
      </p:pic>
      <p:pic>
        <p:nvPicPr>
          <p:cNvPr id="7" name="Picture 6">
            <a:extLst>
              <a:ext uri="{FF2B5EF4-FFF2-40B4-BE49-F238E27FC236}">
                <a16:creationId xmlns:a16="http://schemas.microsoft.com/office/drawing/2014/main" id="{63110CE6-02A0-4BA7-9F31-CCE4810D0060}"/>
              </a:ext>
            </a:extLst>
          </p:cNvPr>
          <p:cNvPicPr>
            <a:picLocks noChangeAspect="1"/>
          </p:cNvPicPr>
          <p:nvPr/>
        </p:nvPicPr>
        <p:blipFill>
          <a:blip r:embed="rId6"/>
          <a:stretch>
            <a:fillRect/>
          </a:stretch>
        </p:blipFill>
        <p:spPr>
          <a:xfrm>
            <a:off x="1136880" y="4078912"/>
            <a:ext cx="1703927" cy="606878"/>
          </a:xfrm>
          <a:prstGeom prst="rect">
            <a:avLst/>
          </a:prstGeom>
        </p:spPr>
      </p:pic>
      <p:pic>
        <p:nvPicPr>
          <p:cNvPr id="8" name="Picture 7">
            <a:extLst>
              <a:ext uri="{FF2B5EF4-FFF2-40B4-BE49-F238E27FC236}">
                <a16:creationId xmlns:a16="http://schemas.microsoft.com/office/drawing/2014/main" id="{6B36E21E-4A04-4313-BE33-81D71B2F11A0}"/>
              </a:ext>
            </a:extLst>
          </p:cNvPr>
          <p:cNvPicPr>
            <a:picLocks noChangeAspect="1"/>
          </p:cNvPicPr>
          <p:nvPr/>
        </p:nvPicPr>
        <p:blipFill>
          <a:blip r:embed="rId7"/>
          <a:stretch>
            <a:fillRect/>
          </a:stretch>
        </p:blipFill>
        <p:spPr>
          <a:xfrm>
            <a:off x="1136880" y="4873476"/>
            <a:ext cx="1401584" cy="696833"/>
          </a:xfrm>
          <a:prstGeom prst="rect">
            <a:avLst/>
          </a:prstGeom>
        </p:spPr>
      </p:pic>
      <p:pic>
        <p:nvPicPr>
          <p:cNvPr id="9" name="Picture 8">
            <a:extLst>
              <a:ext uri="{FF2B5EF4-FFF2-40B4-BE49-F238E27FC236}">
                <a16:creationId xmlns:a16="http://schemas.microsoft.com/office/drawing/2014/main" id="{364312CE-4F7E-49AA-975D-236AAF5BF1B5}"/>
              </a:ext>
            </a:extLst>
          </p:cNvPr>
          <p:cNvPicPr>
            <a:picLocks noChangeAspect="1"/>
          </p:cNvPicPr>
          <p:nvPr/>
        </p:nvPicPr>
        <p:blipFill>
          <a:blip r:embed="rId8"/>
          <a:stretch>
            <a:fillRect/>
          </a:stretch>
        </p:blipFill>
        <p:spPr>
          <a:xfrm>
            <a:off x="4433783" y="1469998"/>
            <a:ext cx="1489849" cy="836546"/>
          </a:xfrm>
          <a:prstGeom prst="rect">
            <a:avLst/>
          </a:prstGeom>
        </p:spPr>
      </p:pic>
      <p:sp>
        <p:nvSpPr>
          <p:cNvPr id="10" name="Arrow: Down 9">
            <a:extLst>
              <a:ext uri="{FF2B5EF4-FFF2-40B4-BE49-F238E27FC236}">
                <a16:creationId xmlns:a16="http://schemas.microsoft.com/office/drawing/2014/main" id="{AC05E64E-B18D-408F-9E86-F83B958EBCE5}"/>
              </a:ext>
            </a:extLst>
          </p:cNvPr>
          <p:cNvSpPr/>
          <p:nvPr/>
        </p:nvSpPr>
        <p:spPr>
          <a:xfrm>
            <a:off x="3971491" y="1526202"/>
            <a:ext cx="215700" cy="43933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rrow: Down 10">
            <a:extLst>
              <a:ext uri="{FF2B5EF4-FFF2-40B4-BE49-F238E27FC236}">
                <a16:creationId xmlns:a16="http://schemas.microsoft.com/office/drawing/2014/main" id="{F896189C-33CB-434E-98FB-74BC5DCE73C7}"/>
              </a:ext>
            </a:extLst>
          </p:cNvPr>
          <p:cNvSpPr/>
          <p:nvPr/>
        </p:nvSpPr>
        <p:spPr>
          <a:xfrm>
            <a:off x="7896961" y="1425228"/>
            <a:ext cx="215700" cy="43933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D2F7AA4D-7B2A-4204-95E5-F111CFCD9FFA}"/>
              </a:ext>
            </a:extLst>
          </p:cNvPr>
          <p:cNvPicPr>
            <a:picLocks noChangeAspect="1"/>
          </p:cNvPicPr>
          <p:nvPr/>
        </p:nvPicPr>
        <p:blipFill>
          <a:blip r:embed="rId9"/>
          <a:stretch>
            <a:fillRect/>
          </a:stretch>
        </p:blipFill>
        <p:spPr>
          <a:xfrm>
            <a:off x="4560637" y="2531951"/>
            <a:ext cx="1514475" cy="815487"/>
          </a:xfrm>
          <a:prstGeom prst="rect">
            <a:avLst/>
          </a:prstGeom>
        </p:spPr>
      </p:pic>
      <p:pic>
        <p:nvPicPr>
          <p:cNvPr id="13" name="Picture 12">
            <a:extLst>
              <a:ext uri="{FF2B5EF4-FFF2-40B4-BE49-F238E27FC236}">
                <a16:creationId xmlns:a16="http://schemas.microsoft.com/office/drawing/2014/main" id="{29564684-D0C3-471D-9E15-9C86D91E7923}"/>
              </a:ext>
            </a:extLst>
          </p:cNvPr>
          <p:cNvPicPr>
            <a:picLocks noChangeAspect="1"/>
          </p:cNvPicPr>
          <p:nvPr/>
        </p:nvPicPr>
        <p:blipFill>
          <a:blip r:embed="rId10"/>
          <a:stretch>
            <a:fillRect/>
          </a:stretch>
        </p:blipFill>
        <p:spPr>
          <a:xfrm>
            <a:off x="4501481" y="3572845"/>
            <a:ext cx="1761593" cy="829488"/>
          </a:xfrm>
          <a:prstGeom prst="rect">
            <a:avLst/>
          </a:prstGeom>
        </p:spPr>
      </p:pic>
      <p:pic>
        <p:nvPicPr>
          <p:cNvPr id="14" name="Picture 13">
            <a:extLst>
              <a:ext uri="{FF2B5EF4-FFF2-40B4-BE49-F238E27FC236}">
                <a16:creationId xmlns:a16="http://schemas.microsoft.com/office/drawing/2014/main" id="{9F425737-E7A9-488C-BB25-99AB17937D05}"/>
              </a:ext>
            </a:extLst>
          </p:cNvPr>
          <p:cNvPicPr>
            <a:picLocks noChangeAspect="1"/>
          </p:cNvPicPr>
          <p:nvPr/>
        </p:nvPicPr>
        <p:blipFill>
          <a:blip r:embed="rId11"/>
          <a:stretch>
            <a:fillRect/>
          </a:stretch>
        </p:blipFill>
        <p:spPr>
          <a:xfrm>
            <a:off x="4560637" y="4738610"/>
            <a:ext cx="1411286" cy="731459"/>
          </a:xfrm>
          <a:prstGeom prst="rect">
            <a:avLst/>
          </a:prstGeom>
        </p:spPr>
      </p:pic>
      <p:pic>
        <p:nvPicPr>
          <p:cNvPr id="15" name="Picture 14">
            <a:extLst>
              <a:ext uri="{FF2B5EF4-FFF2-40B4-BE49-F238E27FC236}">
                <a16:creationId xmlns:a16="http://schemas.microsoft.com/office/drawing/2014/main" id="{D9657CC0-5D53-4E37-9B35-C112AB30D616}"/>
              </a:ext>
            </a:extLst>
          </p:cNvPr>
          <p:cNvPicPr>
            <a:picLocks noChangeAspect="1"/>
          </p:cNvPicPr>
          <p:nvPr/>
        </p:nvPicPr>
        <p:blipFill>
          <a:blip r:embed="rId12"/>
          <a:stretch>
            <a:fillRect/>
          </a:stretch>
        </p:blipFill>
        <p:spPr>
          <a:xfrm>
            <a:off x="8798316" y="1580876"/>
            <a:ext cx="1136194" cy="614790"/>
          </a:xfrm>
          <a:prstGeom prst="rect">
            <a:avLst/>
          </a:prstGeom>
        </p:spPr>
      </p:pic>
      <p:pic>
        <p:nvPicPr>
          <p:cNvPr id="16" name="Picture 15">
            <a:extLst>
              <a:ext uri="{FF2B5EF4-FFF2-40B4-BE49-F238E27FC236}">
                <a16:creationId xmlns:a16="http://schemas.microsoft.com/office/drawing/2014/main" id="{43B40272-C0F4-4A6B-9C97-E05351A9311C}"/>
              </a:ext>
            </a:extLst>
          </p:cNvPr>
          <p:cNvPicPr>
            <a:picLocks noChangeAspect="1"/>
          </p:cNvPicPr>
          <p:nvPr/>
        </p:nvPicPr>
        <p:blipFill>
          <a:blip r:embed="rId13"/>
          <a:stretch>
            <a:fillRect/>
          </a:stretch>
        </p:blipFill>
        <p:spPr>
          <a:xfrm>
            <a:off x="8681749" y="2531951"/>
            <a:ext cx="1533523" cy="684314"/>
          </a:xfrm>
          <a:prstGeom prst="rect">
            <a:avLst/>
          </a:prstGeom>
        </p:spPr>
      </p:pic>
      <p:pic>
        <p:nvPicPr>
          <p:cNvPr id="17" name="Picture 16">
            <a:extLst>
              <a:ext uri="{FF2B5EF4-FFF2-40B4-BE49-F238E27FC236}">
                <a16:creationId xmlns:a16="http://schemas.microsoft.com/office/drawing/2014/main" id="{B5018724-62BB-42D0-AFE2-E2D8AB914713}"/>
              </a:ext>
            </a:extLst>
          </p:cNvPr>
          <p:cNvPicPr>
            <a:picLocks noChangeAspect="1"/>
          </p:cNvPicPr>
          <p:nvPr/>
        </p:nvPicPr>
        <p:blipFill>
          <a:blip r:embed="rId14"/>
          <a:stretch>
            <a:fillRect/>
          </a:stretch>
        </p:blipFill>
        <p:spPr>
          <a:xfrm>
            <a:off x="8681749" y="3552550"/>
            <a:ext cx="1543685" cy="684314"/>
          </a:xfrm>
          <a:prstGeom prst="rect">
            <a:avLst/>
          </a:prstGeom>
        </p:spPr>
      </p:pic>
      <p:pic>
        <p:nvPicPr>
          <p:cNvPr id="18" name="Picture 17">
            <a:extLst>
              <a:ext uri="{FF2B5EF4-FFF2-40B4-BE49-F238E27FC236}">
                <a16:creationId xmlns:a16="http://schemas.microsoft.com/office/drawing/2014/main" id="{F9C04176-85C6-4686-9CB8-1A673A83F183}"/>
              </a:ext>
            </a:extLst>
          </p:cNvPr>
          <p:cNvPicPr>
            <a:picLocks noChangeAspect="1"/>
          </p:cNvPicPr>
          <p:nvPr/>
        </p:nvPicPr>
        <p:blipFill>
          <a:blip r:embed="rId15"/>
          <a:stretch>
            <a:fillRect/>
          </a:stretch>
        </p:blipFill>
        <p:spPr>
          <a:xfrm>
            <a:off x="8681749" y="4573149"/>
            <a:ext cx="1699530" cy="849765"/>
          </a:xfrm>
          <a:prstGeom prst="rect">
            <a:avLst/>
          </a:prstGeom>
        </p:spPr>
      </p:pic>
    </p:spTree>
    <p:extLst>
      <p:ext uri="{BB962C8B-B14F-4D97-AF65-F5344CB8AC3E}">
        <p14:creationId xmlns:p14="http://schemas.microsoft.com/office/powerpoint/2010/main" val="9122197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0915F-37E0-4CBA-A97F-FAB53C0FE7A5}"/>
              </a:ext>
            </a:extLst>
          </p:cNvPr>
          <p:cNvSpPr>
            <a:spLocks noGrp="1"/>
          </p:cNvSpPr>
          <p:nvPr>
            <p:ph type="title"/>
          </p:nvPr>
        </p:nvSpPr>
        <p:spPr>
          <a:xfrm>
            <a:off x="609601" y="274638"/>
            <a:ext cx="8174567" cy="838864"/>
          </a:xfrm>
          <a:solidFill>
            <a:schemeClr val="accent5">
              <a:lumMod val="40000"/>
              <a:lumOff val="60000"/>
            </a:schemeClr>
          </a:solidFill>
        </p:spPr>
        <p:txBody>
          <a:bodyPr/>
          <a:lstStyle/>
          <a:p>
            <a:r>
              <a:rPr lang="en-GB" sz="2400" b="1" dirty="0">
                <a:solidFill>
                  <a:srgbClr val="0070C0"/>
                </a:solidFill>
              </a:rPr>
              <a:t>2019: KS2 Arithmetic Paper</a:t>
            </a:r>
            <a:br>
              <a:rPr lang="en-GB" sz="2400" b="1" dirty="0">
                <a:solidFill>
                  <a:srgbClr val="0070C0"/>
                </a:solidFill>
              </a:rPr>
            </a:br>
            <a:r>
              <a:rPr lang="en-GB" sz="2400" b="1" dirty="0">
                <a:solidFill>
                  <a:srgbClr val="0070C0"/>
                </a:solidFill>
              </a:rPr>
              <a:t>Percentages</a:t>
            </a:r>
            <a:endParaRPr lang="en-GB" sz="2400" dirty="0"/>
          </a:p>
        </p:txBody>
      </p:sp>
      <p:sp>
        <p:nvSpPr>
          <p:cNvPr id="3" name="Arrow: Down 2">
            <a:extLst>
              <a:ext uri="{FF2B5EF4-FFF2-40B4-BE49-F238E27FC236}">
                <a16:creationId xmlns:a16="http://schemas.microsoft.com/office/drawing/2014/main" id="{3F5F3547-D568-4D29-AEF8-03992503E80B}"/>
              </a:ext>
            </a:extLst>
          </p:cNvPr>
          <p:cNvSpPr/>
          <p:nvPr/>
        </p:nvSpPr>
        <p:spPr>
          <a:xfrm>
            <a:off x="885473" y="1554644"/>
            <a:ext cx="215700" cy="43933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D7A43FFF-F45B-410C-87AA-CC4487E810CB}"/>
              </a:ext>
            </a:extLst>
          </p:cNvPr>
          <p:cNvPicPr>
            <a:picLocks noChangeAspect="1"/>
          </p:cNvPicPr>
          <p:nvPr/>
        </p:nvPicPr>
        <p:blipFill>
          <a:blip r:embed="rId2"/>
          <a:stretch>
            <a:fillRect/>
          </a:stretch>
        </p:blipFill>
        <p:spPr>
          <a:xfrm>
            <a:off x="1581511" y="1954665"/>
            <a:ext cx="1990043" cy="526352"/>
          </a:xfrm>
          <a:prstGeom prst="rect">
            <a:avLst/>
          </a:prstGeom>
        </p:spPr>
      </p:pic>
      <p:pic>
        <p:nvPicPr>
          <p:cNvPr id="5" name="Picture 4">
            <a:extLst>
              <a:ext uri="{FF2B5EF4-FFF2-40B4-BE49-F238E27FC236}">
                <a16:creationId xmlns:a16="http://schemas.microsoft.com/office/drawing/2014/main" id="{9B04FF6D-16E0-4C84-BB5E-B3BEDAA458E7}"/>
              </a:ext>
            </a:extLst>
          </p:cNvPr>
          <p:cNvPicPr>
            <a:picLocks noChangeAspect="1"/>
          </p:cNvPicPr>
          <p:nvPr/>
        </p:nvPicPr>
        <p:blipFill>
          <a:blip r:embed="rId3"/>
          <a:stretch>
            <a:fillRect/>
          </a:stretch>
        </p:blipFill>
        <p:spPr>
          <a:xfrm>
            <a:off x="1499222" y="2870543"/>
            <a:ext cx="2072332" cy="638901"/>
          </a:xfrm>
          <a:prstGeom prst="rect">
            <a:avLst/>
          </a:prstGeom>
        </p:spPr>
      </p:pic>
      <p:pic>
        <p:nvPicPr>
          <p:cNvPr id="6" name="Picture 5">
            <a:extLst>
              <a:ext uri="{FF2B5EF4-FFF2-40B4-BE49-F238E27FC236}">
                <a16:creationId xmlns:a16="http://schemas.microsoft.com/office/drawing/2014/main" id="{8CF3EC10-710A-4A14-9461-0294FCC4D8BF}"/>
              </a:ext>
            </a:extLst>
          </p:cNvPr>
          <p:cNvPicPr>
            <a:picLocks noChangeAspect="1"/>
          </p:cNvPicPr>
          <p:nvPr/>
        </p:nvPicPr>
        <p:blipFill>
          <a:blip r:embed="rId4"/>
          <a:stretch>
            <a:fillRect/>
          </a:stretch>
        </p:blipFill>
        <p:spPr>
          <a:xfrm>
            <a:off x="1404915" y="3668006"/>
            <a:ext cx="2260945" cy="782304"/>
          </a:xfrm>
          <a:prstGeom prst="rect">
            <a:avLst/>
          </a:prstGeom>
        </p:spPr>
      </p:pic>
      <p:pic>
        <p:nvPicPr>
          <p:cNvPr id="7" name="Picture 6">
            <a:extLst>
              <a:ext uri="{FF2B5EF4-FFF2-40B4-BE49-F238E27FC236}">
                <a16:creationId xmlns:a16="http://schemas.microsoft.com/office/drawing/2014/main" id="{9408766A-051D-48A2-A1FA-C2A272FE774C}"/>
              </a:ext>
            </a:extLst>
          </p:cNvPr>
          <p:cNvPicPr>
            <a:picLocks noChangeAspect="1"/>
          </p:cNvPicPr>
          <p:nvPr/>
        </p:nvPicPr>
        <p:blipFill>
          <a:blip r:embed="rId5"/>
          <a:stretch>
            <a:fillRect/>
          </a:stretch>
        </p:blipFill>
        <p:spPr>
          <a:xfrm>
            <a:off x="1499222" y="4790958"/>
            <a:ext cx="1847851" cy="558126"/>
          </a:xfrm>
          <a:prstGeom prst="rect">
            <a:avLst/>
          </a:prstGeom>
        </p:spPr>
      </p:pic>
      <p:pic>
        <p:nvPicPr>
          <p:cNvPr id="8" name="Picture 22">
            <a:extLst>
              <a:ext uri="{FF2B5EF4-FFF2-40B4-BE49-F238E27FC236}">
                <a16:creationId xmlns:a16="http://schemas.microsoft.com/office/drawing/2014/main" id="{D5B352FE-96ED-4D97-AC3A-53CBA6FBE8E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54213" y="2518935"/>
            <a:ext cx="1685925" cy="42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a:extLst>
              <a:ext uri="{FF2B5EF4-FFF2-40B4-BE49-F238E27FC236}">
                <a16:creationId xmlns:a16="http://schemas.microsoft.com/office/drawing/2014/main" id="{18A10994-1E88-4228-88D7-C0A3163D73AF}"/>
              </a:ext>
            </a:extLst>
          </p:cNvPr>
          <p:cNvSpPr/>
          <p:nvPr/>
        </p:nvSpPr>
        <p:spPr>
          <a:xfrm>
            <a:off x="7715163" y="1664297"/>
            <a:ext cx="2824843" cy="318028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ln w="38100">
                <a:solidFill>
                  <a:schemeClr val="tx1"/>
                </a:solidFill>
              </a:ln>
              <a:noFill/>
              <a:latin typeface="+mj-lt"/>
            </a:endParaRPr>
          </a:p>
        </p:txBody>
      </p:sp>
      <p:sp>
        <p:nvSpPr>
          <p:cNvPr id="10" name="TextBox 9">
            <a:extLst>
              <a:ext uri="{FF2B5EF4-FFF2-40B4-BE49-F238E27FC236}">
                <a16:creationId xmlns:a16="http://schemas.microsoft.com/office/drawing/2014/main" id="{A20359A9-0D67-4E46-9CEB-B008F1B1B9EB}"/>
              </a:ext>
            </a:extLst>
          </p:cNvPr>
          <p:cNvSpPr txBox="1"/>
          <p:nvPr/>
        </p:nvSpPr>
        <p:spPr>
          <a:xfrm>
            <a:off x="8054213" y="1848509"/>
            <a:ext cx="2210862" cy="369332"/>
          </a:xfrm>
          <a:prstGeom prst="rect">
            <a:avLst/>
          </a:prstGeom>
          <a:noFill/>
        </p:spPr>
        <p:txBody>
          <a:bodyPr wrap="none" rtlCol="0">
            <a:spAutoFit/>
          </a:bodyPr>
          <a:lstStyle/>
          <a:p>
            <a:r>
              <a:rPr lang="en-GB" b="1" dirty="0">
                <a:solidFill>
                  <a:srgbClr val="0070C0"/>
                </a:solidFill>
              </a:rPr>
              <a:t>2018: Key Stage 2 </a:t>
            </a:r>
          </a:p>
        </p:txBody>
      </p:sp>
      <p:pic>
        <p:nvPicPr>
          <p:cNvPr id="11" name="Picture 10">
            <a:extLst>
              <a:ext uri="{FF2B5EF4-FFF2-40B4-BE49-F238E27FC236}">
                <a16:creationId xmlns:a16="http://schemas.microsoft.com/office/drawing/2014/main" id="{24EE6DF1-F2F9-452D-9D1F-23A326E6EA8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25650" y="2962894"/>
            <a:ext cx="1543050"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4">
            <a:extLst>
              <a:ext uri="{FF2B5EF4-FFF2-40B4-BE49-F238E27FC236}">
                <a16:creationId xmlns:a16="http://schemas.microsoft.com/office/drawing/2014/main" id="{57755B87-551A-4615-AEFE-F893A97A92A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25650" y="3326421"/>
            <a:ext cx="1419225"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886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30998" y="1180647"/>
            <a:ext cx="8229600" cy="4349750"/>
          </a:xfrm>
          <a:noFill/>
        </p:spPr>
        <p:txBody>
          <a:bodyPr/>
          <a:lstStyle/>
          <a:p>
            <a:pPr marL="0" indent="0">
              <a:buNone/>
            </a:pPr>
            <a:endParaRPr lang="en-GB" sz="2000" b="1" dirty="0">
              <a:solidFill>
                <a:srgbClr val="0070C0"/>
              </a:solidFill>
            </a:endParaRPr>
          </a:p>
          <a:p>
            <a:pPr marL="0" indent="0">
              <a:buNone/>
            </a:pPr>
            <a:r>
              <a:rPr lang="en-GB" sz="2000" b="1" dirty="0">
                <a:solidFill>
                  <a:srgbClr val="0070C0"/>
                </a:solidFill>
              </a:rPr>
              <a:t>Key Stage 2 SATs papers 2019</a:t>
            </a:r>
          </a:p>
          <a:p>
            <a:pPr marL="0" indent="0">
              <a:buNone/>
            </a:pPr>
            <a:r>
              <a:rPr lang="en-GB" sz="2000" dirty="0">
                <a:solidFill>
                  <a:srgbClr val="FF0000"/>
                </a:solidFill>
                <a:hlinkClick r:id="rId2"/>
              </a:rPr>
              <a:t>https://www.gov.uk/government/publications/key-stage-2-tests-2019-mathematics-test-materials</a:t>
            </a:r>
            <a:endParaRPr lang="en-GB" sz="2000" dirty="0">
              <a:solidFill>
                <a:srgbClr val="FF0000"/>
              </a:solidFill>
            </a:endParaRPr>
          </a:p>
          <a:p>
            <a:pPr marL="0" indent="0">
              <a:buNone/>
            </a:pPr>
            <a:endParaRPr lang="en-GB" b="1" dirty="0">
              <a:solidFill>
                <a:srgbClr val="FF0000"/>
              </a:solidFill>
            </a:endParaRPr>
          </a:p>
          <a:p>
            <a:pPr marL="0" indent="0">
              <a:buNone/>
            </a:pPr>
            <a:endParaRPr lang="en-GB" sz="2000" b="1" dirty="0">
              <a:solidFill>
                <a:srgbClr val="0070C0"/>
              </a:solidFill>
            </a:endParaRPr>
          </a:p>
          <a:p>
            <a:pPr marL="0" indent="0">
              <a:buNone/>
            </a:pPr>
            <a:r>
              <a:rPr lang="en-GB" sz="2000" b="1" dirty="0">
                <a:solidFill>
                  <a:srgbClr val="0070C0"/>
                </a:solidFill>
              </a:rPr>
              <a:t>Key stage 2 SATs 2019 scaled scores available in July 2019</a:t>
            </a:r>
          </a:p>
          <a:p>
            <a:pPr marL="0" indent="0">
              <a:buNone/>
            </a:pPr>
            <a:r>
              <a:rPr lang="en-GB" sz="1600" b="1" dirty="0">
                <a:solidFill>
                  <a:srgbClr val="0070C0"/>
                </a:solidFill>
              </a:rPr>
              <a:t>Guidance </a:t>
            </a:r>
          </a:p>
          <a:p>
            <a:r>
              <a:rPr lang="en-GB" sz="1600" b="1" dirty="0"/>
              <a:t>Scaled scores at key stage 2 </a:t>
            </a:r>
          </a:p>
          <a:p>
            <a:r>
              <a:rPr lang="en-GB" sz="1600" dirty="0"/>
              <a:t>Information for headteachers, teachers, governors and local authorities about scaled scores and the expected standard for the 2018 national curriculum tests. </a:t>
            </a:r>
            <a:endParaRPr lang="en-GB" b="1" dirty="0"/>
          </a:p>
          <a:p>
            <a:pPr marL="0" indent="0">
              <a:buNone/>
            </a:pPr>
            <a:r>
              <a:rPr lang="en-GB" sz="2000" dirty="0">
                <a:hlinkClick r:id="rId3"/>
              </a:rPr>
              <a:t>https://www.gov.uk/guidance/scaled-scores-at-key-stage-2</a:t>
            </a:r>
            <a:endParaRPr lang="en-GB" sz="2000" dirty="0"/>
          </a:p>
          <a:p>
            <a:pPr marL="0" indent="0">
              <a:buNone/>
            </a:pPr>
            <a:endParaRPr lang="en-GB" sz="2000" b="1" dirty="0"/>
          </a:p>
          <a:p>
            <a:pPr marL="0" indent="0">
              <a:buNone/>
            </a:pPr>
            <a:endParaRPr lang="en-GB" sz="3600" dirty="0"/>
          </a:p>
          <a:p>
            <a:pPr marL="0" indent="0">
              <a:buNone/>
            </a:pPr>
            <a:endParaRPr lang="en-GB" sz="3600" b="1" dirty="0"/>
          </a:p>
          <a:p>
            <a:pPr marL="0" indent="0">
              <a:buNone/>
            </a:pPr>
            <a:endParaRPr lang="en-GB" dirty="0">
              <a:solidFill>
                <a:srgbClr val="FF0000"/>
              </a:solidFill>
            </a:endParaRPr>
          </a:p>
        </p:txBody>
      </p:sp>
      <p:pic>
        <p:nvPicPr>
          <p:cNvPr id="2" name="Picture 1">
            <a:extLst>
              <a:ext uri="{FF2B5EF4-FFF2-40B4-BE49-F238E27FC236}">
                <a16:creationId xmlns:a16="http://schemas.microsoft.com/office/drawing/2014/main" id="{318C6042-113D-4E3D-BDC3-2842CD538634}"/>
              </a:ext>
            </a:extLst>
          </p:cNvPr>
          <p:cNvPicPr>
            <a:picLocks noChangeAspect="1"/>
          </p:cNvPicPr>
          <p:nvPr/>
        </p:nvPicPr>
        <p:blipFill>
          <a:blip r:embed="rId4"/>
          <a:stretch>
            <a:fillRect/>
          </a:stretch>
        </p:blipFill>
        <p:spPr>
          <a:xfrm>
            <a:off x="930998" y="332695"/>
            <a:ext cx="3133725" cy="657225"/>
          </a:xfrm>
          <a:prstGeom prst="rect">
            <a:avLst/>
          </a:prstGeom>
        </p:spPr>
      </p:pic>
    </p:spTree>
    <p:extLst>
      <p:ext uri="{BB962C8B-B14F-4D97-AF65-F5344CB8AC3E}">
        <p14:creationId xmlns:p14="http://schemas.microsoft.com/office/powerpoint/2010/main" val="1346858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BDE57-F2B9-4827-84FB-C7446BE044CF}"/>
              </a:ext>
            </a:extLst>
          </p:cNvPr>
          <p:cNvSpPr>
            <a:spLocks noGrp="1"/>
          </p:cNvSpPr>
          <p:nvPr>
            <p:ph type="title"/>
          </p:nvPr>
        </p:nvSpPr>
        <p:spPr>
          <a:xfrm>
            <a:off x="609601" y="274638"/>
            <a:ext cx="8174567" cy="889962"/>
          </a:xfrm>
          <a:solidFill>
            <a:schemeClr val="accent5">
              <a:lumMod val="40000"/>
              <a:lumOff val="60000"/>
            </a:schemeClr>
          </a:solidFill>
        </p:spPr>
        <p:txBody>
          <a:bodyPr/>
          <a:lstStyle/>
          <a:p>
            <a:r>
              <a:rPr lang="en-GB" sz="2400" b="1" dirty="0">
                <a:solidFill>
                  <a:srgbClr val="0070C0"/>
                </a:solidFill>
              </a:rPr>
              <a:t>Year 3 /4 questions: Arithmetic Paper 2019</a:t>
            </a:r>
            <a:br>
              <a:rPr lang="en-GB" sz="2400" b="1" dirty="0">
                <a:solidFill>
                  <a:srgbClr val="0070C0"/>
                </a:solidFill>
              </a:rPr>
            </a:br>
            <a:r>
              <a:rPr lang="en-GB" sz="2000" b="1" dirty="0">
                <a:solidFill>
                  <a:srgbClr val="0070C0"/>
                </a:solidFill>
              </a:rPr>
              <a:t>Q:1, 2, 3, 4, 5, 7, 8, 9,11,12,13,19, 21</a:t>
            </a:r>
            <a:endParaRPr lang="en-GB" sz="2400" b="1" dirty="0">
              <a:solidFill>
                <a:srgbClr val="0070C0"/>
              </a:solidFill>
            </a:endParaRPr>
          </a:p>
        </p:txBody>
      </p:sp>
      <p:pic>
        <p:nvPicPr>
          <p:cNvPr id="3" name="Picture 2">
            <a:extLst>
              <a:ext uri="{FF2B5EF4-FFF2-40B4-BE49-F238E27FC236}">
                <a16:creationId xmlns:a16="http://schemas.microsoft.com/office/drawing/2014/main" id="{A58704FF-6627-4231-824F-1EE45C06FE9B}"/>
              </a:ext>
            </a:extLst>
          </p:cNvPr>
          <p:cNvPicPr>
            <a:picLocks noChangeAspect="1"/>
          </p:cNvPicPr>
          <p:nvPr/>
        </p:nvPicPr>
        <p:blipFill>
          <a:blip r:embed="rId3"/>
          <a:stretch>
            <a:fillRect/>
          </a:stretch>
        </p:blipFill>
        <p:spPr>
          <a:xfrm>
            <a:off x="627191" y="1489330"/>
            <a:ext cx="2850981" cy="687290"/>
          </a:xfrm>
          <a:prstGeom prst="rect">
            <a:avLst/>
          </a:prstGeom>
        </p:spPr>
      </p:pic>
      <p:pic>
        <p:nvPicPr>
          <p:cNvPr id="4" name="Picture 3">
            <a:extLst>
              <a:ext uri="{FF2B5EF4-FFF2-40B4-BE49-F238E27FC236}">
                <a16:creationId xmlns:a16="http://schemas.microsoft.com/office/drawing/2014/main" id="{427B695F-ECDF-43D6-85D1-D2257CDEB943}"/>
              </a:ext>
            </a:extLst>
          </p:cNvPr>
          <p:cNvPicPr>
            <a:picLocks noChangeAspect="1"/>
          </p:cNvPicPr>
          <p:nvPr/>
        </p:nvPicPr>
        <p:blipFill>
          <a:blip r:embed="rId4"/>
          <a:stretch>
            <a:fillRect/>
          </a:stretch>
        </p:blipFill>
        <p:spPr>
          <a:xfrm>
            <a:off x="665606" y="2452285"/>
            <a:ext cx="2787695" cy="685604"/>
          </a:xfrm>
          <a:prstGeom prst="rect">
            <a:avLst/>
          </a:prstGeom>
        </p:spPr>
      </p:pic>
      <p:pic>
        <p:nvPicPr>
          <p:cNvPr id="5" name="Picture 4">
            <a:extLst>
              <a:ext uri="{FF2B5EF4-FFF2-40B4-BE49-F238E27FC236}">
                <a16:creationId xmlns:a16="http://schemas.microsoft.com/office/drawing/2014/main" id="{4F383CD1-A0B0-4CDF-A3E5-42F7DEBEBF6E}"/>
              </a:ext>
            </a:extLst>
          </p:cNvPr>
          <p:cNvPicPr>
            <a:picLocks noChangeAspect="1"/>
          </p:cNvPicPr>
          <p:nvPr/>
        </p:nvPicPr>
        <p:blipFill>
          <a:blip r:embed="rId5"/>
          <a:stretch>
            <a:fillRect/>
          </a:stretch>
        </p:blipFill>
        <p:spPr>
          <a:xfrm>
            <a:off x="682104" y="3408492"/>
            <a:ext cx="3071853" cy="595563"/>
          </a:xfrm>
          <a:prstGeom prst="rect">
            <a:avLst/>
          </a:prstGeom>
        </p:spPr>
      </p:pic>
      <p:pic>
        <p:nvPicPr>
          <p:cNvPr id="6" name="Picture 5">
            <a:extLst>
              <a:ext uri="{FF2B5EF4-FFF2-40B4-BE49-F238E27FC236}">
                <a16:creationId xmlns:a16="http://schemas.microsoft.com/office/drawing/2014/main" id="{BEB3C33F-2E20-428A-B337-5E20A9F22346}"/>
              </a:ext>
            </a:extLst>
          </p:cNvPr>
          <p:cNvPicPr>
            <a:picLocks noChangeAspect="1"/>
          </p:cNvPicPr>
          <p:nvPr/>
        </p:nvPicPr>
        <p:blipFill>
          <a:blip r:embed="rId6"/>
          <a:stretch>
            <a:fillRect/>
          </a:stretch>
        </p:blipFill>
        <p:spPr>
          <a:xfrm>
            <a:off x="547623" y="4210467"/>
            <a:ext cx="2974931" cy="828462"/>
          </a:xfrm>
          <a:prstGeom prst="rect">
            <a:avLst/>
          </a:prstGeom>
        </p:spPr>
      </p:pic>
      <p:pic>
        <p:nvPicPr>
          <p:cNvPr id="7" name="Picture 6">
            <a:extLst>
              <a:ext uri="{FF2B5EF4-FFF2-40B4-BE49-F238E27FC236}">
                <a16:creationId xmlns:a16="http://schemas.microsoft.com/office/drawing/2014/main" id="{7BF642B0-57CD-4BA1-B63E-24A95B37CEE8}"/>
              </a:ext>
            </a:extLst>
          </p:cNvPr>
          <p:cNvPicPr>
            <a:picLocks noChangeAspect="1"/>
          </p:cNvPicPr>
          <p:nvPr/>
        </p:nvPicPr>
        <p:blipFill>
          <a:blip r:embed="rId7"/>
          <a:stretch>
            <a:fillRect/>
          </a:stretch>
        </p:blipFill>
        <p:spPr>
          <a:xfrm>
            <a:off x="627191" y="5245341"/>
            <a:ext cx="1799644" cy="572981"/>
          </a:xfrm>
          <a:prstGeom prst="rect">
            <a:avLst/>
          </a:prstGeom>
        </p:spPr>
      </p:pic>
      <p:sp>
        <p:nvSpPr>
          <p:cNvPr id="9" name="Arrow: Down 8">
            <a:extLst>
              <a:ext uri="{FF2B5EF4-FFF2-40B4-BE49-F238E27FC236}">
                <a16:creationId xmlns:a16="http://schemas.microsoft.com/office/drawing/2014/main" id="{C8FCD4C2-C920-4AA2-AA43-1F882F1B232F}"/>
              </a:ext>
            </a:extLst>
          </p:cNvPr>
          <p:cNvSpPr/>
          <p:nvPr/>
        </p:nvSpPr>
        <p:spPr>
          <a:xfrm>
            <a:off x="229644" y="1665383"/>
            <a:ext cx="215700" cy="43933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62B538BE-7331-45A3-A482-08CECC24069E}"/>
              </a:ext>
            </a:extLst>
          </p:cNvPr>
          <p:cNvPicPr>
            <a:picLocks noChangeAspect="1"/>
          </p:cNvPicPr>
          <p:nvPr/>
        </p:nvPicPr>
        <p:blipFill>
          <a:blip r:embed="rId8"/>
          <a:stretch>
            <a:fillRect/>
          </a:stretch>
        </p:blipFill>
        <p:spPr>
          <a:xfrm>
            <a:off x="5045766" y="1551146"/>
            <a:ext cx="2113835" cy="696122"/>
          </a:xfrm>
          <a:prstGeom prst="rect">
            <a:avLst/>
          </a:prstGeom>
        </p:spPr>
      </p:pic>
      <p:pic>
        <p:nvPicPr>
          <p:cNvPr id="11" name="Picture 10">
            <a:extLst>
              <a:ext uri="{FF2B5EF4-FFF2-40B4-BE49-F238E27FC236}">
                <a16:creationId xmlns:a16="http://schemas.microsoft.com/office/drawing/2014/main" id="{2A3ADF9F-45D8-4023-99C5-553D2FC49CCA}"/>
              </a:ext>
            </a:extLst>
          </p:cNvPr>
          <p:cNvPicPr>
            <a:picLocks noChangeAspect="1"/>
          </p:cNvPicPr>
          <p:nvPr/>
        </p:nvPicPr>
        <p:blipFill>
          <a:blip r:embed="rId9"/>
          <a:stretch>
            <a:fillRect/>
          </a:stretch>
        </p:blipFill>
        <p:spPr>
          <a:xfrm>
            <a:off x="5045766" y="2316446"/>
            <a:ext cx="1838567" cy="742174"/>
          </a:xfrm>
          <a:prstGeom prst="rect">
            <a:avLst/>
          </a:prstGeom>
        </p:spPr>
      </p:pic>
      <p:pic>
        <p:nvPicPr>
          <p:cNvPr id="12" name="Picture 11">
            <a:extLst>
              <a:ext uri="{FF2B5EF4-FFF2-40B4-BE49-F238E27FC236}">
                <a16:creationId xmlns:a16="http://schemas.microsoft.com/office/drawing/2014/main" id="{E378F5B4-D050-4F4E-A613-71DC4E15F2A9}"/>
              </a:ext>
            </a:extLst>
          </p:cNvPr>
          <p:cNvPicPr>
            <a:picLocks noChangeAspect="1"/>
          </p:cNvPicPr>
          <p:nvPr/>
        </p:nvPicPr>
        <p:blipFill>
          <a:blip r:embed="rId10"/>
          <a:stretch>
            <a:fillRect/>
          </a:stretch>
        </p:blipFill>
        <p:spPr>
          <a:xfrm>
            <a:off x="5097292" y="3297838"/>
            <a:ext cx="1505133" cy="732227"/>
          </a:xfrm>
          <a:prstGeom prst="rect">
            <a:avLst/>
          </a:prstGeom>
        </p:spPr>
      </p:pic>
      <p:pic>
        <p:nvPicPr>
          <p:cNvPr id="14" name="Picture 13">
            <a:extLst>
              <a:ext uri="{FF2B5EF4-FFF2-40B4-BE49-F238E27FC236}">
                <a16:creationId xmlns:a16="http://schemas.microsoft.com/office/drawing/2014/main" id="{D0D2677C-D807-4345-BA12-280A08F2140D}"/>
              </a:ext>
            </a:extLst>
          </p:cNvPr>
          <p:cNvPicPr>
            <a:picLocks noChangeAspect="1"/>
          </p:cNvPicPr>
          <p:nvPr/>
        </p:nvPicPr>
        <p:blipFill>
          <a:blip r:embed="rId11"/>
          <a:stretch>
            <a:fillRect/>
          </a:stretch>
        </p:blipFill>
        <p:spPr>
          <a:xfrm>
            <a:off x="4889065" y="4208341"/>
            <a:ext cx="2743594" cy="718397"/>
          </a:xfrm>
          <a:prstGeom prst="rect">
            <a:avLst/>
          </a:prstGeom>
        </p:spPr>
      </p:pic>
      <p:sp>
        <p:nvSpPr>
          <p:cNvPr id="15" name="Arrow: Down 14">
            <a:extLst>
              <a:ext uri="{FF2B5EF4-FFF2-40B4-BE49-F238E27FC236}">
                <a16:creationId xmlns:a16="http://schemas.microsoft.com/office/drawing/2014/main" id="{FB531D5C-EB36-4BFC-967A-EE0F44820377}"/>
              </a:ext>
            </a:extLst>
          </p:cNvPr>
          <p:cNvSpPr/>
          <p:nvPr/>
        </p:nvSpPr>
        <p:spPr>
          <a:xfrm>
            <a:off x="4156338" y="1647689"/>
            <a:ext cx="215700" cy="43933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Arrow: Down 15">
            <a:extLst>
              <a:ext uri="{FF2B5EF4-FFF2-40B4-BE49-F238E27FC236}">
                <a16:creationId xmlns:a16="http://schemas.microsoft.com/office/drawing/2014/main" id="{4E5BD521-20CF-4106-8E50-A6A1E9A790A0}"/>
              </a:ext>
            </a:extLst>
          </p:cNvPr>
          <p:cNvSpPr/>
          <p:nvPr/>
        </p:nvSpPr>
        <p:spPr>
          <a:xfrm>
            <a:off x="7825650" y="1665382"/>
            <a:ext cx="215700" cy="43933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a:extLst>
              <a:ext uri="{FF2B5EF4-FFF2-40B4-BE49-F238E27FC236}">
                <a16:creationId xmlns:a16="http://schemas.microsoft.com/office/drawing/2014/main" id="{07CC9009-0535-4C05-9C5C-D6252EADA335}"/>
              </a:ext>
            </a:extLst>
          </p:cNvPr>
          <p:cNvPicPr>
            <a:picLocks noChangeAspect="1"/>
          </p:cNvPicPr>
          <p:nvPr/>
        </p:nvPicPr>
        <p:blipFill>
          <a:blip r:embed="rId12"/>
          <a:stretch>
            <a:fillRect/>
          </a:stretch>
        </p:blipFill>
        <p:spPr>
          <a:xfrm>
            <a:off x="4667189" y="5191884"/>
            <a:ext cx="2935534" cy="696122"/>
          </a:xfrm>
          <a:prstGeom prst="rect">
            <a:avLst/>
          </a:prstGeom>
        </p:spPr>
      </p:pic>
      <p:pic>
        <p:nvPicPr>
          <p:cNvPr id="18" name="Picture 17">
            <a:extLst>
              <a:ext uri="{FF2B5EF4-FFF2-40B4-BE49-F238E27FC236}">
                <a16:creationId xmlns:a16="http://schemas.microsoft.com/office/drawing/2014/main" id="{E4D001D3-5AB4-4810-BE44-AFE3920A91DF}"/>
              </a:ext>
            </a:extLst>
          </p:cNvPr>
          <p:cNvPicPr>
            <a:picLocks noChangeAspect="1"/>
          </p:cNvPicPr>
          <p:nvPr/>
        </p:nvPicPr>
        <p:blipFill>
          <a:blip r:embed="rId13"/>
          <a:stretch>
            <a:fillRect/>
          </a:stretch>
        </p:blipFill>
        <p:spPr>
          <a:xfrm>
            <a:off x="8657864" y="1699822"/>
            <a:ext cx="1813626" cy="700384"/>
          </a:xfrm>
          <a:prstGeom prst="rect">
            <a:avLst/>
          </a:prstGeom>
        </p:spPr>
      </p:pic>
      <p:sp>
        <p:nvSpPr>
          <p:cNvPr id="21" name="Rectangle 20">
            <a:extLst>
              <a:ext uri="{FF2B5EF4-FFF2-40B4-BE49-F238E27FC236}">
                <a16:creationId xmlns:a16="http://schemas.microsoft.com/office/drawing/2014/main" id="{8D798742-D1E5-454F-BA60-47405B6DF165}"/>
              </a:ext>
            </a:extLst>
          </p:cNvPr>
          <p:cNvSpPr/>
          <p:nvPr/>
        </p:nvSpPr>
        <p:spPr>
          <a:xfrm>
            <a:off x="3202166" y="6190775"/>
            <a:ext cx="7293556" cy="276999"/>
          </a:xfrm>
          <a:prstGeom prst="rect">
            <a:avLst/>
          </a:prstGeom>
        </p:spPr>
        <p:txBody>
          <a:bodyPr wrap="square">
            <a:spAutoFit/>
          </a:bodyPr>
          <a:lstStyle/>
          <a:p>
            <a:r>
              <a:rPr lang="en-GB" sz="1200" b="1" dirty="0">
                <a:solidFill>
                  <a:srgbClr val="0070C0"/>
                </a:solidFill>
              </a:rPr>
              <a:t>https://www.gov.uk/government/publications/key-stage-2-tests-2019-mathematics-test-materials</a:t>
            </a:r>
          </a:p>
        </p:txBody>
      </p:sp>
      <p:pic>
        <p:nvPicPr>
          <p:cNvPr id="22" name="Picture 21">
            <a:extLst>
              <a:ext uri="{FF2B5EF4-FFF2-40B4-BE49-F238E27FC236}">
                <a16:creationId xmlns:a16="http://schemas.microsoft.com/office/drawing/2014/main" id="{EA4723C0-92EE-49BF-8D85-3A5B51CF5D5B}"/>
              </a:ext>
            </a:extLst>
          </p:cNvPr>
          <p:cNvPicPr>
            <a:picLocks noChangeAspect="1"/>
          </p:cNvPicPr>
          <p:nvPr/>
        </p:nvPicPr>
        <p:blipFill>
          <a:blip r:embed="rId14"/>
          <a:stretch>
            <a:fillRect/>
          </a:stretch>
        </p:blipFill>
        <p:spPr>
          <a:xfrm>
            <a:off x="8784168" y="2481436"/>
            <a:ext cx="1623907" cy="701789"/>
          </a:xfrm>
          <a:prstGeom prst="rect">
            <a:avLst/>
          </a:prstGeom>
        </p:spPr>
      </p:pic>
      <p:pic>
        <p:nvPicPr>
          <p:cNvPr id="23" name="Picture 22">
            <a:extLst>
              <a:ext uri="{FF2B5EF4-FFF2-40B4-BE49-F238E27FC236}">
                <a16:creationId xmlns:a16="http://schemas.microsoft.com/office/drawing/2014/main" id="{3C68B0EA-753E-4D4A-B939-ABFEACD8A8E5}"/>
              </a:ext>
            </a:extLst>
          </p:cNvPr>
          <p:cNvPicPr>
            <a:picLocks noChangeAspect="1"/>
          </p:cNvPicPr>
          <p:nvPr/>
        </p:nvPicPr>
        <p:blipFill>
          <a:blip r:embed="rId15"/>
          <a:stretch>
            <a:fillRect/>
          </a:stretch>
        </p:blipFill>
        <p:spPr>
          <a:xfrm>
            <a:off x="8784168" y="3448750"/>
            <a:ext cx="1401584" cy="696833"/>
          </a:xfrm>
          <a:prstGeom prst="rect">
            <a:avLst/>
          </a:prstGeom>
        </p:spPr>
      </p:pic>
    </p:spTree>
    <p:extLst>
      <p:ext uri="{BB962C8B-B14F-4D97-AF65-F5344CB8AC3E}">
        <p14:creationId xmlns:p14="http://schemas.microsoft.com/office/powerpoint/2010/main" val="22113047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ECD0C7-1167-4BED-9D96-64027495B960}"/>
              </a:ext>
            </a:extLst>
          </p:cNvPr>
          <p:cNvPicPr>
            <a:picLocks noChangeAspect="1"/>
          </p:cNvPicPr>
          <p:nvPr/>
        </p:nvPicPr>
        <p:blipFill>
          <a:blip r:embed="rId2"/>
          <a:stretch>
            <a:fillRect/>
          </a:stretch>
        </p:blipFill>
        <p:spPr>
          <a:xfrm>
            <a:off x="476250" y="809625"/>
            <a:ext cx="9391448" cy="4377370"/>
          </a:xfrm>
          <a:prstGeom prst="rect">
            <a:avLst/>
          </a:prstGeom>
        </p:spPr>
      </p:pic>
      <p:sp>
        <p:nvSpPr>
          <p:cNvPr id="4" name="Rectangle 3">
            <a:extLst>
              <a:ext uri="{FF2B5EF4-FFF2-40B4-BE49-F238E27FC236}">
                <a16:creationId xmlns:a16="http://schemas.microsoft.com/office/drawing/2014/main" id="{ECC3EA78-3FA2-4160-B261-7869DE401256}"/>
              </a:ext>
            </a:extLst>
          </p:cNvPr>
          <p:cNvSpPr/>
          <p:nvPr/>
        </p:nvSpPr>
        <p:spPr>
          <a:xfrm>
            <a:off x="3202166" y="6190775"/>
            <a:ext cx="7293556" cy="276999"/>
          </a:xfrm>
          <a:prstGeom prst="rect">
            <a:avLst/>
          </a:prstGeom>
        </p:spPr>
        <p:txBody>
          <a:bodyPr wrap="square">
            <a:spAutoFit/>
          </a:bodyPr>
          <a:lstStyle/>
          <a:p>
            <a:r>
              <a:rPr lang="en-GB" sz="1200" b="1" dirty="0">
                <a:solidFill>
                  <a:srgbClr val="0070C0"/>
                </a:solidFill>
              </a:rPr>
              <a:t>https://www.gov.uk/government/publications/key-stage-2-tests-2019-mathematics-test-materials</a:t>
            </a:r>
          </a:p>
        </p:txBody>
      </p:sp>
    </p:spTree>
    <p:extLst>
      <p:ext uri="{BB962C8B-B14F-4D97-AF65-F5344CB8AC3E}">
        <p14:creationId xmlns:p14="http://schemas.microsoft.com/office/powerpoint/2010/main" val="41856317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7291FDC-9EEE-44C9-B89A-360289FDE572}"/>
              </a:ext>
            </a:extLst>
          </p:cNvPr>
          <p:cNvPicPr>
            <a:picLocks noChangeAspect="1"/>
          </p:cNvPicPr>
          <p:nvPr/>
        </p:nvPicPr>
        <p:blipFill rotWithShape="1">
          <a:blip r:embed="rId2"/>
          <a:srcRect l="33493" t="8215" r="34319" b="22976"/>
          <a:stretch/>
        </p:blipFill>
        <p:spPr>
          <a:xfrm>
            <a:off x="6687357" y="89808"/>
            <a:ext cx="2435615" cy="6768192"/>
          </a:xfrm>
          <a:prstGeom prst="rect">
            <a:avLst/>
          </a:prstGeom>
        </p:spPr>
      </p:pic>
      <p:sp>
        <p:nvSpPr>
          <p:cNvPr id="5" name="TextBox 4">
            <a:extLst>
              <a:ext uri="{FF2B5EF4-FFF2-40B4-BE49-F238E27FC236}">
                <a16:creationId xmlns:a16="http://schemas.microsoft.com/office/drawing/2014/main" id="{4A85DDB9-F21F-41E9-BC65-E0742EB7AEE6}"/>
              </a:ext>
            </a:extLst>
          </p:cNvPr>
          <p:cNvSpPr txBox="1"/>
          <p:nvPr/>
        </p:nvSpPr>
        <p:spPr>
          <a:xfrm>
            <a:off x="277586" y="2174056"/>
            <a:ext cx="5151664" cy="800219"/>
          </a:xfrm>
          <a:prstGeom prst="rect">
            <a:avLst/>
          </a:prstGeom>
          <a:noFill/>
        </p:spPr>
        <p:txBody>
          <a:bodyPr wrap="square" rtlCol="0">
            <a:spAutoFit/>
          </a:bodyPr>
          <a:lstStyle/>
          <a:p>
            <a:r>
              <a:rPr lang="en-GB" sz="1400" b="1" dirty="0">
                <a:solidFill>
                  <a:srgbClr val="0070C0"/>
                </a:solidFill>
              </a:rPr>
              <a:t>https://www.gov.uk/government/publications/key-stage-2-tests-2019-mathematics-test-materials</a:t>
            </a:r>
          </a:p>
          <a:p>
            <a:endParaRPr lang="en-GB" dirty="0"/>
          </a:p>
        </p:txBody>
      </p:sp>
      <p:sp>
        <p:nvSpPr>
          <p:cNvPr id="6" name="TextBox 5">
            <a:extLst>
              <a:ext uri="{FF2B5EF4-FFF2-40B4-BE49-F238E27FC236}">
                <a16:creationId xmlns:a16="http://schemas.microsoft.com/office/drawing/2014/main" id="{B5353E3A-E06D-422D-810A-69B98532109B}"/>
              </a:ext>
            </a:extLst>
          </p:cNvPr>
          <p:cNvSpPr txBox="1"/>
          <p:nvPr/>
        </p:nvSpPr>
        <p:spPr>
          <a:xfrm>
            <a:off x="179615" y="742950"/>
            <a:ext cx="3881191" cy="830997"/>
          </a:xfrm>
          <a:prstGeom prst="rect">
            <a:avLst/>
          </a:prstGeom>
          <a:noFill/>
        </p:spPr>
        <p:txBody>
          <a:bodyPr wrap="none" rtlCol="0">
            <a:spAutoFit/>
          </a:bodyPr>
          <a:lstStyle/>
          <a:p>
            <a:r>
              <a:rPr lang="en-GB" sz="2400" b="1" dirty="0">
                <a:solidFill>
                  <a:srgbClr val="0070C0"/>
                </a:solidFill>
              </a:rPr>
              <a:t>Key Stage 2 Mathematics</a:t>
            </a:r>
          </a:p>
          <a:p>
            <a:r>
              <a:rPr lang="en-GB" sz="2400" b="1" dirty="0">
                <a:solidFill>
                  <a:srgbClr val="0070C0"/>
                </a:solidFill>
              </a:rPr>
              <a:t>Mark Scheme</a:t>
            </a:r>
          </a:p>
        </p:txBody>
      </p:sp>
      <p:pic>
        <p:nvPicPr>
          <p:cNvPr id="8" name="Picture 7">
            <a:extLst>
              <a:ext uri="{FF2B5EF4-FFF2-40B4-BE49-F238E27FC236}">
                <a16:creationId xmlns:a16="http://schemas.microsoft.com/office/drawing/2014/main" id="{2533514F-F29E-4332-A3D0-CFEEF4C01A06}"/>
              </a:ext>
            </a:extLst>
          </p:cNvPr>
          <p:cNvPicPr>
            <a:picLocks noChangeAspect="1"/>
          </p:cNvPicPr>
          <p:nvPr/>
        </p:nvPicPr>
        <p:blipFill>
          <a:blip r:embed="rId3"/>
          <a:stretch>
            <a:fillRect/>
          </a:stretch>
        </p:blipFill>
        <p:spPr>
          <a:xfrm>
            <a:off x="1" y="126699"/>
            <a:ext cx="6504612" cy="550937"/>
          </a:xfrm>
          <a:prstGeom prst="rect">
            <a:avLst/>
          </a:prstGeom>
        </p:spPr>
      </p:pic>
    </p:spTree>
    <p:extLst>
      <p:ext uri="{BB962C8B-B14F-4D97-AF65-F5344CB8AC3E}">
        <p14:creationId xmlns:p14="http://schemas.microsoft.com/office/powerpoint/2010/main" val="8748505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C70C6A3-1768-474B-AB34-5952DA062325}"/>
              </a:ext>
            </a:extLst>
          </p:cNvPr>
          <p:cNvSpPr txBox="1"/>
          <p:nvPr/>
        </p:nvSpPr>
        <p:spPr>
          <a:xfrm>
            <a:off x="470806" y="1802595"/>
            <a:ext cx="6068787" cy="3416320"/>
          </a:xfrm>
          <a:prstGeom prst="rect">
            <a:avLst/>
          </a:prstGeom>
          <a:solidFill>
            <a:schemeClr val="accent1">
              <a:lumMod val="20000"/>
              <a:lumOff val="80000"/>
            </a:schemeClr>
          </a:solidFill>
        </p:spPr>
        <p:txBody>
          <a:bodyPr wrap="square" rtlCol="0">
            <a:spAutoFit/>
          </a:bodyPr>
          <a:lstStyle/>
          <a:p>
            <a:pPr algn="ctr"/>
            <a:r>
              <a:rPr lang="en-GB" b="1" dirty="0">
                <a:solidFill>
                  <a:srgbClr val="0070C0"/>
                </a:solidFill>
              </a:rPr>
              <a:t>Key Stage 2 SATs: Reasoning Paper 2</a:t>
            </a:r>
          </a:p>
          <a:p>
            <a:endParaRPr lang="en-GB" b="1" dirty="0">
              <a:solidFill>
                <a:srgbClr val="0070C0"/>
              </a:solidFill>
            </a:endParaRPr>
          </a:p>
          <a:p>
            <a:r>
              <a:rPr lang="en-GB" b="1" dirty="0">
                <a:solidFill>
                  <a:srgbClr val="0070C0"/>
                </a:solidFill>
              </a:rPr>
              <a:t>	Year 3: Q1, 6, 7</a:t>
            </a:r>
          </a:p>
          <a:p>
            <a:r>
              <a:rPr lang="en-GB" b="1" dirty="0">
                <a:solidFill>
                  <a:srgbClr val="0070C0"/>
                </a:solidFill>
              </a:rPr>
              <a:t>	Year 4: Q2, 6, 9, 11</a:t>
            </a:r>
          </a:p>
          <a:p>
            <a:r>
              <a:rPr lang="en-GB" b="1" dirty="0">
                <a:solidFill>
                  <a:srgbClr val="0070C0"/>
                </a:solidFill>
              </a:rPr>
              <a:t>	Year 5: Q4, 5, 12,14,15, 18, 22a</a:t>
            </a:r>
          </a:p>
          <a:p>
            <a:r>
              <a:rPr lang="en-GB" b="1" dirty="0">
                <a:solidFill>
                  <a:srgbClr val="0070C0"/>
                </a:solidFill>
              </a:rPr>
              <a:t>	Year 6: Q3, 5, 8, 10,13,16,17,19, 20, 21, 22, 23</a:t>
            </a:r>
          </a:p>
          <a:p>
            <a:endParaRPr lang="en-GB" b="1" dirty="0">
              <a:solidFill>
                <a:srgbClr val="0070C0"/>
              </a:solidFill>
            </a:endParaRPr>
          </a:p>
          <a:p>
            <a:endParaRPr lang="en-GB" b="1" dirty="0">
              <a:solidFill>
                <a:srgbClr val="0070C0"/>
              </a:solidFill>
            </a:endParaRPr>
          </a:p>
          <a:p>
            <a:r>
              <a:rPr lang="en-GB" b="1" dirty="0">
                <a:solidFill>
                  <a:srgbClr val="0070C0"/>
                </a:solidFill>
              </a:rPr>
              <a:t>7 questions from Lower KS 2</a:t>
            </a:r>
          </a:p>
          <a:p>
            <a:r>
              <a:rPr lang="en-GB" b="1" dirty="0">
                <a:solidFill>
                  <a:srgbClr val="0070C0"/>
                </a:solidFill>
              </a:rPr>
              <a:t>7 questions Y5</a:t>
            </a:r>
          </a:p>
          <a:p>
            <a:r>
              <a:rPr lang="en-GB" b="1" dirty="0">
                <a:solidFill>
                  <a:srgbClr val="0070C0"/>
                </a:solidFill>
              </a:rPr>
              <a:t>12 questions Y6</a:t>
            </a:r>
          </a:p>
          <a:p>
            <a:endParaRPr lang="en-GB" b="1" dirty="0">
              <a:solidFill>
                <a:srgbClr val="0070C0"/>
              </a:solidFill>
            </a:endParaRPr>
          </a:p>
        </p:txBody>
      </p:sp>
      <p:sp>
        <p:nvSpPr>
          <p:cNvPr id="6" name="TextBox 5">
            <a:extLst>
              <a:ext uri="{FF2B5EF4-FFF2-40B4-BE49-F238E27FC236}">
                <a16:creationId xmlns:a16="http://schemas.microsoft.com/office/drawing/2014/main" id="{369E9522-3A0E-418F-95F8-0F8AECBF3F73}"/>
              </a:ext>
            </a:extLst>
          </p:cNvPr>
          <p:cNvSpPr txBox="1"/>
          <p:nvPr/>
        </p:nvSpPr>
        <p:spPr>
          <a:xfrm>
            <a:off x="302080" y="777816"/>
            <a:ext cx="6947806" cy="800219"/>
          </a:xfrm>
          <a:prstGeom prst="rect">
            <a:avLst/>
          </a:prstGeom>
          <a:noFill/>
        </p:spPr>
        <p:txBody>
          <a:bodyPr wrap="square" rtlCol="0">
            <a:spAutoFit/>
          </a:bodyPr>
          <a:lstStyle/>
          <a:p>
            <a:r>
              <a:rPr lang="en-GB" sz="1400" b="1" dirty="0">
                <a:solidFill>
                  <a:srgbClr val="0070C0"/>
                </a:solidFill>
              </a:rPr>
              <a:t>https://www.gov.uk/government/publications/key-stage-2-tests-2019-mathematics-test-materials</a:t>
            </a:r>
          </a:p>
          <a:p>
            <a:endParaRPr lang="en-GB" dirty="0"/>
          </a:p>
        </p:txBody>
      </p:sp>
      <p:pic>
        <p:nvPicPr>
          <p:cNvPr id="7" name="Picture 6">
            <a:extLst>
              <a:ext uri="{FF2B5EF4-FFF2-40B4-BE49-F238E27FC236}">
                <a16:creationId xmlns:a16="http://schemas.microsoft.com/office/drawing/2014/main" id="{9A71A8CE-B213-4BD4-AD56-7F36572CD79A}"/>
              </a:ext>
            </a:extLst>
          </p:cNvPr>
          <p:cNvPicPr>
            <a:picLocks noChangeAspect="1"/>
          </p:cNvPicPr>
          <p:nvPr/>
        </p:nvPicPr>
        <p:blipFill>
          <a:blip r:embed="rId2"/>
          <a:stretch>
            <a:fillRect/>
          </a:stretch>
        </p:blipFill>
        <p:spPr>
          <a:xfrm>
            <a:off x="97970" y="175484"/>
            <a:ext cx="7275739" cy="616251"/>
          </a:xfrm>
          <a:prstGeom prst="rect">
            <a:avLst/>
          </a:prstGeom>
        </p:spPr>
      </p:pic>
      <p:sp>
        <p:nvSpPr>
          <p:cNvPr id="9" name="TextBox 8">
            <a:extLst>
              <a:ext uri="{FF2B5EF4-FFF2-40B4-BE49-F238E27FC236}">
                <a16:creationId xmlns:a16="http://schemas.microsoft.com/office/drawing/2014/main" id="{C7391F01-FA5B-43CD-B951-CAEFB9AF062E}"/>
              </a:ext>
            </a:extLst>
          </p:cNvPr>
          <p:cNvSpPr txBox="1"/>
          <p:nvPr/>
        </p:nvSpPr>
        <p:spPr>
          <a:xfrm>
            <a:off x="5061101" y="4407866"/>
            <a:ext cx="2069797" cy="369332"/>
          </a:xfrm>
          <a:prstGeom prst="rect">
            <a:avLst/>
          </a:prstGeom>
          <a:noFill/>
        </p:spPr>
        <p:txBody>
          <a:bodyPr wrap="none" rtlCol="0">
            <a:spAutoFit/>
          </a:bodyPr>
          <a:lstStyle/>
          <a:p>
            <a:r>
              <a:rPr lang="en-GB" b="1" dirty="0">
                <a:solidFill>
                  <a:srgbClr val="FF0000"/>
                </a:solidFill>
              </a:rPr>
              <a:t>2018</a:t>
            </a:r>
            <a:r>
              <a:rPr lang="en-GB" b="1" dirty="0"/>
              <a:t>, 2017 (2016</a:t>
            </a:r>
            <a:r>
              <a:rPr lang="en-GB" dirty="0"/>
              <a:t>)</a:t>
            </a:r>
          </a:p>
        </p:txBody>
      </p:sp>
      <p:pic>
        <p:nvPicPr>
          <p:cNvPr id="10" name="Picture 9">
            <a:extLst>
              <a:ext uri="{FF2B5EF4-FFF2-40B4-BE49-F238E27FC236}">
                <a16:creationId xmlns:a16="http://schemas.microsoft.com/office/drawing/2014/main" id="{1747EE8E-62D7-4963-9E08-5412F7F556CC}"/>
              </a:ext>
            </a:extLst>
          </p:cNvPr>
          <p:cNvPicPr>
            <a:picLocks noChangeAspect="1"/>
          </p:cNvPicPr>
          <p:nvPr/>
        </p:nvPicPr>
        <p:blipFill rotWithShape="1">
          <a:blip r:embed="rId3"/>
          <a:srcRect l="33493" t="8215" r="34319" b="22976"/>
          <a:stretch/>
        </p:blipFill>
        <p:spPr>
          <a:xfrm>
            <a:off x="7453996" y="89808"/>
            <a:ext cx="2435615" cy="6768192"/>
          </a:xfrm>
          <a:prstGeom prst="rect">
            <a:avLst/>
          </a:prstGeom>
        </p:spPr>
      </p:pic>
      <p:sp>
        <p:nvSpPr>
          <p:cNvPr id="4" name="Star: 5 Points 3">
            <a:extLst>
              <a:ext uri="{FF2B5EF4-FFF2-40B4-BE49-F238E27FC236}">
                <a16:creationId xmlns:a16="http://schemas.microsoft.com/office/drawing/2014/main" id="{EF1FFE12-DFEA-45E9-9534-603421E2CA12}"/>
              </a:ext>
            </a:extLst>
          </p:cNvPr>
          <p:cNvSpPr/>
          <p:nvPr/>
        </p:nvSpPr>
        <p:spPr>
          <a:xfrm>
            <a:off x="1118507" y="2318658"/>
            <a:ext cx="277585" cy="236763"/>
          </a:xfrm>
          <a:prstGeom prst="star5">
            <a:avLst/>
          </a:prstGeom>
          <a:solidFill>
            <a:srgbClr val="FF33CC"/>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tar: 5 Points 12">
            <a:extLst>
              <a:ext uri="{FF2B5EF4-FFF2-40B4-BE49-F238E27FC236}">
                <a16:creationId xmlns:a16="http://schemas.microsoft.com/office/drawing/2014/main" id="{932363FB-15F7-4819-BFA6-BC528D7CFD9C}"/>
              </a:ext>
            </a:extLst>
          </p:cNvPr>
          <p:cNvSpPr/>
          <p:nvPr/>
        </p:nvSpPr>
        <p:spPr>
          <a:xfrm>
            <a:off x="1126670" y="2661599"/>
            <a:ext cx="277585" cy="236763"/>
          </a:xfrm>
          <a:prstGeom prst="star5">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4" name="Content Placeholder 3">
            <a:extLst>
              <a:ext uri="{FF2B5EF4-FFF2-40B4-BE49-F238E27FC236}">
                <a16:creationId xmlns:a16="http://schemas.microsoft.com/office/drawing/2014/main" id="{9D39C4AB-288B-4C40-8EF0-BB20146459A2}"/>
              </a:ext>
            </a:extLst>
          </p:cNvPr>
          <p:cNvGraphicFramePr>
            <a:graphicFrameLocks/>
          </p:cNvGraphicFramePr>
          <p:nvPr>
            <p:extLst>
              <p:ext uri="{D42A27DB-BD31-4B8C-83A1-F6EECF244321}">
                <p14:modId xmlns:p14="http://schemas.microsoft.com/office/powerpoint/2010/main" val="3268902975"/>
              </p:ext>
            </p:extLst>
          </p:nvPr>
        </p:nvGraphicFramePr>
        <p:xfrm>
          <a:off x="4504932" y="4777198"/>
          <a:ext cx="2868777" cy="1968641"/>
        </p:xfrm>
        <a:graphic>
          <a:graphicData uri="http://schemas.openxmlformats.org/drawingml/2006/table">
            <a:tbl>
              <a:tblPr firstRow="1" firstCol="1" bandRow="1">
                <a:tableStyleId>{5C22544A-7EE6-4342-B048-85BDC9FD1C3A}</a:tableStyleId>
              </a:tblPr>
              <a:tblGrid>
                <a:gridCol w="2868777">
                  <a:extLst>
                    <a:ext uri="{9D8B030D-6E8A-4147-A177-3AD203B41FA5}">
                      <a16:colId xmlns:a16="http://schemas.microsoft.com/office/drawing/2014/main" val="20001"/>
                    </a:ext>
                  </a:extLst>
                </a:gridCol>
              </a:tblGrid>
              <a:tr h="397476">
                <a:tc>
                  <a:txBody>
                    <a:bodyPr/>
                    <a:lstStyle/>
                    <a:p>
                      <a:pPr algn="ctr">
                        <a:lnSpc>
                          <a:spcPct val="115000"/>
                        </a:lnSpc>
                        <a:spcAft>
                          <a:spcPts val="0"/>
                        </a:spcAft>
                      </a:pPr>
                      <a:r>
                        <a:rPr lang="en-GB" sz="1400" dirty="0">
                          <a:effectLst/>
                        </a:rPr>
                        <a:t>Reasoning Paper 2 </a:t>
                      </a:r>
                    </a:p>
                    <a:p>
                      <a:pPr algn="ctr">
                        <a:lnSpc>
                          <a:spcPct val="115000"/>
                        </a:lnSpc>
                        <a:spcAft>
                          <a:spcPts val="0"/>
                        </a:spcAft>
                      </a:pPr>
                      <a:r>
                        <a:rPr lang="en-GB" sz="1400" dirty="0">
                          <a:solidFill>
                            <a:srgbClr val="FF0000"/>
                          </a:solidFill>
                          <a:effectLst/>
                        </a:rPr>
                        <a:t>23,</a:t>
                      </a:r>
                      <a:r>
                        <a:rPr lang="en-GB" sz="1400" dirty="0">
                          <a:effectLst/>
                        </a:rPr>
                        <a:t> 23 (20) Qs</a:t>
                      </a:r>
                      <a:endParaRPr lang="en-GB" sz="1400" dirty="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1493724">
                <a:tc>
                  <a:txBody>
                    <a:bodyPr/>
                    <a:lstStyle/>
                    <a:p>
                      <a:pPr>
                        <a:lnSpc>
                          <a:spcPct val="115000"/>
                        </a:lnSpc>
                        <a:spcAft>
                          <a:spcPts val="0"/>
                        </a:spcAft>
                      </a:pPr>
                      <a:r>
                        <a:rPr lang="en-GB" sz="1600" dirty="0">
                          <a:solidFill>
                            <a:schemeClr val="tx1"/>
                          </a:solidFill>
                          <a:effectLst/>
                        </a:rPr>
                        <a:t>Y3= </a:t>
                      </a:r>
                      <a:r>
                        <a:rPr lang="en-GB" sz="1600" dirty="0">
                          <a:solidFill>
                            <a:srgbClr val="FF0000"/>
                          </a:solidFill>
                          <a:effectLst/>
                        </a:rPr>
                        <a:t>3</a:t>
                      </a:r>
                      <a:r>
                        <a:rPr lang="en-GB" sz="1600" dirty="0">
                          <a:solidFill>
                            <a:schemeClr val="tx1"/>
                          </a:solidFill>
                          <a:effectLst/>
                        </a:rPr>
                        <a:t>, 0 </a:t>
                      </a:r>
                      <a:r>
                        <a:rPr lang="en-GB" sz="1600" dirty="0">
                          <a:solidFill>
                            <a:schemeClr val="bg1">
                              <a:lumMod val="50000"/>
                            </a:schemeClr>
                          </a:solidFill>
                          <a:effectLst/>
                        </a:rPr>
                        <a:t>(5) </a:t>
                      </a:r>
                      <a:r>
                        <a:rPr lang="en-GB" sz="1600" dirty="0">
                          <a:solidFill>
                            <a:schemeClr val="tx1"/>
                          </a:solidFill>
                          <a:effectLst/>
                        </a:rPr>
                        <a:t>answers</a:t>
                      </a:r>
                    </a:p>
                    <a:p>
                      <a:pPr>
                        <a:lnSpc>
                          <a:spcPct val="115000"/>
                        </a:lnSpc>
                        <a:spcAft>
                          <a:spcPts val="0"/>
                        </a:spcAft>
                      </a:pPr>
                      <a:r>
                        <a:rPr lang="en-GB" sz="1600" dirty="0">
                          <a:solidFill>
                            <a:schemeClr val="tx1"/>
                          </a:solidFill>
                          <a:effectLst/>
                        </a:rPr>
                        <a:t>Y4= </a:t>
                      </a:r>
                      <a:r>
                        <a:rPr lang="en-GB" sz="1600" dirty="0">
                          <a:solidFill>
                            <a:srgbClr val="FF0000"/>
                          </a:solidFill>
                          <a:effectLst/>
                        </a:rPr>
                        <a:t>3</a:t>
                      </a:r>
                      <a:r>
                        <a:rPr lang="en-GB" sz="1600" dirty="0">
                          <a:solidFill>
                            <a:schemeClr val="tx1"/>
                          </a:solidFill>
                          <a:effectLst/>
                        </a:rPr>
                        <a:t>, 6  </a:t>
                      </a:r>
                      <a:r>
                        <a:rPr lang="en-GB" sz="1600" dirty="0">
                          <a:solidFill>
                            <a:schemeClr val="bg1">
                              <a:lumMod val="50000"/>
                            </a:schemeClr>
                          </a:solidFill>
                          <a:effectLst/>
                        </a:rPr>
                        <a:t>(2) </a:t>
                      </a:r>
                      <a:r>
                        <a:rPr lang="en-GB" sz="1600" dirty="0">
                          <a:solidFill>
                            <a:schemeClr val="tx1"/>
                          </a:solidFill>
                          <a:effectLst/>
                        </a:rPr>
                        <a:t>answers </a:t>
                      </a:r>
                    </a:p>
                    <a:p>
                      <a:pPr>
                        <a:lnSpc>
                          <a:spcPct val="115000"/>
                        </a:lnSpc>
                        <a:spcAft>
                          <a:spcPts val="0"/>
                        </a:spcAft>
                      </a:pPr>
                      <a:r>
                        <a:rPr lang="en-GB" sz="1600" dirty="0">
                          <a:solidFill>
                            <a:schemeClr val="tx1"/>
                          </a:solidFill>
                          <a:effectLst/>
                        </a:rPr>
                        <a:t>Y5= </a:t>
                      </a:r>
                      <a:r>
                        <a:rPr lang="en-GB" sz="1600" dirty="0">
                          <a:solidFill>
                            <a:srgbClr val="FF0000"/>
                          </a:solidFill>
                          <a:effectLst/>
                        </a:rPr>
                        <a:t>6</a:t>
                      </a:r>
                      <a:r>
                        <a:rPr lang="en-GB" sz="1600" dirty="0">
                          <a:solidFill>
                            <a:schemeClr val="tx1"/>
                          </a:solidFill>
                          <a:effectLst/>
                        </a:rPr>
                        <a:t>, 7 </a:t>
                      </a:r>
                      <a:r>
                        <a:rPr lang="en-GB" sz="1600" dirty="0">
                          <a:solidFill>
                            <a:schemeClr val="bg1">
                              <a:lumMod val="50000"/>
                            </a:schemeClr>
                          </a:solidFill>
                          <a:effectLst/>
                        </a:rPr>
                        <a:t>(6) </a:t>
                      </a:r>
                      <a:r>
                        <a:rPr lang="en-GB" sz="1600" dirty="0">
                          <a:solidFill>
                            <a:schemeClr val="tx1"/>
                          </a:solidFill>
                          <a:effectLst/>
                        </a:rPr>
                        <a:t>answers*</a:t>
                      </a:r>
                    </a:p>
                    <a:p>
                      <a:pPr>
                        <a:lnSpc>
                          <a:spcPct val="115000"/>
                        </a:lnSpc>
                        <a:spcAft>
                          <a:spcPts val="0"/>
                        </a:spcAft>
                      </a:pPr>
                      <a:r>
                        <a:rPr lang="en-GB" sz="1600" dirty="0">
                          <a:solidFill>
                            <a:schemeClr val="tx1"/>
                          </a:solidFill>
                          <a:effectLst/>
                        </a:rPr>
                        <a:t>Y6= </a:t>
                      </a:r>
                      <a:r>
                        <a:rPr lang="en-GB" sz="1600" dirty="0">
                          <a:solidFill>
                            <a:srgbClr val="FF0000"/>
                          </a:solidFill>
                          <a:effectLst/>
                        </a:rPr>
                        <a:t>10</a:t>
                      </a:r>
                      <a:r>
                        <a:rPr lang="en-GB" sz="1600" dirty="0">
                          <a:solidFill>
                            <a:schemeClr val="tx1"/>
                          </a:solidFill>
                          <a:effectLst/>
                        </a:rPr>
                        <a:t>, 8 </a:t>
                      </a:r>
                      <a:r>
                        <a:rPr lang="en-GB" sz="1600" dirty="0">
                          <a:solidFill>
                            <a:schemeClr val="bg1">
                              <a:lumMod val="50000"/>
                            </a:schemeClr>
                          </a:solidFill>
                          <a:effectLst/>
                        </a:rPr>
                        <a:t>(13) </a:t>
                      </a:r>
                      <a:r>
                        <a:rPr lang="en-GB" sz="1600" dirty="0">
                          <a:solidFill>
                            <a:schemeClr val="tx1"/>
                          </a:solidFill>
                          <a:effectLst/>
                        </a:rPr>
                        <a:t>answers </a:t>
                      </a:r>
                      <a:r>
                        <a:rPr lang="en-GB" sz="1050" dirty="0">
                          <a:solidFill>
                            <a:schemeClr val="tx1"/>
                          </a:solidFill>
                          <a:effectLst/>
                        </a:rPr>
                        <a:t>(from Q </a:t>
                      </a:r>
                      <a:r>
                        <a:rPr lang="en-GB" sz="1050" dirty="0">
                          <a:solidFill>
                            <a:srgbClr val="FF0000"/>
                          </a:solidFill>
                          <a:effectLst/>
                        </a:rPr>
                        <a:t>5</a:t>
                      </a:r>
                      <a:r>
                        <a:rPr lang="en-GB" sz="1050" dirty="0">
                          <a:solidFill>
                            <a:schemeClr val="tx1"/>
                          </a:solidFill>
                          <a:effectLst/>
                        </a:rPr>
                        <a:t>,11 </a:t>
                      </a:r>
                      <a:r>
                        <a:rPr lang="en-GB" sz="1050" dirty="0">
                          <a:solidFill>
                            <a:schemeClr val="bg1">
                              <a:lumMod val="50000"/>
                            </a:schemeClr>
                          </a:solidFill>
                          <a:effectLst/>
                        </a:rPr>
                        <a:t>(7)</a:t>
                      </a:r>
                      <a:endParaRPr lang="en-GB" sz="1050" dirty="0">
                        <a:solidFill>
                          <a:schemeClr val="bg1">
                            <a:lumMod val="50000"/>
                          </a:schemeClr>
                        </a:solidFill>
                        <a:effectLst/>
                        <a:latin typeface="Calibri"/>
                        <a:ea typeface="Calibri"/>
                        <a:cs typeface="Times New Roman"/>
                      </a:endParaRPr>
                    </a:p>
                  </a:txBody>
                  <a:tcPr marL="68580" marR="68580" marT="0" marB="0">
                    <a:solidFill>
                      <a:schemeClr val="accent4">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4540268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AD064C-88D1-40D9-AAEF-0981C9B55066}"/>
              </a:ext>
            </a:extLst>
          </p:cNvPr>
          <p:cNvSpPr>
            <a:spLocks noGrp="1"/>
          </p:cNvSpPr>
          <p:nvPr>
            <p:ph type="title"/>
          </p:nvPr>
        </p:nvSpPr>
        <p:spPr/>
        <p:txBody>
          <a:bodyPr/>
          <a:lstStyle/>
          <a:p>
            <a:r>
              <a:rPr lang="en-GB" b="1" dirty="0">
                <a:solidFill>
                  <a:srgbClr val="0070C0"/>
                </a:solidFill>
              </a:rPr>
              <a:t>2019 Key Stage 2: Paper 2 Reasoning</a:t>
            </a:r>
          </a:p>
        </p:txBody>
      </p:sp>
      <p:pic>
        <p:nvPicPr>
          <p:cNvPr id="6" name="Content Placeholder 5">
            <a:extLst>
              <a:ext uri="{FF2B5EF4-FFF2-40B4-BE49-F238E27FC236}">
                <a16:creationId xmlns:a16="http://schemas.microsoft.com/office/drawing/2014/main" id="{DF29BE11-422C-47CB-A690-5B3AB3519C60}"/>
              </a:ext>
            </a:extLst>
          </p:cNvPr>
          <p:cNvPicPr>
            <a:picLocks noGrp="1" noChangeAspect="1"/>
          </p:cNvPicPr>
          <p:nvPr>
            <p:ph idx="1"/>
          </p:nvPr>
        </p:nvPicPr>
        <p:blipFill>
          <a:blip r:embed="rId3"/>
          <a:stretch>
            <a:fillRect/>
          </a:stretch>
        </p:blipFill>
        <p:spPr>
          <a:xfrm>
            <a:off x="1475144" y="1417638"/>
            <a:ext cx="8174566" cy="4574970"/>
          </a:xfrm>
          <a:prstGeom prst="rect">
            <a:avLst/>
          </a:prstGeom>
        </p:spPr>
      </p:pic>
      <p:sp>
        <p:nvSpPr>
          <p:cNvPr id="7" name="Star: 5 Points 6">
            <a:extLst>
              <a:ext uri="{FF2B5EF4-FFF2-40B4-BE49-F238E27FC236}">
                <a16:creationId xmlns:a16="http://schemas.microsoft.com/office/drawing/2014/main" id="{15F03896-3081-49AB-8843-D517EC19A32B}"/>
              </a:ext>
            </a:extLst>
          </p:cNvPr>
          <p:cNvSpPr/>
          <p:nvPr/>
        </p:nvSpPr>
        <p:spPr>
          <a:xfrm>
            <a:off x="400049" y="1281794"/>
            <a:ext cx="963386" cy="816427"/>
          </a:xfrm>
          <a:prstGeom prst="star5">
            <a:avLst/>
          </a:prstGeom>
          <a:solidFill>
            <a:srgbClr val="FF33CC"/>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001233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5E972-6AD8-4527-B80B-A24BC6E04297}"/>
              </a:ext>
            </a:extLst>
          </p:cNvPr>
          <p:cNvSpPr>
            <a:spLocks noGrp="1"/>
          </p:cNvSpPr>
          <p:nvPr>
            <p:ph type="title"/>
          </p:nvPr>
        </p:nvSpPr>
        <p:spPr/>
        <p:txBody>
          <a:bodyPr/>
          <a:lstStyle/>
          <a:p>
            <a:r>
              <a:rPr lang="en-GB" b="1" dirty="0">
                <a:solidFill>
                  <a:srgbClr val="0070C0"/>
                </a:solidFill>
              </a:rPr>
              <a:t>2019 Key Stage 2: Paper 2 Reasoning</a:t>
            </a:r>
            <a:endParaRPr lang="en-GB" dirty="0"/>
          </a:p>
        </p:txBody>
      </p:sp>
      <p:pic>
        <p:nvPicPr>
          <p:cNvPr id="4" name="Content Placeholder 3">
            <a:extLst>
              <a:ext uri="{FF2B5EF4-FFF2-40B4-BE49-F238E27FC236}">
                <a16:creationId xmlns:a16="http://schemas.microsoft.com/office/drawing/2014/main" id="{94BDD1E8-E185-4983-B42E-8BF8C3057806}"/>
              </a:ext>
            </a:extLst>
          </p:cNvPr>
          <p:cNvPicPr>
            <a:picLocks noGrp="1" noChangeAspect="1"/>
          </p:cNvPicPr>
          <p:nvPr>
            <p:ph idx="1"/>
          </p:nvPr>
        </p:nvPicPr>
        <p:blipFill>
          <a:blip r:embed="rId2"/>
          <a:stretch>
            <a:fillRect/>
          </a:stretch>
        </p:blipFill>
        <p:spPr>
          <a:xfrm>
            <a:off x="1014412" y="2641600"/>
            <a:ext cx="10163175" cy="2266950"/>
          </a:xfrm>
          <a:prstGeom prst="rect">
            <a:avLst/>
          </a:prstGeom>
        </p:spPr>
      </p:pic>
      <p:sp>
        <p:nvSpPr>
          <p:cNvPr id="5" name="Star: 5 Points 4">
            <a:extLst>
              <a:ext uri="{FF2B5EF4-FFF2-40B4-BE49-F238E27FC236}">
                <a16:creationId xmlns:a16="http://schemas.microsoft.com/office/drawing/2014/main" id="{C6F26954-3C1B-48E3-B7CA-8ADC9D283503}"/>
              </a:ext>
            </a:extLst>
          </p:cNvPr>
          <p:cNvSpPr/>
          <p:nvPr/>
        </p:nvSpPr>
        <p:spPr>
          <a:xfrm>
            <a:off x="400049" y="1825173"/>
            <a:ext cx="963386" cy="816427"/>
          </a:xfrm>
          <a:prstGeom prst="star5">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75142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5E972-6AD8-4527-B80B-A24BC6E04297}"/>
              </a:ext>
            </a:extLst>
          </p:cNvPr>
          <p:cNvSpPr>
            <a:spLocks noGrp="1"/>
          </p:cNvSpPr>
          <p:nvPr>
            <p:ph type="title"/>
          </p:nvPr>
        </p:nvSpPr>
        <p:spPr/>
        <p:txBody>
          <a:bodyPr/>
          <a:lstStyle/>
          <a:p>
            <a:r>
              <a:rPr lang="en-GB" b="1" dirty="0">
                <a:solidFill>
                  <a:srgbClr val="0070C0"/>
                </a:solidFill>
              </a:rPr>
              <a:t>2019 Key Stage 2: Paper 2 Reasoning</a:t>
            </a:r>
            <a:endParaRPr lang="en-GB" dirty="0"/>
          </a:p>
        </p:txBody>
      </p:sp>
      <p:pic>
        <p:nvPicPr>
          <p:cNvPr id="4" name="Content Placeholder 3">
            <a:extLst>
              <a:ext uri="{FF2B5EF4-FFF2-40B4-BE49-F238E27FC236}">
                <a16:creationId xmlns:a16="http://schemas.microsoft.com/office/drawing/2014/main" id="{6C9F305A-6846-4A1D-8188-E1278053275B}"/>
              </a:ext>
            </a:extLst>
          </p:cNvPr>
          <p:cNvPicPr>
            <a:picLocks noGrp="1" noChangeAspect="1"/>
          </p:cNvPicPr>
          <p:nvPr>
            <p:ph idx="1"/>
          </p:nvPr>
        </p:nvPicPr>
        <p:blipFill>
          <a:blip r:embed="rId2"/>
          <a:stretch>
            <a:fillRect/>
          </a:stretch>
        </p:blipFill>
        <p:spPr>
          <a:xfrm>
            <a:off x="1757792" y="1417638"/>
            <a:ext cx="8251623" cy="4673275"/>
          </a:xfrm>
          <a:prstGeom prst="rect">
            <a:avLst/>
          </a:prstGeom>
        </p:spPr>
      </p:pic>
    </p:spTree>
    <p:extLst>
      <p:ext uri="{BB962C8B-B14F-4D97-AF65-F5344CB8AC3E}">
        <p14:creationId xmlns:p14="http://schemas.microsoft.com/office/powerpoint/2010/main" val="6526005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5E972-6AD8-4527-B80B-A24BC6E04297}"/>
              </a:ext>
            </a:extLst>
          </p:cNvPr>
          <p:cNvSpPr>
            <a:spLocks noGrp="1"/>
          </p:cNvSpPr>
          <p:nvPr>
            <p:ph type="title"/>
          </p:nvPr>
        </p:nvSpPr>
        <p:spPr/>
        <p:txBody>
          <a:bodyPr/>
          <a:lstStyle/>
          <a:p>
            <a:r>
              <a:rPr lang="en-GB" b="1" dirty="0">
                <a:solidFill>
                  <a:srgbClr val="0070C0"/>
                </a:solidFill>
              </a:rPr>
              <a:t>2019 Key Stage 2: Paper 2 Reasoning</a:t>
            </a:r>
            <a:endParaRPr lang="en-GB" dirty="0"/>
          </a:p>
        </p:txBody>
      </p:sp>
      <p:pic>
        <p:nvPicPr>
          <p:cNvPr id="4" name="Content Placeholder 3">
            <a:extLst>
              <a:ext uri="{FF2B5EF4-FFF2-40B4-BE49-F238E27FC236}">
                <a16:creationId xmlns:a16="http://schemas.microsoft.com/office/drawing/2014/main" id="{3919276A-B0BF-41E5-814D-96A2766BF509}"/>
              </a:ext>
            </a:extLst>
          </p:cNvPr>
          <p:cNvPicPr>
            <a:picLocks noGrp="1" noChangeAspect="1"/>
          </p:cNvPicPr>
          <p:nvPr>
            <p:ph idx="1"/>
          </p:nvPr>
        </p:nvPicPr>
        <p:blipFill>
          <a:blip r:embed="rId2"/>
          <a:stretch>
            <a:fillRect/>
          </a:stretch>
        </p:blipFill>
        <p:spPr>
          <a:xfrm>
            <a:off x="2857250" y="1282379"/>
            <a:ext cx="6899072" cy="5300983"/>
          </a:xfrm>
          <a:prstGeom prst="rect">
            <a:avLst/>
          </a:prstGeom>
        </p:spPr>
      </p:pic>
    </p:spTree>
    <p:extLst>
      <p:ext uri="{BB962C8B-B14F-4D97-AF65-F5344CB8AC3E}">
        <p14:creationId xmlns:p14="http://schemas.microsoft.com/office/powerpoint/2010/main" val="12136985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5E972-6AD8-4527-B80B-A24BC6E04297}"/>
              </a:ext>
            </a:extLst>
          </p:cNvPr>
          <p:cNvSpPr>
            <a:spLocks noGrp="1"/>
          </p:cNvSpPr>
          <p:nvPr>
            <p:ph type="title"/>
          </p:nvPr>
        </p:nvSpPr>
        <p:spPr/>
        <p:txBody>
          <a:bodyPr/>
          <a:lstStyle/>
          <a:p>
            <a:r>
              <a:rPr lang="en-GB" b="1" dirty="0">
                <a:solidFill>
                  <a:srgbClr val="0070C0"/>
                </a:solidFill>
              </a:rPr>
              <a:t>2019 Key Stage 2: Paper 2 Reasoning</a:t>
            </a:r>
            <a:endParaRPr lang="en-GB" dirty="0"/>
          </a:p>
        </p:txBody>
      </p:sp>
      <p:pic>
        <p:nvPicPr>
          <p:cNvPr id="4" name="Content Placeholder 3">
            <a:extLst>
              <a:ext uri="{FF2B5EF4-FFF2-40B4-BE49-F238E27FC236}">
                <a16:creationId xmlns:a16="http://schemas.microsoft.com/office/drawing/2014/main" id="{0C0249DB-3622-49B7-8E04-71726B89EF60}"/>
              </a:ext>
            </a:extLst>
          </p:cNvPr>
          <p:cNvPicPr>
            <a:picLocks noGrp="1" noChangeAspect="1"/>
          </p:cNvPicPr>
          <p:nvPr>
            <p:ph idx="1"/>
          </p:nvPr>
        </p:nvPicPr>
        <p:blipFill>
          <a:blip r:embed="rId2"/>
          <a:stretch>
            <a:fillRect/>
          </a:stretch>
        </p:blipFill>
        <p:spPr>
          <a:xfrm>
            <a:off x="1028700" y="1843087"/>
            <a:ext cx="10134600" cy="3171825"/>
          </a:xfrm>
          <a:prstGeom prst="rect">
            <a:avLst/>
          </a:prstGeom>
        </p:spPr>
      </p:pic>
    </p:spTree>
    <p:extLst>
      <p:ext uri="{BB962C8B-B14F-4D97-AF65-F5344CB8AC3E}">
        <p14:creationId xmlns:p14="http://schemas.microsoft.com/office/powerpoint/2010/main" val="21714795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5E972-6AD8-4527-B80B-A24BC6E04297}"/>
              </a:ext>
            </a:extLst>
          </p:cNvPr>
          <p:cNvSpPr>
            <a:spLocks noGrp="1"/>
          </p:cNvSpPr>
          <p:nvPr>
            <p:ph type="title"/>
          </p:nvPr>
        </p:nvSpPr>
        <p:spPr/>
        <p:txBody>
          <a:bodyPr/>
          <a:lstStyle/>
          <a:p>
            <a:r>
              <a:rPr lang="en-GB" b="1" dirty="0">
                <a:solidFill>
                  <a:srgbClr val="0070C0"/>
                </a:solidFill>
              </a:rPr>
              <a:t>2019 Key Stage 2: Paper 2 Reasoning</a:t>
            </a:r>
            <a:endParaRPr lang="en-GB" dirty="0"/>
          </a:p>
        </p:txBody>
      </p:sp>
      <p:pic>
        <p:nvPicPr>
          <p:cNvPr id="4" name="Content Placeholder 3">
            <a:extLst>
              <a:ext uri="{FF2B5EF4-FFF2-40B4-BE49-F238E27FC236}">
                <a16:creationId xmlns:a16="http://schemas.microsoft.com/office/drawing/2014/main" id="{E9B6071C-C971-4A2E-9284-4BB4D27122E2}"/>
              </a:ext>
            </a:extLst>
          </p:cNvPr>
          <p:cNvPicPr>
            <a:picLocks noGrp="1" noChangeAspect="1"/>
          </p:cNvPicPr>
          <p:nvPr>
            <p:ph idx="1"/>
          </p:nvPr>
        </p:nvPicPr>
        <p:blipFill>
          <a:blip r:embed="rId2"/>
          <a:stretch>
            <a:fillRect/>
          </a:stretch>
        </p:blipFill>
        <p:spPr>
          <a:xfrm>
            <a:off x="976312" y="2348366"/>
            <a:ext cx="10353675" cy="1971675"/>
          </a:xfrm>
          <a:prstGeom prst="rect">
            <a:avLst/>
          </a:prstGeom>
        </p:spPr>
      </p:pic>
      <p:sp>
        <p:nvSpPr>
          <p:cNvPr id="5" name="Star: 5 Points 4">
            <a:extLst>
              <a:ext uri="{FF2B5EF4-FFF2-40B4-BE49-F238E27FC236}">
                <a16:creationId xmlns:a16="http://schemas.microsoft.com/office/drawing/2014/main" id="{31C3CA00-9394-4579-A4A7-ED2CF3F8F4ED}"/>
              </a:ext>
            </a:extLst>
          </p:cNvPr>
          <p:cNvSpPr/>
          <p:nvPr/>
        </p:nvSpPr>
        <p:spPr>
          <a:xfrm>
            <a:off x="400049" y="1281794"/>
            <a:ext cx="963386" cy="816427"/>
          </a:xfrm>
          <a:prstGeom prst="star5">
            <a:avLst/>
          </a:prstGeom>
          <a:solidFill>
            <a:srgbClr val="FF33CC"/>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tar: 5 Points 5">
            <a:extLst>
              <a:ext uri="{FF2B5EF4-FFF2-40B4-BE49-F238E27FC236}">
                <a16:creationId xmlns:a16="http://schemas.microsoft.com/office/drawing/2014/main" id="{3828BBD2-07D9-458D-A849-1F2FFF762246}"/>
              </a:ext>
            </a:extLst>
          </p:cNvPr>
          <p:cNvSpPr/>
          <p:nvPr/>
        </p:nvSpPr>
        <p:spPr>
          <a:xfrm>
            <a:off x="1679120" y="1259569"/>
            <a:ext cx="963386" cy="816427"/>
          </a:xfrm>
          <a:prstGeom prst="star5">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64456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8DAA46D-3970-4BEC-AA94-3DABF9B6D3DE}"/>
              </a:ext>
            </a:extLst>
          </p:cNvPr>
          <p:cNvPicPr>
            <a:picLocks noChangeAspect="1"/>
          </p:cNvPicPr>
          <p:nvPr/>
        </p:nvPicPr>
        <p:blipFill>
          <a:blip r:embed="rId2"/>
          <a:stretch>
            <a:fillRect/>
          </a:stretch>
        </p:blipFill>
        <p:spPr>
          <a:xfrm>
            <a:off x="244929" y="1356325"/>
            <a:ext cx="5932027" cy="5224090"/>
          </a:xfrm>
          <a:prstGeom prst="rect">
            <a:avLst/>
          </a:prstGeom>
          <a:ln w="19050">
            <a:solidFill>
              <a:schemeClr val="tx1"/>
            </a:solidFill>
          </a:ln>
        </p:spPr>
      </p:pic>
      <p:sp>
        <p:nvSpPr>
          <p:cNvPr id="3" name="TextBox 2">
            <a:extLst>
              <a:ext uri="{FF2B5EF4-FFF2-40B4-BE49-F238E27FC236}">
                <a16:creationId xmlns:a16="http://schemas.microsoft.com/office/drawing/2014/main" id="{18858B4D-2155-4C76-AC1F-81D975AC9108}"/>
              </a:ext>
            </a:extLst>
          </p:cNvPr>
          <p:cNvSpPr txBox="1"/>
          <p:nvPr/>
        </p:nvSpPr>
        <p:spPr>
          <a:xfrm>
            <a:off x="244929" y="114300"/>
            <a:ext cx="11824606" cy="923330"/>
          </a:xfrm>
          <a:prstGeom prst="rect">
            <a:avLst/>
          </a:prstGeom>
          <a:solidFill>
            <a:schemeClr val="accent1">
              <a:lumMod val="20000"/>
              <a:lumOff val="80000"/>
            </a:schemeClr>
          </a:solidFill>
        </p:spPr>
        <p:txBody>
          <a:bodyPr wrap="square" rtlCol="0">
            <a:spAutoFit/>
          </a:bodyPr>
          <a:lstStyle/>
          <a:p>
            <a:r>
              <a:rPr lang="en-GB" b="1" dirty="0">
                <a:solidFill>
                  <a:srgbClr val="0070C0"/>
                </a:solidFill>
              </a:rPr>
              <a:t>Guidance for test developers on the purpose, format, content, cognitive demand and specification for the key stage 2 mathematics test. </a:t>
            </a:r>
          </a:p>
          <a:p>
            <a:r>
              <a:rPr lang="en-GB" dirty="0">
                <a:hlinkClick r:id="rId3"/>
              </a:rPr>
              <a:t>https://www.gov.uk/government/publications/key-stage-2-mathematics-test-framework</a:t>
            </a:r>
            <a:endParaRPr lang="en-GB" dirty="0"/>
          </a:p>
        </p:txBody>
      </p:sp>
      <p:pic>
        <p:nvPicPr>
          <p:cNvPr id="4" name="Picture 3">
            <a:extLst>
              <a:ext uri="{FF2B5EF4-FFF2-40B4-BE49-F238E27FC236}">
                <a16:creationId xmlns:a16="http://schemas.microsoft.com/office/drawing/2014/main" id="{81996B4C-973C-42B6-9E03-0547FB4766AC}"/>
              </a:ext>
            </a:extLst>
          </p:cNvPr>
          <p:cNvPicPr>
            <a:picLocks noChangeAspect="1"/>
          </p:cNvPicPr>
          <p:nvPr/>
        </p:nvPicPr>
        <p:blipFill>
          <a:blip r:embed="rId4"/>
          <a:stretch>
            <a:fillRect/>
          </a:stretch>
        </p:blipFill>
        <p:spPr>
          <a:xfrm>
            <a:off x="6508047" y="1122274"/>
            <a:ext cx="4994044" cy="3155811"/>
          </a:xfrm>
          <a:prstGeom prst="rect">
            <a:avLst/>
          </a:prstGeom>
        </p:spPr>
      </p:pic>
      <p:pic>
        <p:nvPicPr>
          <p:cNvPr id="5" name="Picture 4">
            <a:extLst>
              <a:ext uri="{FF2B5EF4-FFF2-40B4-BE49-F238E27FC236}">
                <a16:creationId xmlns:a16="http://schemas.microsoft.com/office/drawing/2014/main" id="{4C32DA86-FBA0-42B6-BCAE-D16C262F7F6D}"/>
              </a:ext>
            </a:extLst>
          </p:cNvPr>
          <p:cNvPicPr>
            <a:picLocks noChangeAspect="1"/>
          </p:cNvPicPr>
          <p:nvPr/>
        </p:nvPicPr>
        <p:blipFill>
          <a:blip r:embed="rId5"/>
          <a:stretch>
            <a:fillRect/>
          </a:stretch>
        </p:blipFill>
        <p:spPr>
          <a:xfrm>
            <a:off x="6298032" y="4314997"/>
            <a:ext cx="4065814" cy="554429"/>
          </a:xfrm>
          <a:prstGeom prst="rect">
            <a:avLst/>
          </a:prstGeom>
        </p:spPr>
      </p:pic>
      <p:pic>
        <p:nvPicPr>
          <p:cNvPr id="6" name="Picture 5">
            <a:extLst>
              <a:ext uri="{FF2B5EF4-FFF2-40B4-BE49-F238E27FC236}">
                <a16:creationId xmlns:a16="http://schemas.microsoft.com/office/drawing/2014/main" id="{FA50A829-8A2A-47CF-8FD7-8EE7B436EFB4}"/>
              </a:ext>
            </a:extLst>
          </p:cNvPr>
          <p:cNvPicPr>
            <a:picLocks noChangeAspect="1"/>
          </p:cNvPicPr>
          <p:nvPr/>
        </p:nvPicPr>
        <p:blipFill>
          <a:blip r:embed="rId6"/>
          <a:stretch>
            <a:fillRect/>
          </a:stretch>
        </p:blipFill>
        <p:spPr>
          <a:xfrm>
            <a:off x="6732411" y="4825750"/>
            <a:ext cx="3197057" cy="373517"/>
          </a:xfrm>
          <a:prstGeom prst="rect">
            <a:avLst/>
          </a:prstGeom>
        </p:spPr>
      </p:pic>
      <p:pic>
        <p:nvPicPr>
          <p:cNvPr id="7" name="Picture 6">
            <a:extLst>
              <a:ext uri="{FF2B5EF4-FFF2-40B4-BE49-F238E27FC236}">
                <a16:creationId xmlns:a16="http://schemas.microsoft.com/office/drawing/2014/main" id="{72FFBB5C-65F1-4FBF-ACA8-E0D5EA00C28C}"/>
              </a:ext>
            </a:extLst>
          </p:cNvPr>
          <p:cNvPicPr>
            <a:picLocks noChangeAspect="1"/>
          </p:cNvPicPr>
          <p:nvPr/>
        </p:nvPicPr>
        <p:blipFill>
          <a:blip r:embed="rId7"/>
          <a:stretch>
            <a:fillRect/>
          </a:stretch>
        </p:blipFill>
        <p:spPr>
          <a:xfrm>
            <a:off x="6732411" y="5142451"/>
            <a:ext cx="3341295" cy="455904"/>
          </a:xfrm>
          <a:prstGeom prst="rect">
            <a:avLst/>
          </a:prstGeom>
        </p:spPr>
      </p:pic>
      <p:pic>
        <p:nvPicPr>
          <p:cNvPr id="8" name="Picture 7">
            <a:extLst>
              <a:ext uri="{FF2B5EF4-FFF2-40B4-BE49-F238E27FC236}">
                <a16:creationId xmlns:a16="http://schemas.microsoft.com/office/drawing/2014/main" id="{F60AF811-3DA3-4414-A7FA-092FB2C8F4C0}"/>
              </a:ext>
            </a:extLst>
          </p:cNvPr>
          <p:cNvPicPr>
            <a:picLocks noChangeAspect="1"/>
          </p:cNvPicPr>
          <p:nvPr/>
        </p:nvPicPr>
        <p:blipFill>
          <a:blip r:embed="rId8"/>
          <a:stretch>
            <a:fillRect/>
          </a:stretch>
        </p:blipFill>
        <p:spPr>
          <a:xfrm>
            <a:off x="6664250" y="5548730"/>
            <a:ext cx="5405285" cy="475978"/>
          </a:xfrm>
          <a:prstGeom prst="rect">
            <a:avLst/>
          </a:prstGeom>
        </p:spPr>
      </p:pic>
      <p:pic>
        <p:nvPicPr>
          <p:cNvPr id="9" name="Picture 8">
            <a:extLst>
              <a:ext uri="{FF2B5EF4-FFF2-40B4-BE49-F238E27FC236}">
                <a16:creationId xmlns:a16="http://schemas.microsoft.com/office/drawing/2014/main" id="{2E708733-05C6-4FDE-9055-229042C9B8E0}"/>
              </a:ext>
            </a:extLst>
          </p:cNvPr>
          <p:cNvPicPr>
            <a:picLocks noChangeAspect="1"/>
          </p:cNvPicPr>
          <p:nvPr/>
        </p:nvPicPr>
        <p:blipFill>
          <a:blip r:embed="rId9"/>
          <a:stretch>
            <a:fillRect/>
          </a:stretch>
        </p:blipFill>
        <p:spPr>
          <a:xfrm>
            <a:off x="6630080" y="6024708"/>
            <a:ext cx="2660877" cy="344574"/>
          </a:xfrm>
          <a:prstGeom prst="rect">
            <a:avLst/>
          </a:prstGeom>
        </p:spPr>
      </p:pic>
    </p:spTree>
    <p:extLst>
      <p:ext uri="{BB962C8B-B14F-4D97-AF65-F5344CB8AC3E}">
        <p14:creationId xmlns:p14="http://schemas.microsoft.com/office/powerpoint/2010/main" val="10432354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5E972-6AD8-4527-B80B-A24BC6E04297}"/>
              </a:ext>
            </a:extLst>
          </p:cNvPr>
          <p:cNvSpPr>
            <a:spLocks noGrp="1"/>
          </p:cNvSpPr>
          <p:nvPr>
            <p:ph type="title"/>
          </p:nvPr>
        </p:nvSpPr>
        <p:spPr/>
        <p:txBody>
          <a:bodyPr/>
          <a:lstStyle/>
          <a:p>
            <a:r>
              <a:rPr lang="en-GB" b="1" dirty="0">
                <a:solidFill>
                  <a:srgbClr val="0070C0"/>
                </a:solidFill>
              </a:rPr>
              <a:t>2019 Key Stage 2: Paper 2 Reasoning</a:t>
            </a:r>
            <a:endParaRPr lang="en-GB" dirty="0"/>
          </a:p>
        </p:txBody>
      </p:sp>
      <p:pic>
        <p:nvPicPr>
          <p:cNvPr id="4" name="Content Placeholder 3">
            <a:extLst>
              <a:ext uri="{FF2B5EF4-FFF2-40B4-BE49-F238E27FC236}">
                <a16:creationId xmlns:a16="http://schemas.microsoft.com/office/drawing/2014/main" id="{2820AD16-B005-47B6-A53C-9FC79F5A09E7}"/>
              </a:ext>
            </a:extLst>
          </p:cNvPr>
          <p:cNvPicPr>
            <a:picLocks noGrp="1" noChangeAspect="1"/>
          </p:cNvPicPr>
          <p:nvPr>
            <p:ph idx="1"/>
          </p:nvPr>
        </p:nvPicPr>
        <p:blipFill>
          <a:blip r:embed="rId2"/>
          <a:stretch>
            <a:fillRect/>
          </a:stretch>
        </p:blipFill>
        <p:spPr>
          <a:xfrm>
            <a:off x="2841852" y="1281794"/>
            <a:ext cx="6375626" cy="5347878"/>
          </a:xfrm>
          <a:prstGeom prst="rect">
            <a:avLst/>
          </a:prstGeom>
        </p:spPr>
      </p:pic>
      <p:sp>
        <p:nvSpPr>
          <p:cNvPr id="5" name="Star: 5 Points 4">
            <a:extLst>
              <a:ext uri="{FF2B5EF4-FFF2-40B4-BE49-F238E27FC236}">
                <a16:creationId xmlns:a16="http://schemas.microsoft.com/office/drawing/2014/main" id="{B3C640F1-EC5B-41FF-8F15-99D6F18AD86A}"/>
              </a:ext>
            </a:extLst>
          </p:cNvPr>
          <p:cNvSpPr/>
          <p:nvPr/>
        </p:nvSpPr>
        <p:spPr>
          <a:xfrm>
            <a:off x="400049" y="1281794"/>
            <a:ext cx="963386" cy="816427"/>
          </a:xfrm>
          <a:prstGeom prst="star5">
            <a:avLst/>
          </a:prstGeom>
          <a:solidFill>
            <a:srgbClr val="FF33CC"/>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875432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5E972-6AD8-4527-B80B-A24BC6E04297}"/>
              </a:ext>
            </a:extLst>
          </p:cNvPr>
          <p:cNvSpPr>
            <a:spLocks noGrp="1"/>
          </p:cNvSpPr>
          <p:nvPr>
            <p:ph type="title"/>
          </p:nvPr>
        </p:nvSpPr>
        <p:spPr/>
        <p:txBody>
          <a:bodyPr/>
          <a:lstStyle/>
          <a:p>
            <a:r>
              <a:rPr lang="en-GB" b="1" dirty="0">
                <a:solidFill>
                  <a:srgbClr val="0070C0"/>
                </a:solidFill>
              </a:rPr>
              <a:t>2019 Key Stage 2: Paper 2 Reasoning</a:t>
            </a:r>
            <a:endParaRPr lang="en-GB" dirty="0"/>
          </a:p>
        </p:txBody>
      </p:sp>
      <p:pic>
        <p:nvPicPr>
          <p:cNvPr id="4" name="Content Placeholder 3">
            <a:extLst>
              <a:ext uri="{FF2B5EF4-FFF2-40B4-BE49-F238E27FC236}">
                <a16:creationId xmlns:a16="http://schemas.microsoft.com/office/drawing/2014/main" id="{960EFAB8-F505-4A39-A9D3-2176C8F2E8CA}"/>
              </a:ext>
            </a:extLst>
          </p:cNvPr>
          <p:cNvPicPr>
            <a:picLocks noGrp="1" noChangeAspect="1"/>
          </p:cNvPicPr>
          <p:nvPr>
            <p:ph idx="1"/>
          </p:nvPr>
        </p:nvPicPr>
        <p:blipFill>
          <a:blip r:embed="rId2"/>
          <a:stretch>
            <a:fillRect/>
          </a:stretch>
        </p:blipFill>
        <p:spPr>
          <a:xfrm>
            <a:off x="1428718" y="1600200"/>
            <a:ext cx="9334563" cy="4349750"/>
          </a:xfrm>
          <a:prstGeom prst="rect">
            <a:avLst/>
          </a:prstGeom>
        </p:spPr>
      </p:pic>
    </p:spTree>
    <p:extLst>
      <p:ext uri="{BB962C8B-B14F-4D97-AF65-F5344CB8AC3E}">
        <p14:creationId xmlns:p14="http://schemas.microsoft.com/office/powerpoint/2010/main" val="10216941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5E972-6AD8-4527-B80B-A24BC6E04297}"/>
              </a:ext>
            </a:extLst>
          </p:cNvPr>
          <p:cNvSpPr>
            <a:spLocks noGrp="1"/>
          </p:cNvSpPr>
          <p:nvPr>
            <p:ph type="title"/>
          </p:nvPr>
        </p:nvSpPr>
        <p:spPr/>
        <p:txBody>
          <a:bodyPr/>
          <a:lstStyle/>
          <a:p>
            <a:r>
              <a:rPr lang="en-GB" b="1" dirty="0">
                <a:solidFill>
                  <a:srgbClr val="0070C0"/>
                </a:solidFill>
              </a:rPr>
              <a:t>2019 Key Stage 2:Paper 2 Reasoning</a:t>
            </a:r>
            <a:endParaRPr lang="en-GB" dirty="0"/>
          </a:p>
        </p:txBody>
      </p:sp>
      <p:pic>
        <p:nvPicPr>
          <p:cNvPr id="4" name="Content Placeholder 3">
            <a:extLst>
              <a:ext uri="{FF2B5EF4-FFF2-40B4-BE49-F238E27FC236}">
                <a16:creationId xmlns:a16="http://schemas.microsoft.com/office/drawing/2014/main" id="{EA9A9DE4-5007-4912-8C30-EDB16A136035}"/>
              </a:ext>
            </a:extLst>
          </p:cNvPr>
          <p:cNvPicPr>
            <a:picLocks noGrp="1" noChangeAspect="1"/>
          </p:cNvPicPr>
          <p:nvPr>
            <p:ph idx="1"/>
          </p:nvPr>
        </p:nvPicPr>
        <p:blipFill>
          <a:blip r:embed="rId2"/>
          <a:stretch>
            <a:fillRect/>
          </a:stretch>
        </p:blipFill>
        <p:spPr>
          <a:xfrm>
            <a:off x="2228850" y="1249136"/>
            <a:ext cx="7522673" cy="4963414"/>
          </a:xfrm>
          <a:prstGeom prst="rect">
            <a:avLst/>
          </a:prstGeom>
        </p:spPr>
      </p:pic>
      <p:sp>
        <p:nvSpPr>
          <p:cNvPr id="5" name="Star: 5 Points 4">
            <a:extLst>
              <a:ext uri="{FF2B5EF4-FFF2-40B4-BE49-F238E27FC236}">
                <a16:creationId xmlns:a16="http://schemas.microsoft.com/office/drawing/2014/main" id="{F2BBF7A7-3B4B-492C-BED9-FADB862385D2}"/>
              </a:ext>
            </a:extLst>
          </p:cNvPr>
          <p:cNvSpPr/>
          <p:nvPr/>
        </p:nvSpPr>
        <p:spPr>
          <a:xfrm>
            <a:off x="779802" y="1167494"/>
            <a:ext cx="963386" cy="816427"/>
          </a:xfrm>
          <a:prstGeom prst="star5">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537536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5E972-6AD8-4527-B80B-A24BC6E04297}"/>
              </a:ext>
            </a:extLst>
          </p:cNvPr>
          <p:cNvSpPr>
            <a:spLocks noGrp="1"/>
          </p:cNvSpPr>
          <p:nvPr>
            <p:ph type="title"/>
          </p:nvPr>
        </p:nvSpPr>
        <p:spPr/>
        <p:txBody>
          <a:bodyPr/>
          <a:lstStyle/>
          <a:p>
            <a:r>
              <a:rPr lang="en-GB" b="1" dirty="0">
                <a:solidFill>
                  <a:srgbClr val="0070C0"/>
                </a:solidFill>
              </a:rPr>
              <a:t>2019 Key Stage 2:Paper 2 Reasoning</a:t>
            </a:r>
            <a:endParaRPr lang="en-GB" dirty="0"/>
          </a:p>
        </p:txBody>
      </p:sp>
      <p:pic>
        <p:nvPicPr>
          <p:cNvPr id="4" name="Content Placeholder 3">
            <a:extLst>
              <a:ext uri="{FF2B5EF4-FFF2-40B4-BE49-F238E27FC236}">
                <a16:creationId xmlns:a16="http://schemas.microsoft.com/office/drawing/2014/main" id="{F3E8145A-007B-493A-9F65-C5A8B2BFF8EE}"/>
              </a:ext>
            </a:extLst>
          </p:cNvPr>
          <p:cNvPicPr>
            <a:picLocks noGrp="1" noChangeAspect="1"/>
          </p:cNvPicPr>
          <p:nvPr>
            <p:ph idx="1"/>
          </p:nvPr>
        </p:nvPicPr>
        <p:blipFill>
          <a:blip r:embed="rId2"/>
          <a:stretch>
            <a:fillRect/>
          </a:stretch>
        </p:blipFill>
        <p:spPr>
          <a:xfrm>
            <a:off x="2375807" y="1249136"/>
            <a:ext cx="7621643" cy="4905722"/>
          </a:xfrm>
          <a:prstGeom prst="rect">
            <a:avLst/>
          </a:prstGeom>
        </p:spPr>
      </p:pic>
    </p:spTree>
    <p:extLst>
      <p:ext uri="{BB962C8B-B14F-4D97-AF65-F5344CB8AC3E}">
        <p14:creationId xmlns:p14="http://schemas.microsoft.com/office/powerpoint/2010/main" val="2262654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5E972-6AD8-4527-B80B-A24BC6E04297}"/>
              </a:ext>
            </a:extLst>
          </p:cNvPr>
          <p:cNvSpPr>
            <a:spLocks noGrp="1"/>
          </p:cNvSpPr>
          <p:nvPr>
            <p:ph type="title"/>
          </p:nvPr>
        </p:nvSpPr>
        <p:spPr>
          <a:xfrm>
            <a:off x="609601" y="274638"/>
            <a:ext cx="8174567" cy="598941"/>
          </a:xfrm>
        </p:spPr>
        <p:txBody>
          <a:bodyPr/>
          <a:lstStyle/>
          <a:p>
            <a:r>
              <a:rPr lang="en-GB" b="1" dirty="0">
                <a:solidFill>
                  <a:srgbClr val="0070C0"/>
                </a:solidFill>
              </a:rPr>
              <a:t>2019 Key Stage 2:Paper 2 Reasoning</a:t>
            </a:r>
            <a:endParaRPr lang="en-GB" dirty="0"/>
          </a:p>
        </p:txBody>
      </p:sp>
      <p:pic>
        <p:nvPicPr>
          <p:cNvPr id="4" name="Content Placeholder 3">
            <a:extLst>
              <a:ext uri="{FF2B5EF4-FFF2-40B4-BE49-F238E27FC236}">
                <a16:creationId xmlns:a16="http://schemas.microsoft.com/office/drawing/2014/main" id="{6D220E47-C58D-4D50-9CC6-DD1CF7C99A5F}"/>
              </a:ext>
            </a:extLst>
          </p:cNvPr>
          <p:cNvPicPr>
            <a:picLocks noGrp="1" noChangeAspect="1"/>
          </p:cNvPicPr>
          <p:nvPr>
            <p:ph idx="1"/>
          </p:nvPr>
        </p:nvPicPr>
        <p:blipFill rotWithShape="1">
          <a:blip r:embed="rId2"/>
          <a:srcRect b="30987"/>
          <a:stretch/>
        </p:blipFill>
        <p:spPr>
          <a:xfrm>
            <a:off x="609601" y="1436915"/>
            <a:ext cx="5099766" cy="3702928"/>
          </a:xfrm>
          <a:prstGeom prst="rect">
            <a:avLst/>
          </a:prstGeom>
        </p:spPr>
      </p:pic>
      <p:pic>
        <p:nvPicPr>
          <p:cNvPr id="5" name="Content Placeholder 3">
            <a:extLst>
              <a:ext uri="{FF2B5EF4-FFF2-40B4-BE49-F238E27FC236}">
                <a16:creationId xmlns:a16="http://schemas.microsoft.com/office/drawing/2014/main" id="{DEB05228-48E7-4B60-A9F6-5433DA226C43}"/>
              </a:ext>
            </a:extLst>
          </p:cNvPr>
          <p:cNvPicPr>
            <a:picLocks noChangeAspect="1"/>
          </p:cNvPicPr>
          <p:nvPr/>
        </p:nvPicPr>
        <p:blipFill rotWithShape="1">
          <a:blip r:embed="rId2"/>
          <a:srcRect t="69013"/>
          <a:stretch/>
        </p:blipFill>
        <p:spPr bwMode="auto">
          <a:xfrm>
            <a:off x="5503667" y="3429000"/>
            <a:ext cx="6561002" cy="2139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tar: 5 Points 5">
            <a:extLst>
              <a:ext uri="{FF2B5EF4-FFF2-40B4-BE49-F238E27FC236}">
                <a16:creationId xmlns:a16="http://schemas.microsoft.com/office/drawing/2014/main" id="{011E895B-0D74-462E-B2D8-099D4A82A87D}"/>
              </a:ext>
            </a:extLst>
          </p:cNvPr>
          <p:cNvSpPr/>
          <p:nvPr/>
        </p:nvSpPr>
        <p:spPr>
          <a:xfrm>
            <a:off x="269420" y="620488"/>
            <a:ext cx="963386" cy="816427"/>
          </a:xfrm>
          <a:prstGeom prst="star5">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10810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5E972-6AD8-4527-B80B-A24BC6E04297}"/>
              </a:ext>
            </a:extLst>
          </p:cNvPr>
          <p:cNvSpPr>
            <a:spLocks noGrp="1"/>
          </p:cNvSpPr>
          <p:nvPr>
            <p:ph type="title"/>
          </p:nvPr>
        </p:nvSpPr>
        <p:spPr/>
        <p:txBody>
          <a:bodyPr/>
          <a:lstStyle/>
          <a:p>
            <a:r>
              <a:rPr lang="en-GB" b="1" dirty="0">
                <a:solidFill>
                  <a:srgbClr val="0070C0"/>
                </a:solidFill>
              </a:rPr>
              <a:t>2019 Key Stage 2: Paper 2 Reasoning</a:t>
            </a:r>
            <a:endParaRPr lang="en-GB" dirty="0"/>
          </a:p>
        </p:txBody>
      </p:sp>
      <p:pic>
        <p:nvPicPr>
          <p:cNvPr id="4" name="Content Placeholder 3">
            <a:extLst>
              <a:ext uri="{FF2B5EF4-FFF2-40B4-BE49-F238E27FC236}">
                <a16:creationId xmlns:a16="http://schemas.microsoft.com/office/drawing/2014/main" id="{B1760E5C-0DD6-40F3-B272-378FCD7973F1}"/>
              </a:ext>
            </a:extLst>
          </p:cNvPr>
          <p:cNvPicPr>
            <a:picLocks noGrp="1" noChangeAspect="1"/>
          </p:cNvPicPr>
          <p:nvPr>
            <p:ph idx="1"/>
          </p:nvPr>
        </p:nvPicPr>
        <p:blipFill>
          <a:blip r:embed="rId2"/>
          <a:stretch>
            <a:fillRect/>
          </a:stretch>
        </p:blipFill>
        <p:spPr>
          <a:xfrm>
            <a:off x="1926620" y="1354365"/>
            <a:ext cx="8338759" cy="4548414"/>
          </a:xfrm>
          <a:prstGeom prst="rect">
            <a:avLst/>
          </a:prstGeom>
        </p:spPr>
      </p:pic>
    </p:spTree>
    <p:extLst>
      <p:ext uri="{BB962C8B-B14F-4D97-AF65-F5344CB8AC3E}">
        <p14:creationId xmlns:p14="http://schemas.microsoft.com/office/powerpoint/2010/main" val="1134252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5E972-6AD8-4527-B80B-A24BC6E04297}"/>
              </a:ext>
            </a:extLst>
          </p:cNvPr>
          <p:cNvSpPr>
            <a:spLocks noGrp="1"/>
          </p:cNvSpPr>
          <p:nvPr>
            <p:ph type="title"/>
          </p:nvPr>
        </p:nvSpPr>
        <p:spPr>
          <a:xfrm>
            <a:off x="1036864" y="274638"/>
            <a:ext cx="8196943" cy="1143000"/>
          </a:xfrm>
        </p:spPr>
        <p:txBody>
          <a:bodyPr/>
          <a:lstStyle/>
          <a:p>
            <a:r>
              <a:rPr lang="en-GB" b="1" dirty="0">
                <a:solidFill>
                  <a:srgbClr val="0070C0"/>
                </a:solidFill>
              </a:rPr>
              <a:t>2019 Key Stage 2: Paper 2 Reasoning</a:t>
            </a:r>
            <a:endParaRPr lang="en-GB" dirty="0"/>
          </a:p>
        </p:txBody>
      </p:sp>
      <p:pic>
        <p:nvPicPr>
          <p:cNvPr id="6" name="Picture 5">
            <a:extLst>
              <a:ext uri="{FF2B5EF4-FFF2-40B4-BE49-F238E27FC236}">
                <a16:creationId xmlns:a16="http://schemas.microsoft.com/office/drawing/2014/main" id="{6C99B598-2F40-4DEB-A602-5B042CF13596}"/>
              </a:ext>
            </a:extLst>
          </p:cNvPr>
          <p:cNvPicPr>
            <a:picLocks noChangeAspect="1"/>
          </p:cNvPicPr>
          <p:nvPr/>
        </p:nvPicPr>
        <p:blipFill rotWithShape="1">
          <a:blip r:embed="rId2"/>
          <a:srcRect t="40255"/>
          <a:stretch/>
        </p:blipFill>
        <p:spPr>
          <a:xfrm>
            <a:off x="5411905" y="1417638"/>
            <a:ext cx="6309828" cy="4860698"/>
          </a:xfrm>
          <a:prstGeom prst="rect">
            <a:avLst/>
          </a:prstGeom>
        </p:spPr>
      </p:pic>
      <p:pic>
        <p:nvPicPr>
          <p:cNvPr id="7" name="Picture 6">
            <a:extLst>
              <a:ext uri="{FF2B5EF4-FFF2-40B4-BE49-F238E27FC236}">
                <a16:creationId xmlns:a16="http://schemas.microsoft.com/office/drawing/2014/main" id="{7385A074-8DC4-412A-85D7-0F6184F26100}"/>
              </a:ext>
            </a:extLst>
          </p:cNvPr>
          <p:cNvPicPr>
            <a:picLocks noChangeAspect="1"/>
          </p:cNvPicPr>
          <p:nvPr/>
        </p:nvPicPr>
        <p:blipFill rotWithShape="1">
          <a:blip r:embed="rId2"/>
          <a:srcRect r="25723" b="59527"/>
          <a:stretch/>
        </p:blipFill>
        <p:spPr>
          <a:xfrm>
            <a:off x="159666" y="1417638"/>
            <a:ext cx="5186925" cy="3644219"/>
          </a:xfrm>
          <a:prstGeom prst="rect">
            <a:avLst/>
          </a:prstGeom>
        </p:spPr>
      </p:pic>
    </p:spTree>
    <p:extLst>
      <p:ext uri="{BB962C8B-B14F-4D97-AF65-F5344CB8AC3E}">
        <p14:creationId xmlns:p14="http://schemas.microsoft.com/office/powerpoint/2010/main" val="27105919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5E972-6AD8-4527-B80B-A24BC6E04297}"/>
              </a:ext>
            </a:extLst>
          </p:cNvPr>
          <p:cNvSpPr>
            <a:spLocks noGrp="1"/>
          </p:cNvSpPr>
          <p:nvPr>
            <p:ph type="title"/>
          </p:nvPr>
        </p:nvSpPr>
        <p:spPr/>
        <p:txBody>
          <a:bodyPr/>
          <a:lstStyle/>
          <a:p>
            <a:r>
              <a:rPr lang="en-GB" b="1" dirty="0">
                <a:solidFill>
                  <a:srgbClr val="0070C0"/>
                </a:solidFill>
              </a:rPr>
              <a:t>2019 Key Stage 2: Paper 2 Reasoning</a:t>
            </a:r>
            <a:endParaRPr lang="en-GB" dirty="0"/>
          </a:p>
        </p:txBody>
      </p:sp>
      <p:pic>
        <p:nvPicPr>
          <p:cNvPr id="5" name="Content Placeholder 4">
            <a:extLst>
              <a:ext uri="{FF2B5EF4-FFF2-40B4-BE49-F238E27FC236}">
                <a16:creationId xmlns:a16="http://schemas.microsoft.com/office/drawing/2014/main" id="{2446C009-45E1-4FA7-A83F-6FC7015C4289}"/>
              </a:ext>
            </a:extLst>
          </p:cNvPr>
          <p:cNvPicPr>
            <a:picLocks noGrp="1" noChangeAspect="1"/>
          </p:cNvPicPr>
          <p:nvPr>
            <p:ph idx="1"/>
          </p:nvPr>
        </p:nvPicPr>
        <p:blipFill>
          <a:blip r:embed="rId2"/>
          <a:stretch>
            <a:fillRect/>
          </a:stretch>
        </p:blipFill>
        <p:spPr>
          <a:xfrm>
            <a:off x="843001" y="1351642"/>
            <a:ext cx="9256220" cy="4401325"/>
          </a:xfrm>
          <a:prstGeom prst="rect">
            <a:avLst/>
          </a:prstGeom>
        </p:spPr>
      </p:pic>
    </p:spTree>
    <p:extLst>
      <p:ext uri="{BB962C8B-B14F-4D97-AF65-F5344CB8AC3E}">
        <p14:creationId xmlns:p14="http://schemas.microsoft.com/office/powerpoint/2010/main" val="10239763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5E972-6AD8-4527-B80B-A24BC6E04297}"/>
              </a:ext>
            </a:extLst>
          </p:cNvPr>
          <p:cNvSpPr>
            <a:spLocks noGrp="1"/>
          </p:cNvSpPr>
          <p:nvPr>
            <p:ph type="title"/>
          </p:nvPr>
        </p:nvSpPr>
        <p:spPr>
          <a:xfrm>
            <a:off x="609601" y="274638"/>
            <a:ext cx="8174567" cy="533626"/>
          </a:xfrm>
        </p:spPr>
        <p:txBody>
          <a:bodyPr/>
          <a:lstStyle/>
          <a:p>
            <a:r>
              <a:rPr lang="en-GB" b="1" dirty="0">
                <a:solidFill>
                  <a:srgbClr val="0070C0"/>
                </a:solidFill>
              </a:rPr>
              <a:t>2019 Key Stage 2: Paper 2 Reasoning</a:t>
            </a:r>
            <a:endParaRPr lang="en-GB" dirty="0"/>
          </a:p>
        </p:txBody>
      </p:sp>
      <p:pic>
        <p:nvPicPr>
          <p:cNvPr id="4" name="Content Placeholder 3">
            <a:extLst>
              <a:ext uri="{FF2B5EF4-FFF2-40B4-BE49-F238E27FC236}">
                <a16:creationId xmlns:a16="http://schemas.microsoft.com/office/drawing/2014/main" id="{06B9CE93-34EE-4C1F-9258-1E13BD123E21}"/>
              </a:ext>
            </a:extLst>
          </p:cNvPr>
          <p:cNvPicPr>
            <a:picLocks noGrp="1" noChangeAspect="1"/>
          </p:cNvPicPr>
          <p:nvPr>
            <p:ph idx="1"/>
          </p:nvPr>
        </p:nvPicPr>
        <p:blipFill>
          <a:blip r:embed="rId2"/>
          <a:stretch>
            <a:fillRect/>
          </a:stretch>
        </p:blipFill>
        <p:spPr>
          <a:xfrm>
            <a:off x="2249487" y="1052845"/>
            <a:ext cx="7335384" cy="5723512"/>
          </a:xfrm>
          <a:prstGeom prst="rect">
            <a:avLst/>
          </a:prstGeom>
        </p:spPr>
      </p:pic>
    </p:spTree>
    <p:extLst>
      <p:ext uri="{BB962C8B-B14F-4D97-AF65-F5344CB8AC3E}">
        <p14:creationId xmlns:p14="http://schemas.microsoft.com/office/powerpoint/2010/main" val="18569689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5E972-6AD8-4527-B80B-A24BC6E04297}"/>
              </a:ext>
            </a:extLst>
          </p:cNvPr>
          <p:cNvSpPr>
            <a:spLocks noGrp="1"/>
          </p:cNvSpPr>
          <p:nvPr>
            <p:ph type="title"/>
          </p:nvPr>
        </p:nvSpPr>
        <p:spPr/>
        <p:txBody>
          <a:bodyPr/>
          <a:lstStyle/>
          <a:p>
            <a:r>
              <a:rPr lang="en-GB" b="1" dirty="0">
                <a:solidFill>
                  <a:srgbClr val="0070C0"/>
                </a:solidFill>
              </a:rPr>
              <a:t>2019 Key Stage 2:Paper 2 Reasoning</a:t>
            </a:r>
            <a:endParaRPr lang="en-GB" dirty="0"/>
          </a:p>
        </p:txBody>
      </p:sp>
      <p:pic>
        <p:nvPicPr>
          <p:cNvPr id="4" name="Content Placeholder 3">
            <a:extLst>
              <a:ext uri="{FF2B5EF4-FFF2-40B4-BE49-F238E27FC236}">
                <a16:creationId xmlns:a16="http://schemas.microsoft.com/office/drawing/2014/main" id="{42F75A7B-4BA9-4045-B99F-F27AD27FFE8B}"/>
              </a:ext>
            </a:extLst>
          </p:cNvPr>
          <p:cNvPicPr>
            <a:picLocks noGrp="1" noChangeAspect="1"/>
          </p:cNvPicPr>
          <p:nvPr>
            <p:ph idx="1"/>
          </p:nvPr>
        </p:nvPicPr>
        <p:blipFill>
          <a:blip r:embed="rId2"/>
          <a:stretch>
            <a:fillRect/>
          </a:stretch>
        </p:blipFill>
        <p:spPr>
          <a:xfrm>
            <a:off x="609601" y="1841514"/>
            <a:ext cx="11072910" cy="2971774"/>
          </a:xfrm>
          <a:prstGeom prst="rect">
            <a:avLst/>
          </a:prstGeom>
        </p:spPr>
      </p:pic>
    </p:spTree>
    <p:extLst>
      <p:ext uri="{BB962C8B-B14F-4D97-AF65-F5344CB8AC3E}">
        <p14:creationId xmlns:p14="http://schemas.microsoft.com/office/powerpoint/2010/main" val="1877605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8DC89F-078C-469C-974B-0BC2A234BD78}"/>
              </a:ext>
            </a:extLst>
          </p:cNvPr>
          <p:cNvPicPr>
            <a:picLocks noChangeAspect="1"/>
          </p:cNvPicPr>
          <p:nvPr/>
        </p:nvPicPr>
        <p:blipFill>
          <a:blip r:embed="rId3"/>
          <a:stretch>
            <a:fillRect/>
          </a:stretch>
        </p:blipFill>
        <p:spPr>
          <a:xfrm>
            <a:off x="530821" y="406820"/>
            <a:ext cx="3000203" cy="3972170"/>
          </a:xfrm>
          <a:prstGeom prst="rect">
            <a:avLst/>
          </a:prstGeom>
          <a:ln w="19050">
            <a:solidFill>
              <a:schemeClr val="tx1"/>
            </a:solidFill>
          </a:ln>
        </p:spPr>
      </p:pic>
      <p:sp>
        <p:nvSpPr>
          <p:cNvPr id="4" name="TextBox 3">
            <a:extLst>
              <a:ext uri="{FF2B5EF4-FFF2-40B4-BE49-F238E27FC236}">
                <a16:creationId xmlns:a16="http://schemas.microsoft.com/office/drawing/2014/main" id="{62A7D46F-D042-4804-BCBE-38BBFB2213CE}"/>
              </a:ext>
            </a:extLst>
          </p:cNvPr>
          <p:cNvSpPr txBox="1"/>
          <p:nvPr/>
        </p:nvSpPr>
        <p:spPr>
          <a:xfrm>
            <a:off x="4039627" y="2078271"/>
            <a:ext cx="7587342" cy="3970318"/>
          </a:xfrm>
          <a:prstGeom prst="rect">
            <a:avLst/>
          </a:prstGeom>
          <a:solidFill>
            <a:schemeClr val="accent1">
              <a:lumMod val="20000"/>
              <a:lumOff val="80000"/>
            </a:schemeClr>
          </a:solidFill>
        </p:spPr>
        <p:txBody>
          <a:bodyPr wrap="square" rtlCol="0">
            <a:spAutoFit/>
          </a:bodyPr>
          <a:lstStyle/>
          <a:p>
            <a:pPr fontAlgn="base"/>
            <a:r>
              <a:rPr lang="en-GB" b="1" dirty="0"/>
              <a:t>Details</a:t>
            </a:r>
          </a:p>
          <a:p>
            <a:pPr fontAlgn="base"/>
            <a:r>
              <a:rPr lang="en-GB" dirty="0"/>
              <a:t>Pre-key stage standards are for pupils who are working below the overall standard of national curriculum assessments, but who are engaged in subject-specific study.</a:t>
            </a:r>
          </a:p>
          <a:p>
            <a:pPr fontAlgn="base"/>
            <a:r>
              <a:rPr lang="en-GB" b="1" dirty="0"/>
              <a:t>2018 to 2019 Pre-key stage 2 standards</a:t>
            </a:r>
          </a:p>
          <a:p>
            <a:pPr fontAlgn="base"/>
            <a:r>
              <a:rPr lang="en-GB" dirty="0"/>
              <a:t>Teachers must use these standards to make statutory teacher assessment judgements at the end of key stage 2 for pupils who are working below the national curriculum tests and teacher assessment frameworks, and above P scale 4. If a pupil is working below these standards, teachers should report their outcomes using </a:t>
            </a:r>
            <a:r>
              <a:rPr lang="en-GB" dirty="0">
                <a:hlinkClick r:id="rId4"/>
              </a:rPr>
              <a:t>P scales</a:t>
            </a:r>
            <a:r>
              <a:rPr lang="en-GB" dirty="0"/>
              <a:t> 1 to 4.</a:t>
            </a:r>
          </a:p>
          <a:p>
            <a:pPr fontAlgn="base"/>
            <a:r>
              <a:rPr lang="en-GB" dirty="0"/>
              <a:t>These are for use from the 2018 to 2019 academic year onwards. They are the same documents that we originally published in May 2018 to give teachers advance notice of the final standards.</a:t>
            </a:r>
          </a:p>
          <a:p>
            <a:endParaRPr lang="en-GB" dirty="0"/>
          </a:p>
        </p:txBody>
      </p:sp>
      <p:sp>
        <p:nvSpPr>
          <p:cNvPr id="5" name="TextBox 4">
            <a:extLst>
              <a:ext uri="{FF2B5EF4-FFF2-40B4-BE49-F238E27FC236}">
                <a16:creationId xmlns:a16="http://schemas.microsoft.com/office/drawing/2014/main" id="{FA965CE3-61E2-48E0-97FB-A89165DBF9B3}"/>
              </a:ext>
            </a:extLst>
          </p:cNvPr>
          <p:cNvSpPr txBox="1"/>
          <p:nvPr/>
        </p:nvSpPr>
        <p:spPr>
          <a:xfrm>
            <a:off x="4039627" y="471953"/>
            <a:ext cx="7972054" cy="1908215"/>
          </a:xfrm>
          <a:prstGeom prst="rect">
            <a:avLst/>
          </a:prstGeom>
          <a:noFill/>
        </p:spPr>
        <p:txBody>
          <a:bodyPr wrap="square" rtlCol="0">
            <a:spAutoFit/>
          </a:bodyPr>
          <a:lstStyle/>
          <a:p>
            <a:pPr fontAlgn="base"/>
            <a:r>
              <a:rPr lang="en-GB" sz="2800" b="1" dirty="0">
                <a:solidFill>
                  <a:srgbClr val="0070C0"/>
                </a:solidFill>
              </a:rPr>
              <a:t>Statutory guidance </a:t>
            </a:r>
          </a:p>
          <a:p>
            <a:pPr fontAlgn="base"/>
            <a:r>
              <a:rPr lang="en-GB" b="1" dirty="0">
                <a:solidFill>
                  <a:srgbClr val="0070C0"/>
                </a:solidFill>
              </a:rPr>
              <a:t>Pre-key stage 2 standards </a:t>
            </a:r>
          </a:p>
          <a:p>
            <a:pPr fontAlgn="base"/>
            <a:r>
              <a:rPr lang="en-GB" b="1" dirty="0">
                <a:solidFill>
                  <a:srgbClr val="0070C0"/>
                </a:solidFill>
              </a:rPr>
              <a:t>For teachers to report assessment outcomes for pupils working below the standard of national curriculum assessments (commonly called SATs) at the end of KS2. </a:t>
            </a:r>
          </a:p>
          <a:p>
            <a:endParaRPr lang="en-GB" dirty="0"/>
          </a:p>
        </p:txBody>
      </p:sp>
      <p:sp>
        <p:nvSpPr>
          <p:cNvPr id="6" name="TextBox 5">
            <a:extLst>
              <a:ext uri="{FF2B5EF4-FFF2-40B4-BE49-F238E27FC236}">
                <a16:creationId xmlns:a16="http://schemas.microsoft.com/office/drawing/2014/main" id="{0D0CC309-0957-4131-BBAB-36F3806BD232}"/>
              </a:ext>
            </a:extLst>
          </p:cNvPr>
          <p:cNvSpPr txBox="1"/>
          <p:nvPr/>
        </p:nvSpPr>
        <p:spPr>
          <a:xfrm>
            <a:off x="3265714" y="6231208"/>
            <a:ext cx="7972053" cy="646331"/>
          </a:xfrm>
          <a:prstGeom prst="rect">
            <a:avLst/>
          </a:prstGeom>
          <a:noFill/>
        </p:spPr>
        <p:txBody>
          <a:bodyPr wrap="square" rtlCol="0">
            <a:spAutoFit/>
          </a:bodyPr>
          <a:lstStyle/>
          <a:p>
            <a:r>
              <a:rPr lang="en-GB" b="1" dirty="0">
                <a:hlinkClick r:id="rId5"/>
              </a:rPr>
              <a:t>https://www.gov.uk/government/publications/pre-key-stage-2-standards</a:t>
            </a:r>
            <a:endParaRPr lang="en-GB" b="1" dirty="0"/>
          </a:p>
          <a:p>
            <a:endParaRPr lang="en-GB" dirty="0"/>
          </a:p>
        </p:txBody>
      </p:sp>
      <p:pic>
        <p:nvPicPr>
          <p:cNvPr id="7" name="Picture 6">
            <a:extLst>
              <a:ext uri="{FF2B5EF4-FFF2-40B4-BE49-F238E27FC236}">
                <a16:creationId xmlns:a16="http://schemas.microsoft.com/office/drawing/2014/main" id="{3E5336AC-C94A-466B-81C2-A0DC53EDB720}"/>
              </a:ext>
            </a:extLst>
          </p:cNvPr>
          <p:cNvPicPr>
            <a:picLocks noChangeAspect="1"/>
          </p:cNvPicPr>
          <p:nvPr/>
        </p:nvPicPr>
        <p:blipFill>
          <a:blip r:embed="rId6"/>
          <a:stretch>
            <a:fillRect/>
          </a:stretch>
        </p:blipFill>
        <p:spPr>
          <a:xfrm>
            <a:off x="22219" y="4538963"/>
            <a:ext cx="4017408" cy="1318534"/>
          </a:xfrm>
          <a:prstGeom prst="rect">
            <a:avLst/>
          </a:prstGeom>
        </p:spPr>
      </p:pic>
    </p:spTree>
    <p:extLst>
      <p:ext uri="{BB962C8B-B14F-4D97-AF65-F5344CB8AC3E}">
        <p14:creationId xmlns:p14="http://schemas.microsoft.com/office/powerpoint/2010/main" val="23410316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5E972-6AD8-4527-B80B-A24BC6E04297}"/>
              </a:ext>
            </a:extLst>
          </p:cNvPr>
          <p:cNvSpPr>
            <a:spLocks noGrp="1"/>
          </p:cNvSpPr>
          <p:nvPr>
            <p:ph type="title"/>
          </p:nvPr>
        </p:nvSpPr>
        <p:spPr>
          <a:xfrm>
            <a:off x="609601" y="274638"/>
            <a:ext cx="8174567" cy="745898"/>
          </a:xfrm>
        </p:spPr>
        <p:txBody>
          <a:bodyPr/>
          <a:lstStyle/>
          <a:p>
            <a:r>
              <a:rPr lang="en-GB" b="1" dirty="0">
                <a:solidFill>
                  <a:srgbClr val="0070C0"/>
                </a:solidFill>
              </a:rPr>
              <a:t>2019 Key Stage 2:Paper 2 Reasoning</a:t>
            </a:r>
            <a:endParaRPr lang="en-GB" dirty="0"/>
          </a:p>
        </p:txBody>
      </p:sp>
      <p:pic>
        <p:nvPicPr>
          <p:cNvPr id="4" name="Content Placeholder 3">
            <a:extLst>
              <a:ext uri="{FF2B5EF4-FFF2-40B4-BE49-F238E27FC236}">
                <a16:creationId xmlns:a16="http://schemas.microsoft.com/office/drawing/2014/main" id="{6BCE5EEC-832A-4F18-BFE1-FB8E32971985}"/>
              </a:ext>
            </a:extLst>
          </p:cNvPr>
          <p:cNvPicPr>
            <a:picLocks noGrp="1" noChangeAspect="1"/>
          </p:cNvPicPr>
          <p:nvPr>
            <p:ph idx="1"/>
          </p:nvPr>
        </p:nvPicPr>
        <p:blipFill>
          <a:blip r:embed="rId2"/>
          <a:stretch>
            <a:fillRect/>
          </a:stretch>
        </p:blipFill>
        <p:spPr>
          <a:xfrm>
            <a:off x="2597684" y="1020536"/>
            <a:ext cx="6316511" cy="5502728"/>
          </a:xfrm>
          <a:prstGeom prst="rect">
            <a:avLst/>
          </a:prstGeom>
        </p:spPr>
      </p:pic>
    </p:spTree>
    <p:extLst>
      <p:ext uri="{BB962C8B-B14F-4D97-AF65-F5344CB8AC3E}">
        <p14:creationId xmlns:p14="http://schemas.microsoft.com/office/powerpoint/2010/main" val="29676309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5E972-6AD8-4527-B80B-A24BC6E04297}"/>
              </a:ext>
            </a:extLst>
          </p:cNvPr>
          <p:cNvSpPr>
            <a:spLocks noGrp="1"/>
          </p:cNvSpPr>
          <p:nvPr>
            <p:ph type="title"/>
          </p:nvPr>
        </p:nvSpPr>
        <p:spPr/>
        <p:txBody>
          <a:bodyPr/>
          <a:lstStyle/>
          <a:p>
            <a:r>
              <a:rPr lang="en-GB" b="1" dirty="0">
                <a:solidFill>
                  <a:srgbClr val="0070C0"/>
                </a:solidFill>
              </a:rPr>
              <a:t>2019 Key Stage 2: Paper 2 Reasoning</a:t>
            </a:r>
            <a:endParaRPr lang="en-GB" dirty="0"/>
          </a:p>
        </p:txBody>
      </p:sp>
      <p:pic>
        <p:nvPicPr>
          <p:cNvPr id="4" name="Content Placeholder 3">
            <a:extLst>
              <a:ext uri="{FF2B5EF4-FFF2-40B4-BE49-F238E27FC236}">
                <a16:creationId xmlns:a16="http://schemas.microsoft.com/office/drawing/2014/main" id="{54832E3A-8955-47EA-A110-6BAA86D1A0F0}"/>
              </a:ext>
            </a:extLst>
          </p:cNvPr>
          <p:cNvPicPr>
            <a:picLocks noGrp="1" noChangeAspect="1"/>
          </p:cNvPicPr>
          <p:nvPr>
            <p:ph idx="1"/>
          </p:nvPr>
        </p:nvPicPr>
        <p:blipFill>
          <a:blip r:embed="rId2"/>
          <a:stretch>
            <a:fillRect/>
          </a:stretch>
        </p:blipFill>
        <p:spPr>
          <a:xfrm>
            <a:off x="1798803" y="1347106"/>
            <a:ext cx="7778653" cy="4882243"/>
          </a:xfrm>
          <a:prstGeom prst="rect">
            <a:avLst/>
          </a:prstGeom>
        </p:spPr>
      </p:pic>
    </p:spTree>
    <p:extLst>
      <p:ext uri="{BB962C8B-B14F-4D97-AF65-F5344CB8AC3E}">
        <p14:creationId xmlns:p14="http://schemas.microsoft.com/office/powerpoint/2010/main" val="33534475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5E972-6AD8-4527-B80B-A24BC6E04297}"/>
              </a:ext>
            </a:extLst>
          </p:cNvPr>
          <p:cNvSpPr>
            <a:spLocks noGrp="1"/>
          </p:cNvSpPr>
          <p:nvPr>
            <p:ph type="title"/>
          </p:nvPr>
        </p:nvSpPr>
        <p:spPr/>
        <p:txBody>
          <a:bodyPr/>
          <a:lstStyle/>
          <a:p>
            <a:r>
              <a:rPr lang="en-GB" b="1" dirty="0">
                <a:solidFill>
                  <a:srgbClr val="0070C0"/>
                </a:solidFill>
              </a:rPr>
              <a:t>2019 Key Stage 2: Paper 2 Reasoning</a:t>
            </a:r>
            <a:endParaRPr lang="en-GB" dirty="0"/>
          </a:p>
        </p:txBody>
      </p:sp>
      <p:pic>
        <p:nvPicPr>
          <p:cNvPr id="4" name="Content Placeholder 3">
            <a:extLst>
              <a:ext uri="{FF2B5EF4-FFF2-40B4-BE49-F238E27FC236}">
                <a16:creationId xmlns:a16="http://schemas.microsoft.com/office/drawing/2014/main" id="{806F9F4C-D5EC-4D0D-A815-C5E70A56DE47}"/>
              </a:ext>
            </a:extLst>
          </p:cNvPr>
          <p:cNvPicPr>
            <a:picLocks noGrp="1" noChangeAspect="1"/>
          </p:cNvPicPr>
          <p:nvPr>
            <p:ph idx="1"/>
          </p:nvPr>
        </p:nvPicPr>
        <p:blipFill>
          <a:blip r:embed="rId2"/>
          <a:stretch>
            <a:fillRect/>
          </a:stretch>
        </p:blipFill>
        <p:spPr>
          <a:xfrm>
            <a:off x="1080840" y="1417638"/>
            <a:ext cx="9402103" cy="4887232"/>
          </a:xfrm>
          <a:prstGeom prst="rect">
            <a:avLst/>
          </a:prstGeom>
        </p:spPr>
      </p:pic>
    </p:spTree>
    <p:extLst>
      <p:ext uri="{BB962C8B-B14F-4D97-AF65-F5344CB8AC3E}">
        <p14:creationId xmlns:p14="http://schemas.microsoft.com/office/powerpoint/2010/main" val="42581408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5E972-6AD8-4527-B80B-A24BC6E04297}"/>
              </a:ext>
            </a:extLst>
          </p:cNvPr>
          <p:cNvSpPr>
            <a:spLocks noGrp="1"/>
          </p:cNvSpPr>
          <p:nvPr>
            <p:ph type="title"/>
          </p:nvPr>
        </p:nvSpPr>
        <p:spPr/>
        <p:txBody>
          <a:bodyPr/>
          <a:lstStyle/>
          <a:p>
            <a:r>
              <a:rPr lang="en-GB" b="1" dirty="0">
                <a:solidFill>
                  <a:srgbClr val="0070C0"/>
                </a:solidFill>
              </a:rPr>
              <a:t>2019 Key Stage 2: Paper 2 Reasoning</a:t>
            </a:r>
            <a:br>
              <a:rPr lang="en-GB" b="1" dirty="0">
                <a:solidFill>
                  <a:srgbClr val="0070C0"/>
                </a:solidFill>
              </a:rPr>
            </a:br>
            <a:r>
              <a:rPr lang="en-GB" b="1" dirty="0">
                <a:solidFill>
                  <a:srgbClr val="0070C0"/>
                </a:solidFill>
              </a:rPr>
              <a:t>Paper 2 Reasoning</a:t>
            </a:r>
            <a:endParaRPr lang="en-GB" dirty="0"/>
          </a:p>
        </p:txBody>
      </p:sp>
      <p:pic>
        <p:nvPicPr>
          <p:cNvPr id="4" name="Content Placeholder 3">
            <a:extLst>
              <a:ext uri="{FF2B5EF4-FFF2-40B4-BE49-F238E27FC236}">
                <a16:creationId xmlns:a16="http://schemas.microsoft.com/office/drawing/2014/main" id="{874FD575-09CD-4BDF-8CF8-A56F0A1AFC35}"/>
              </a:ext>
            </a:extLst>
          </p:cNvPr>
          <p:cNvPicPr>
            <a:picLocks noGrp="1" noChangeAspect="1"/>
          </p:cNvPicPr>
          <p:nvPr>
            <p:ph idx="1"/>
          </p:nvPr>
        </p:nvPicPr>
        <p:blipFill>
          <a:blip r:embed="rId2"/>
          <a:stretch>
            <a:fillRect/>
          </a:stretch>
        </p:blipFill>
        <p:spPr>
          <a:xfrm>
            <a:off x="2804963" y="1600200"/>
            <a:ext cx="6582074" cy="4349750"/>
          </a:xfrm>
          <a:prstGeom prst="rect">
            <a:avLst/>
          </a:prstGeom>
        </p:spPr>
      </p:pic>
      <p:pic>
        <p:nvPicPr>
          <p:cNvPr id="5" name="Picture 4">
            <a:extLst>
              <a:ext uri="{FF2B5EF4-FFF2-40B4-BE49-F238E27FC236}">
                <a16:creationId xmlns:a16="http://schemas.microsoft.com/office/drawing/2014/main" id="{4E2BC486-5871-4CB8-8DBA-370B0DB88B7F}"/>
              </a:ext>
            </a:extLst>
          </p:cNvPr>
          <p:cNvPicPr>
            <a:picLocks noChangeAspect="1"/>
          </p:cNvPicPr>
          <p:nvPr/>
        </p:nvPicPr>
        <p:blipFill>
          <a:blip r:embed="rId2"/>
          <a:stretch>
            <a:fillRect/>
          </a:stretch>
        </p:blipFill>
        <p:spPr>
          <a:xfrm>
            <a:off x="2276475" y="904875"/>
            <a:ext cx="7639050" cy="5048250"/>
          </a:xfrm>
          <a:prstGeom prst="rect">
            <a:avLst/>
          </a:prstGeom>
        </p:spPr>
      </p:pic>
    </p:spTree>
    <p:extLst>
      <p:ext uri="{BB962C8B-B14F-4D97-AF65-F5344CB8AC3E}">
        <p14:creationId xmlns:p14="http://schemas.microsoft.com/office/powerpoint/2010/main" val="17851840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5E972-6AD8-4527-B80B-A24BC6E04297}"/>
              </a:ext>
            </a:extLst>
          </p:cNvPr>
          <p:cNvSpPr>
            <a:spLocks noGrp="1"/>
          </p:cNvSpPr>
          <p:nvPr>
            <p:ph type="title"/>
          </p:nvPr>
        </p:nvSpPr>
        <p:spPr>
          <a:xfrm>
            <a:off x="609601" y="274638"/>
            <a:ext cx="8174567" cy="647926"/>
          </a:xfrm>
        </p:spPr>
        <p:txBody>
          <a:bodyPr/>
          <a:lstStyle/>
          <a:p>
            <a:r>
              <a:rPr lang="en-GB" b="1" dirty="0">
                <a:solidFill>
                  <a:srgbClr val="0070C0"/>
                </a:solidFill>
              </a:rPr>
              <a:t>2019 Key Stage 2: Paper 2 Reasoning</a:t>
            </a:r>
            <a:endParaRPr lang="en-GB" dirty="0"/>
          </a:p>
        </p:txBody>
      </p:sp>
      <p:pic>
        <p:nvPicPr>
          <p:cNvPr id="4" name="Content Placeholder 3">
            <a:extLst>
              <a:ext uri="{FF2B5EF4-FFF2-40B4-BE49-F238E27FC236}">
                <a16:creationId xmlns:a16="http://schemas.microsoft.com/office/drawing/2014/main" id="{3B28E2DF-23B0-4D15-869B-74F5A7DD9EE8}"/>
              </a:ext>
            </a:extLst>
          </p:cNvPr>
          <p:cNvPicPr>
            <a:picLocks noGrp="1" noChangeAspect="1"/>
          </p:cNvPicPr>
          <p:nvPr>
            <p:ph idx="1"/>
          </p:nvPr>
        </p:nvPicPr>
        <p:blipFill>
          <a:blip r:embed="rId2"/>
          <a:stretch>
            <a:fillRect/>
          </a:stretch>
        </p:blipFill>
        <p:spPr>
          <a:xfrm>
            <a:off x="2241145" y="1004206"/>
            <a:ext cx="6715075" cy="5683246"/>
          </a:xfrm>
          <a:prstGeom prst="rect">
            <a:avLst/>
          </a:prstGeom>
        </p:spPr>
      </p:pic>
    </p:spTree>
    <p:extLst>
      <p:ext uri="{BB962C8B-B14F-4D97-AF65-F5344CB8AC3E}">
        <p14:creationId xmlns:p14="http://schemas.microsoft.com/office/powerpoint/2010/main" val="14560506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5E972-6AD8-4527-B80B-A24BC6E04297}"/>
              </a:ext>
            </a:extLst>
          </p:cNvPr>
          <p:cNvSpPr>
            <a:spLocks noGrp="1"/>
          </p:cNvSpPr>
          <p:nvPr>
            <p:ph type="title"/>
          </p:nvPr>
        </p:nvSpPr>
        <p:spPr>
          <a:xfrm>
            <a:off x="609601" y="274638"/>
            <a:ext cx="8174567" cy="492805"/>
          </a:xfrm>
        </p:spPr>
        <p:txBody>
          <a:bodyPr/>
          <a:lstStyle/>
          <a:p>
            <a:r>
              <a:rPr lang="en-GB" b="1" dirty="0">
                <a:solidFill>
                  <a:srgbClr val="0070C0"/>
                </a:solidFill>
              </a:rPr>
              <a:t>2019 Key Stage 2: Paper 2 Reasoning</a:t>
            </a:r>
            <a:endParaRPr lang="en-GB" dirty="0"/>
          </a:p>
        </p:txBody>
      </p:sp>
      <p:pic>
        <p:nvPicPr>
          <p:cNvPr id="6" name="Content Placeholder 5">
            <a:extLst>
              <a:ext uri="{FF2B5EF4-FFF2-40B4-BE49-F238E27FC236}">
                <a16:creationId xmlns:a16="http://schemas.microsoft.com/office/drawing/2014/main" id="{0683CA84-7794-41A0-90AC-0CC2BC4649AB}"/>
              </a:ext>
            </a:extLst>
          </p:cNvPr>
          <p:cNvPicPr>
            <a:picLocks noGrp="1" noChangeAspect="1"/>
          </p:cNvPicPr>
          <p:nvPr>
            <p:ph idx="1"/>
          </p:nvPr>
        </p:nvPicPr>
        <p:blipFill rotWithShape="1">
          <a:blip r:embed="rId2"/>
          <a:srcRect b="31437"/>
          <a:stretch/>
        </p:blipFill>
        <p:spPr>
          <a:xfrm>
            <a:off x="449036" y="1207801"/>
            <a:ext cx="5992585" cy="5431859"/>
          </a:xfrm>
          <a:prstGeom prst="rect">
            <a:avLst/>
          </a:prstGeom>
        </p:spPr>
      </p:pic>
      <p:pic>
        <p:nvPicPr>
          <p:cNvPr id="7" name="Content Placeholder 5">
            <a:extLst>
              <a:ext uri="{FF2B5EF4-FFF2-40B4-BE49-F238E27FC236}">
                <a16:creationId xmlns:a16="http://schemas.microsoft.com/office/drawing/2014/main" id="{509B9987-E2EC-4E68-9A92-294F878121A1}"/>
              </a:ext>
            </a:extLst>
          </p:cNvPr>
          <p:cNvPicPr>
            <a:picLocks noChangeAspect="1"/>
          </p:cNvPicPr>
          <p:nvPr/>
        </p:nvPicPr>
        <p:blipFill rotWithShape="1">
          <a:blip r:embed="rId2"/>
          <a:srcRect t="67406"/>
          <a:stretch/>
        </p:blipFill>
        <p:spPr bwMode="auto">
          <a:xfrm>
            <a:off x="6279341" y="2155115"/>
            <a:ext cx="5912659" cy="2547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97186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5E972-6AD8-4527-B80B-A24BC6E04297}"/>
              </a:ext>
            </a:extLst>
          </p:cNvPr>
          <p:cNvSpPr>
            <a:spLocks noGrp="1"/>
          </p:cNvSpPr>
          <p:nvPr>
            <p:ph type="title"/>
          </p:nvPr>
        </p:nvSpPr>
        <p:spPr/>
        <p:txBody>
          <a:bodyPr/>
          <a:lstStyle/>
          <a:p>
            <a:r>
              <a:rPr lang="en-GB" b="1" dirty="0">
                <a:solidFill>
                  <a:srgbClr val="0070C0"/>
                </a:solidFill>
              </a:rPr>
              <a:t>2019 Key Stage 2:Paper 2 Reasoning</a:t>
            </a:r>
            <a:endParaRPr lang="en-GB" dirty="0"/>
          </a:p>
        </p:txBody>
      </p:sp>
      <p:pic>
        <p:nvPicPr>
          <p:cNvPr id="4" name="Content Placeholder 3">
            <a:extLst>
              <a:ext uri="{FF2B5EF4-FFF2-40B4-BE49-F238E27FC236}">
                <a16:creationId xmlns:a16="http://schemas.microsoft.com/office/drawing/2014/main" id="{10B63358-3E64-4CF5-A4A8-6C5EC1ED5784}"/>
              </a:ext>
            </a:extLst>
          </p:cNvPr>
          <p:cNvPicPr>
            <a:picLocks noGrp="1" noChangeAspect="1"/>
          </p:cNvPicPr>
          <p:nvPr>
            <p:ph idx="1"/>
          </p:nvPr>
        </p:nvPicPr>
        <p:blipFill>
          <a:blip r:embed="rId2"/>
          <a:stretch>
            <a:fillRect/>
          </a:stretch>
        </p:blipFill>
        <p:spPr>
          <a:xfrm>
            <a:off x="3110592" y="1338943"/>
            <a:ext cx="5344107" cy="5159828"/>
          </a:xfrm>
          <a:prstGeom prst="rect">
            <a:avLst/>
          </a:prstGeom>
        </p:spPr>
      </p:pic>
    </p:spTree>
    <p:extLst>
      <p:ext uri="{BB962C8B-B14F-4D97-AF65-F5344CB8AC3E}">
        <p14:creationId xmlns:p14="http://schemas.microsoft.com/office/powerpoint/2010/main" val="8006534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BB2D3D5-24FB-49DB-83E2-1A3D19107067}"/>
              </a:ext>
            </a:extLst>
          </p:cNvPr>
          <p:cNvSpPr/>
          <p:nvPr/>
        </p:nvSpPr>
        <p:spPr>
          <a:xfrm>
            <a:off x="3202166" y="6190775"/>
            <a:ext cx="7293556" cy="276999"/>
          </a:xfrm>
          <a:prstGeom prst="rect">
            <a:avLst/>
          </a:prstGeom>
        </p:spPr>
        <p:txBody>
          <a:bodyPr wrap="square">
            <a:spAutoFit/>
          </a:bodyPr>
          <a:lstStyle/>
          <a:p>
            <a:r>
              <a:rPr lang="en-GB" sz="1200" b="1" dirty="0">
                <a:solidFill>
                  <a:srgbClr val="0070C0"/>
                </a:solidFill>
              </a:rPr>
              <a:t>https://www.gov.uk/government/publications/key-stage-2-tests-2019-mathematics-test-materials</a:t>
            </a:r>
          </a:p>
        </p:txBody>
      </p:sp>
      <p:pic>
        <p:nvPicPr>
          <p:cNvPr id="5" name="Picture 4">
            <a:extLst>
              <a:ext uri="{FF2B5EF4-FFF2-40B4-BE49-F238E27FC236}">
                <a16:creationId xmlns:a16="http://schemas.microsoft.com/office/drawing/2014/main" id="{381C231A-1714-40E9-AC0D-E886EFDA3F0E}"/>
              </a:ext>
            </a:extLst>
          </p:cNvPr>
          <p:cNvPicPr>
            <a:picLocks noChangeAspect="1"/>
          </p:cNvPicPr>
          <p:nvPr/>
        </p:nvPicPr>
        <p:blipFill>
          <a:blip r:embed="rId2"/>
          <a:stretch>
            <a:fillRect/>
          </a:stretch>
        </p:blipFill>
        <p:spPr>
          <a:xfrm>
            <a:off x="390146" y="1086624"/>
            <a:ext cx="9207260" cy="4369278"/>
          </a:xfrm>
          <a:prstGeom prst="rect">
            <a:avLst/>
          </a:prstGeom>
        </p:spPr>
      </p:pic>
    </p:spTree>
    <p:extLst>
      <p:ext uri="{BB962C8B-B14F-4D97-AF65-F5344CB8AC3E}">
        <p14:creationId xmlns:p14="http://schemas.microsoft.com/office/powerpoint/2010/main" val="26832466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A85DDB9-F21F-41E9-BC65-E0742EB7AEE6}"/>
              </a:ext>
            </a:extLst>
          </p:cNvPr>
          <p:cNvSpPr txBox="1"/>
          <p:nvPr/>
        </p:nvSpPr>
        <p:spPr>
          <a:xfrm>
            <a:off x="342900" y="3570149"/>
            <a:ext cx="3196778" cy="1015663"/>
          </a:xfrm>
          <a:prstGeom prst="rect">
            <a:avLst/>
          </a:prstGeom>
          <a:noFill/>
        </p:spPr>
        <p:txBody>
          <a:bodyPr wrap="square" rtlCol="0">
            <a:spAutoFit/>
          </a:bodyPr>
          <a:lstStyle/>
          <a:p>
            <a:r>
              <a:rPr lang="en-GB" sz="1400" b="1" dirty="0">
                <a:solidFill>
                  <a:srgbClr val="0070C0"/>
                </a:solidFill>
              </a:rPr>
              <a:t>https://www.gov.uk/government/publications/key-stage-2-tests-2019-mathematics-test-materials</a:t>
            </a:r>
          </a:p>
          <a:p>
            <a:endParaRPr lang="en-GB" dirty="0"/>
          </a:p>
        </p:txBody>
      </p:sp>
      <p:sp>
        <p:nvSpPr>
          <p:cNvPr id="6" name="TextBox 5">
            <a:extLst>
              <a:ext uri="{FF2B5EF4-FFF2-40B4-BE49-F238E27FC236}">
                <a16:creationId xmlns:a16="http://schemas.microsoft.com/office/drawing/2014/main" id="{B5353E3A-E06D-422D-810A-69B98532109B}"/>
              </a:ext>
            </a:extLst>
          </p:cNvPr>
          <p:cNvSpPr txBox="1"/>
          <p:nvPr/>
        </p:nvSpPr>
        <p:spPr>
          <a:xfrm>
            <a:off x="179615" y="742950"/>
            <a:ext cx="3881191" cy="830997"/>
          </a:xfrm>
          <a:prstGeom prst="rect">
            <a:avLst/>
          </a:prstGeom>
          <a:noFill/>
        </p:spPr>
        <p:txBody>
          <a:bodyPr wrap="none" rtlCol="0">
            <a:spAutoFit/>
          </a:bodyPr>
          <a:lstStyle/>
          <a:p>
            <a:r>
              <a:rPr lang="en-GB" sz="2400" b="1" dirty="0">
                <a:solidFill>
                  <a:srgbClr val="0070C0"/>
                </a:solidFill>
              </a:rPr>
              <a:t>Key Stage 2 Mathematics</a:t>
            </a:r>
          </a:p>
          <a:p>
            <a:r>
              <a:rPr lang="en-GB" sz="2400" b="1" dirty="0">
                <a:solidFill>
                  <a:srgbClr val="0070C0"/>
                </a:solidFill>
              </a:rPr>
              <a:t>Mark Scheme</a:t>
            </a:r>
          </a:p>
        </p:txBody>
      </p:sp>
      <p:pic>
        <p:nvPicPr>
          <p:cNvPr id="7" name="Picture 6">
            <a:extLst>
              <a:ext uri="{FF2B5EF4-FFF2-40B4-BE49-F238E27FC236}">
                <a16:creationId xmlns:a16="http://schemas.microsoft.com/office/drawing/2014/main" id="{61251A3A-2DC7-452C-AEE5-E43BD632A345}"/>
              </a:ext>
            </a:extLst>
          </p:cNvPr>
          <p:cNvPicPr>
            <a:picLocks noChangeAspect="1"/>
          </p:cNvPicPr>
          <p:nvPr/>
        </p:nvPicPr>
        <p:blipFill rotWithShape="1">
          <a:blip r:embed="rId2"/>
          <a:srcRect l="65285" t="7421" r="2528" b="20099"/>
          <a:stretch/>
        </p:blipFill>
        <p:spPr>
          <a:xfrm>
            <a:off x="5870121" y="23603"/>
            <a:ext cx="2326822" cy="6810793"/>
          </a:xfrm>
          <a:prstGeom prst="rect">
            <a:avLst/>
          </a:prstGeom>
        </p:spPr>
      </p:pic>
    </p:spTree>
    <p:extLst>
      <p:ext uri="{BB962C8B-B14F-4D97-AF65-F5344CB8AC3E}">
        <p14:creationId xmlns:p14="http://schemas.microsoft.com/office/powerpoint/2010/main" val="4309896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C70C6A3-1768-474B-AB34-5952DA062325}"/>
              </a:ext>
            </a:extLst>
          </p:cNvPr>
          <p:cNvSpPr txBox="1"/>
          <p:nvPr/>
        </p:nvSpPr>
        <p:spPr>
          <a:xfrm>
            <a:off x="470806" y="1802595"/>
            <a:ext cx="5625193" cy="3139321"/>
          </a:xfrm>
          <a:prstGeom prst="rect">
            <a:avLst/>
          </a:prstGeom>
          <a:solidFill>
            <a:schemeClr val="accent1">
              <a:lumMod val="20000"/>
              <a:lumOff val="80000"/>
            </a:schemeClr>
          </a:solidFill>
        </p:spPr>
        <p:txBody>
          <a:bodyPr wrap="square" rtlCol="0">
            <a:spAutoFit/>
          </a:bodyPr>
          <a:lstStyle/>
          <a:p>
            <a:pPr algn="ctr"/>
            <a:r>
              <a:rPr lang="en-GB" b="1" dirty="0">
                <a:solidFill>
                  <a:srgbClr val="0070C0"/>
                </a:solidFill>
              </a:rPr>
              <a:t>Key Stage 2 SATs: Reasoning Paper 3</a:t>
            </a:r>
          </a:p>
          <a:p>
            <a:endParaRPr lang="en-GB" b="1" dirty="0">
              <a:solidFill>
                <a:srgbClr val="0070C0"/>
              </a:solidFill>
            </a:endParaRPr>
          </a:p>
          <a:p>
            <a:r>
              <a:rPr lang="en-GB" b="1" dirty="0">
                <a:solidFill>
                  <a:srgbClr val="0070C0"/>
                </a:solidFill>
              </a:rPr>
              <a:t>	Year 3: Q1, 4, 5, 7a,14</a:t>
            </a:r>
          </a:p>
          <a:p>
            <a:r>
              <a:rPr lang="en-GB" b="1" dirty="0">
                <a:solidFill>
                  <a:srgbClr val="0070C0"/>
                </a:solidFill>
              </a:rPr>
              <a:t>	Year 4: Q1, 6, 8, 9,10a,13</a:t>
            </a:r>
          </a:p>
          <a:p>
            <a:r>
              <a:rPr lang="en-GB" b="1" dirty="0">
                <a:solidFill>
                  <a:srgbClr val="0070C0"/>
                </a:solidFill>
              </a:rPr>
              <a:t>	Year 5: Q1, 7b,16, 18, 21, 22</a:t>
            </a:r>
          </a:p>
          <a:p>
            <a:r>
              <a:rPr lang="en-GB" b="1" dirty="0">
                <a:solidFill>
                  <a:srgbClr val="0070C0"/>
                </a:solidFill>
              </a:rPr>
              <a:t>	Year 6: Q2, 3,10,11,12,15,17,19, 20, 22, 23</a:t>
            </a:r>
          </a:p>
          <a:p>
            <a:endParaRPr lang="en-GB" b="1" dirty="0">
              <a:solidFill>
                <a:srgbClr val="0070C0"/>
              </a:solidFill>
            </a:endParaRPr>
          </a:p>
          <a:p>
            <a:r>
              <a:rPr lang="en-GB" b="1" dirty="0">
                <a:solidFill>
                  <a:srgbClr val="0070C0"/>
                </a:solidFill>
              </a:rPr>
              <a:t>8 questions from Lower KS 2</a:t>
            </a:r>
          </a:p>
          <a:p>
            <a:r>
              <a:rPr lang="en-GB" b="1" dirty="0">
                <a:solidFill>
                  <a:srgbClr val="0070C0"/>
                </a:solidFill>
              </a:rPr>
              <a:t> 6 questions Y5</a:t>
            </a:r>
          </a:p>
          <a:p>
            <a:r>
              <a:rPr lang="en-GB" b="1" dirty="0">
                <a:solidFill>
                  <a:srgbClr val="0070C0"/>
                </a:solidFill>
              </a:rPr>
              <a:t> 11 questions Y6</a:t>
            </a:r>
          </a:p>
          <a:p>
            <a:endParaRPr lang="en-GB" b="1" dirty="0">
              <a:solidFill>
                <a:srgbClr val="0070C0"/>
              </a:solidFill>
            </a:endParaRPr>
          </a:p>
        </p:txBody>
      </p:sp>
      <p:sp>
        <p:nvSpPr>
          <p:cNvPr id="6" name="TextBox 5">
            <a:extLst>
              <a:ext uri="{FF2B5EF4-FFF2-40B4-BE49-F238E27FC236}">
                <a16:creationId xmlns:a16="http://schemas.microsoft.com/office/drawing/2014/main" id="{369E9522-3A0E-418F-95F8-0F8AECBF3F73}"/>
              </a:ext>
            </a:extLst>
          </p:cNvPr>
          <p:cNvSpPr txBox="1"/>
          <p:nvPr/>
        </p:nvSpPr>
        <p:spPr>
          <a:xfrm>
            <a:off x="302080" y="777816"/>
            <a:ext cx="6947806" cy="800219"/>
          </a:xfrm>
          <a:prstGeom prst="rect">
            <a:avLst/>
          </a:prstGeom>
          <a:noFill/>
        </p:spPr>
        <p:txBody>
          <a:bodyPr wrap="square" rtlCol="0">
            <a:spAutoFit/>
          </a:bodyPr>
          <a:lstStyle/>
          <a:p>
            <a:r>
              <a:rPr lang="en-GB" sz="1400" b="1" dirty="0">
                <a:solidFill>
                  <a:srgbClr val="0070C0"/>
                </a:solidFill>
              </a:rPr>
              <a:t>https://www.gov.uk/government/publications/key-stage-2-tests-2019-mathematics-test-materials</a:t>
            </a:r>
          </a:p>
          <a:p>
            <a:endParaRPr lang="en-GB" dirty="0"/>
          </a:p>
        </p:txBody>
      </p:sp>
      <p:pic>
        <p:nvPicPr>
          <p:cNvPr id="7" name="Picture 6">
            <a:extLst>
              <a:ext uri="{FF2B5EF4-FFF2-40B4-BE49-F238E27FC236}">
                <a16:creationId xmlns:a16="http://schemas.microsoft.com/office/drawing/2014/main" id="{9A71A8CE-B213-4BD4-AD56-7F36572CD79A}"/>
              </a:ext>
            </a:extLst>
          </p:cNvPr>
          <p:cNvPicPr>
            <a:picLocks noChangeAspect="1"/>
          </p:cNvPicPr>
          <p:nvPr/>
        </p:nvPicPr>
        <p:blipFill>
          <a:blip r:embed="rId3"/>
          <a:stretch>
            <a:fillRect/>
          </a:stretch>
        </p:blipFill>
        <p:spPr>
          <a:xfrm>
            <a:off x="97970" y="175484"/>
            <a:ext cx="7275739" cy="616251"/>
          </a:xfrm>
          <a:prstGeom prst="rect">
            <a:avLst/>
          </a:prstGeom>
        </p:spPr>
      </p:pic>
      <p:sp>
        <p:nvSpPr>
          <p:cNvPr id="9" name="TextBox 8">
            <a:extLst>
              <a:ext uri="{FF2B5EF4-FFF2-40B4-BE49-F238E27FC236}">
                <a16:creationId xmlns:a16="http://schemas.microsoft.com/office/drawing/2014/main" id="{C7391F01-FA5B-43CD-B951-CAEFB9AF062E}"/>
              </a:ext>
            </a:extLst>
          </p:cNvPr>
          <p:cNvSpPr txBox="1"/>
          <p:nvPr/>
        </p:nvSpPr>
        <p:spPr>
          <a:xfrm>
            <a:off x="5057852" y="4370075"/>
            <a:ext cx="2069797" cy="369332"/>
          </a:xfrm>
          <a:prstGeom prst="rect">
            <a:avLst/>
          </a:prstGeom>
          <a:noFill/>
        </p:spPr>
        <p:txBody>
          <a:bodyPr wrap="none" rtlCol="0">
            <a:spAutoFit/>
          </a:bodyPr>
          <a:lstStyle/>
          <a:p>
            <a:r>
              <a:rPr lang="en-GB" b="1" dirty="0">
                <a:solidFill>
                  <a:srgbClr val="FF0000"/>
                </a:solidFill>
              </a:rPr>
              <a:t>2018</a:t>
            </a:r>
            <a:r>
              <a:rPr lang="en-GB" b="1" dirty="0"/>
              <a:t>, 2017 (2016</a:t>
            </a:r>
            <a:r>
              <a:rPr lang="en-GB" dirty="0"/>
              <a:t>)</a:t>
            </a:r>
          </a:p>
        </p:txBody>
      </p:sp>
      <p:pic>
        <p:nvPicPr>
          <p:cNvPr id="8" name="Picture 7">
            <a:extLst>
              <a:ext uri="{FF2B5EF4-FFF2-40B4-BE49-F238E27FC236}">
                <a16:creationId xmlns:a16="http://schemas.microsoft.com/office/drawing/2014/main" id="{0F66705D-3A77-4CC7-9F4B-212409D89FF0}"/>
              </a:ext>
            </a:extLst>
          </p:cNvPr>
          <p:cNvPicPr>
            <a:picLocks noChangeAspect="1"/>
          </p:cNvPicPr>
          <p:nvPr/>
        </p:nvPicPr>
        <p:blipFill rotWithShape="1">
          <a:blip r:embed="rId4"/>
          <a:srcRect l="65285" t="7421" r="2528" b="20099"/>
          <a:stretch/>
        </p:blipFill>
        <p:spPr>
          <a:xfrm>
            <a:off x="7577819" y="23603"/>
            <a:ext cx="2326822" cy="6810793"/>
          </a:xfrm>
          <a:prstGeom prst="rect">
            <a:avLst/>
          </a:prstGeom>
        </p:spPr>
      </p:pic>
      <p:sp>
        <p:nvSpPr>
          <p:cNvPr id="13" name="Star: 5 Points 12">
            <a:extLst>
              <a:ext uri="{FF2B5EF4-FFF2-40B4-BE49-F238E27FC236}">
                <a16:creationId xmlns:a16="http://schemas.microsoft.com/office/drawing/2014/main" id="{D64259D5-450F-4CBE-8727-342F2FF72F8F}"/>
              </a:ext>
            </a:extLst>
          </p:cNvPr>
          <p:cNvSpPr/>
          <p:nvPr/>
        </p:nvSpPr>
        <p:spPr>
          <a:xfrm>
            <a:off x="1118507" y="2318658"/>
            <a:ext cx="277585" cy="236763"/>
          </a:xfrm>
          <a:prstGeom prst="star5">
            <a:avLst/>
          </a:prstGeom>
          <a:solidFill>
            <a:srgbClr val="FF33CC"/>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Star: 5 Points 13">
            <a:extLst>
              <a:ext uri="{FF2B5EF4-FFF2-40B4-BE49-F238E27FC236}">
                <a16:creationId xmlns:a16="http://schemas.microsoft.com/office/drawing/2014/main" id="{081FC585-E24F-4256-AF33-8CCF72E57F49}"/>
              </a:ext>
            </a:extLst>
          </p:cNvPr>
          <p:cNvSpPr/>
          <p:nvPr/>
        </p:nvSpPr>
        <p:spPr>
          <a:xfrm>
            <a:off x="1142999" y="2618910"/>
            <a:ext cx="277585" cy="236763"/>
          </a:xfrm>
          <a:prstGeom prst="star5">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Content Placeholder 3">
            <a:extLst>
              <a:ext uri="{FF2B5EF4-FFF2-40B4-BE49-F238E27FC236}">
                <a16:creationId xmlns:a16="http://schemas.microsoft.com/office/drawing/2014/main" id="{83794877-D27A-4C7D-970B-55F336633FEF}"/>
              </a:ext>
            </a:extLst>
          </p:cNvPr>
          <p:cNvGraphicFramePr>
            <a:graphicFrameLocks/>
          </p:cNvGraphicFramePr>
          <p:nvPr>
            <p:extLst>
              <p:ext uri="{D42A27DB-BD31-4B8C-83A1-F6EECF244321}">
                <p14:modId xmlns:p14="http://schemas.microsoft.com/office/powerpoint/2010/main" val="2935792448"/>
              </p:ext>
            </p:extLst>
          </p:nvPr>
        </p:nvGraphicFramePr>
        <p:xfrm>
          <a:off x="4322523" y="4676382"/>
          <a:ext cx="3091329" cy="1838782"/>
        </p:xfrm>
        <a:graphic>
          <a:graphicData uri="http://schemas.openxmlformats.org/drawingml/2006/table">
            <a:tbl>
              <a:tblPr firstRow="1" firstCol="1" bandRow="1">
                <a:tableStyleId>{5C22544A-7EE6-4342-B048-85BDC9FD1C3A}</a:tableStyleId>
              </a:tblPr>
              <a:tblGrid>
                <a:gridCol w="3091329">
                  <a:extLst>
                    <a:ext uri="{9D8B030D-6E8A-4147-A177-3AD203B41FA5}">
                      <a16:colId xmlns:a16="http://schemas.microsoft.com/office/drawing/2014/main" val="20002"/>
                    </a:ext>
                  </a:extLst>
                </a:gridCol>
              </a:tblGrid>
              <a:tr h="352602">
                <a:tc>
                  <a:txBody>
                    <a:bodyPr/>
                    <a:lstStyle/>
                    <a:p>
                      <a:pPr algn="ctr">
                        <a:lnSpc>
                          <a:spcPct val="115000"/>
                        </a:lnSpc>
                        <a:spcAft>
                          <a:spcPts val="0"/>
                        </a:spcAft>
                      </a:pPr>
                      <a:r>
                        <a:rPr lang="en-GB" sz="1400" dirty="0">
                          <a:effectLst/>
                        </a:rPr>
                        <a:t>Reasoning Paper 3 </a:t>
                      </a:r>
                    </a:p>
                    <a:p>
                      <a:pPr algn="ctr">
                        <a:lnSpc>
                          <a:spcPct val="115000"/>
                        </a:lnSpc>
                        <a:spcAft>
                          <a:spcPts val="0"/>
                        </a:spcAft>
                      </a:pPr>
                      <a:r>
                        <a:rPr lang="en-GB" sz="1400" dirty="0">
                          <a:solidFill>
                            <a:srgbClr val="FF0000"/>
                          </a:solidFill>
                          <a:effectLst/>
                        </a:rPr>
                        <a:t>21</a:t>
                      </a:r>
                      <a:r>
                        <a:rPr lang="en-GB" sz="1400" dirty="0">
                          <a:effectLst/>
                        </a:rPr>
                        <a:t>, 24(21)Qs</a:t>
                      </a:r>
                      <a:endParaRPr lang="en-GB" sz="1400" dirty="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1363865">
                <a:tc>
                  <a:txBody>
                    <a:bodyPr/>
                    <a:lstStyle/>
                    <a:p>
                      <a:pPr>
                        <a:lnSpc>
                          <a:spcPct val="115000"/>
                        </a:lnSpc>
                        <a:spcAft>
                          <a:spcPts val="0"/>
                        </a:spcAft>
                      </a:pPr>
                      <a:r>
                        <a:rPr lang="en-GB" sz="1600" dirty="0">
                          <a:solidFill>
                            <a:schemeClr val="tx1"/>
                          </a:solidFill>
                          <a:effectLst/>
                        </a:rPr>
                        <a:t>Y3= </a:t>
                      </a:r>
                      <a:r>
                        <a:rPr lang="en-GB" sz="1600" dirty="0">
                          <a:solidFill>
                            <a:srgbClr val="FF0000"/>
                          </a:solidFill>
                          <a:effectLst/>
                        </a:rPr>
                        <a:t>1</a:t>
                      </a:r>
                      <a:r>
                        <a:rPr lang="en-GB" sz="1600" dirty="0">
                          <a:solidFill>
                            <a:schemeClr val="tx1"/>
                          </a:solidFill>
                          <a:effectLst/>
                        </a:rPr>
                        <a:t>, 2</a:t>
                      </a:r>
                      <a:r>
                        <a:rPr lang="en-GB" sz="1600" dirty="0">
                          <a:effectLst/>
                        </a:rPr>
                        <a:t> </a:t>
                      </a:r>
                      <a:r>
                        <a:rPr lang="en-GB" sz="1600" dirty="0">
                          <a:solidFill>
                            <a:schemeClr val="bg1">
                              <a:lumMod val="50000"/>
                            </a:schemeClr>
                          </a:solidFill>
                          <a:effectLst/>
                        </a:rPr>
                        <a:t>(1) </a:t>
                      </a:r>
                      <a:r>
                        <a:rPr lang="en-GB" sz="1600" dirty="0">
                          <a:solidFill>
                            <a:schemeClr val="tx1"/>
                          </a:solidFill>
                          <a:effectLst/>
                        </a:rPr>
                        <a:t>answer</a:t>
                      </a:r>
                    </a:p>
                    <a:p>
                      <a:pPr>
                        <a:lnSpc>
                          <a:spcPct val="115000"/>
                        </a:lnSpc>
                        <a:spcAft>
                          <a:spcPts val="0"/>
                        </a:spcAft>
                      </a:pPr>
                      <a:r>
                        <a:rPr lang="en-GB" sz="1600" dirty="0">
                          <a:solidFill>
                            <a:schemeClr val="tx1"/>
                          </a:solidFill>
                          <a:effectLst/>
                        </a:rPr>
                        <a:t>Y4= </a:t>
                      </a:r>
                      <a:r>
                        <a:rPr lang="en-GB" sz="1600" dirty="0">
                          <a:solidFill>
                            <a:srgbClr val="FF0000"/>
                          </a:solidFill>
                          <a:effectLst/>
                        </a:rPr>
                        <a:t>3</a:t>
                      </a:r>
                      <a:r>
                        <a:rPr lang="en-GB" sz="1600" dirty="0">
                          <a:solidFill>
                            <a:schemeClr val="tx1"/>
                          </a:solidFill>
                          <a:effectLst/>
                        </a:rPr>
                        <a:t>, 4 </a:t>
                      </a:r>
                      <a:r>
                        <a:rPr lang="en-GB" sz="1600" dirty="0">
                          <a:solidFill>
                            <a:schemeClr val="bg1">
                              <a:lumMod val="50000"/>
                            </a:schemeClr>
                          </a:solidFill>
                          <a:effectLst/>
                        </a:rPr>
                        <a:t>(5) </a:t>
                      </a:r>
                      <a:r>
                        <a:rPr lang="en-GB" sz="1600" dirty="0">
                          <a:solidFill>
                            <a:schemeClr val="tx1"/>
                          </a:solidFill>
                          <a:effectLst/>
                        </a:rPr>
                        <a:t>answers*</a:t>
                      </a:r>
                    </a:p>
                    <a:p>
                      <a:pPr>
                        <a:lnSpc>
                          <a:spcPct val="115000"/>
                        </a:lnSpc>
                        <a:spcAft>
                          <a:spcPts val="0"/>
                        </a:spcAft>
                      </a:pPr>
                      <a:r>
                        <a:rPr lang="en-GB" sz="1600" dirty="0">
                          <a:solidFill>
                            <a:schemeClr val="tx1"/>
                          </a:solidFill>
                          <a:effectLst/>
                        </a:rPr>
                        <a:t>Y5= </a:t>
                      </a:r>
                      <a:r>
                        <a:rPr lang="en-GB" sz="1600" dirty="0">
                          <a:solidFill>
                            <a:srgbClr val="FF0000"/>
                          </a:solidFill>
                          <a:effectLst/>
                        </a:rPr>
                        <a:t>10</a:t>
                      </a:r>
                      <a:r>
                        <a:rPr lang="en-GB" sz="1600" dirty="0">
                          <a:solidFill>
                            <a:schemeClr val="tx1"/>
                          </a:solidFill>
                          <a:effectLst/>
                        </a:rPr>
                        <a:t>, 5 </a:t>
                      </a:r>
                      <a:r>
                        <a:rPr lang="en-GB" sz="1600" dirty="0">
                          <a:solidFill>
                            <a:schemeClr val="bg1">
                              <a:lumMod val="50000"/>
                            </a:schemeClr>
                          </a:solidFill>
                          <a:effectLst/>
                        </a:rPr>
                        <a:t>(7) </a:t>
                      </a:r>
                      <a:r>
                        <a:rPr lang="en-GB" sz="1600" dirty="0">
                          <a:solidFill>
                            <a:schemeClr val="tx1"/>
                          </a:solidFill>
                          <a:effectLst/>
                        </a:rPr>
                        <a:t>answers*</a:t>
                      </a:r>
                    </a:p>
                    <a:p>
                      <a:pPr>
                        <a:lnSpc>
                          <a:spcPct val="115000"/>
                        </a:lnSpc>
                        <a:spcAft>
                          <a:spcPts val="0"/>
                        </a:spcAft>
                      </a:pPr>
                      <a:r>
                        <a:rPr lang="en-GB" sz="1600" dirty="0">
                          <a:solidFill>
                            <a:schemeClr val="tx1"/>
                          </a:solidFill>
                          <a:effectLst/>
                        </a:rPr>
                        <a:t>Y6= </a:t>
                      </a:r>
                      <a:r>
                        <a:rPr lang="en-GB" sz="1600" dirty="0">
                          <a:solidFill>
                            <a:srgbClr val="FF0000"/>
                          </a:solidFill>
                          <a:effectLst/>
                        </a:rPr>
                        <a:t>12, </a:t>
                      </a:r>
                      <a:r>
                        <a:rPr lang="en-GB" sz="1600" dirty="0">
                          <a:solidFill>
                            <a:schemeClr val="tx1"/>
                          </a:solidFill>
                          <a:effectLst/>
                        </a:rPr>
                        <a:t>9 </a:t>
                      </a:r>
                      <a:r>
                        <a:rPr lang="en-GB" sz="1600" dirty="0">
                          <a:solidFill>
                            <a:schemeClr val="bg1">
                              <a:lumMod val="50000"/>
                            </a:schemeClr>
                          </a:solidFill>
                          <a:effectLst/>
                        </a:rPr>
                        <a:t>(13) </a:t>
                      </a:r>
                      <a:r>
                        <a:rPr lang="en-GB" sz="1600" dirty="0">
                          <a:solidFill>
                            <a:schemeClr val="tx1"/>
                          </a:solidFill>
                          <a:effectLst/>
                        </a:rPr>
                        <a:t>answers*</a:t>
                      </a:r>
                      <a:r>
                        <a:rPr lang="en-GB" sz="1600" dirty="0">
                          <a:solidFill>
                            <a:schemeClr val="bg1">
                              <a:lumMod val="50000"/>
                            </a:schemeClr>
                          </a:solidFill>
                          <a:effectLst/>
                        </a:rPr>
                        <a:t> </a:t>
                      </a:r>
                      <a:r>
                        <a:rPr lang="en-GB" sz="1050" dirty="0">
                          <a:solidFill>
                            <a:schemeClr val="tx1"/>
                          </a:solidFill>
                          <a:effectLst/>
                        </a:rPr>
                        <a:t>(from Q </a:t>
                      </a:r>
                      <a:r>
                        <a:rPr lang="en-GB" sz="1050" dirty="0">
                          <a:solidFill>
                            <a:srgbClr val="FF0000"/>
                          </a:solidFill>
                          <a:effectLst/>
                        </a:rPr>
                        <a:t>2</a:t>
                      </a:r>
                      <a:r>
                        <a:rPr lang="en-GB" sz="1050" dirty="0">
                          <a:solidFill>
                            <a:schemeClr val="tx1"/>
                          </a:solidFill>
                          <a:effectLst/>
                        </a:rPr>
                        <a:t>,4</a:t>
                      </a:r>
                      <a:r>
                        <a:rPr lang="en-GB" sz="1050" dirty="0">
                          <a:solidFill>
                            <a:schemeClr val="bg1">
                              <a:lumMod val="50000"/>
                            </a:schemeClr>
                          </a:solidFill>
                          <a:effectLst/>
                        </a:rPr>
                        <a:t>(2)</a:t>
                      </a:r>
                      <a:endParaRPr lang="en-GB" sz="1050" dirty="0">
                        <a:solidFill>
                          <a:schemeClr val="bg1">
                            <a:lumMod val="50000"/>
                          </a:schemeClr>
                        </a:solidFill>
                        <a:effectLst/>
                        <a:latin typeface="Calibri"/>
                        <a:ea typeface="Calibri"/>
                        <a:cs typeface="Times New Roman"/>
                      </a:endParaRPr>
                    </a:p>
                  </a:txBody>
                  <a:tcPr marL="68580" marR="68580" marT="0" marB="0">
                    <a:solidFill>
                      <a:schemeClr val="accent4">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827149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305" y="264727"/>
            <a:ext cx="3610743" cy="562074"/>
          </a:xfrm>
        </p:spPr>
        <p:txBody>
          <a:bodyPr/>
          <a:lstStyle/>
          <a:p>
            <a:pPr algn="l"/>
            <a:r>
              <a:rPr lang="en-GB" b="1" dirty="0">
                <a:solidFill>
                  <a:srgbClr val="0070C0"/>
                </a:solidFill>
              </a:rPr>
              <a:t>Pre Key Stage 2</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554" y="2363836"/>
            <a:ext cx="5386175" cy="434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36555" y="856653"/>
            <a:ext cx="5386176" cy="523220"/>
          </a:xfrm>
          <a:prstGeom prst="rect">
            <a:avLst/>
          </a:prstGeom>
          <a:noFill/>
        </p:spPr>
        <p:txBody>
          <a:bodyPr wrap="square" rtlCol="0">
            <a:spAutoFit/>
          </a:bodyPr>
          <a:lstStyle/>
          <a:p>
            <a:r>
              <a:rPr lang="en-GB" sz="1400" i="1" dirty="0">
                <a:solidFill>
                  <a:srgbClr val="0070C0"/>
                </a:solidFill>
              </a:rPr>
              <a:t>…teachers need to have evidence which demonstrates that the pupil meets all of the statements within that standard.’</a:t>
            </a:r>
          </a:p>
        </p:txBody>
      </p:sp>
      <p:sp>
        <p:nvSpPr>
          <p:cNvPr id="5" name="TextBox 4"/>
          <p:cNvSpPr txBox="1"/>
          <p:nvPr/>
        </p:nvSpPr>
        <p:spPr>
          <a:xfrm>
            <a:off x="436554" y="1625172"/>
            <a:ext cx="5386175" cy="738664"/>
          </a:xfrm>
          <a:prstGeom prst="rect">
            <a:avLst/>
          </a:prstGeom>
          <a:noFill/>
        </p:spPr>
        <p:txBody>
          <a:bodyPr wrap="square" rtlCol="0">
            <a:spAutoFit/>
          </a:bodyPr>
          <a:lstStyle/>
          <a:p>
            <a:r>
              <a:rPr lang="en-GB" sz="1400" i="1" dirty="0">
                <a:solidFill>
                  <a:srgbClr val="0070C0"/>
                </a:solidFill>
              </a:rPr>
              <a:t>‘Assess each individual pupil based on their own method of communication, and disregard statements which a pupil is physically unable to access.’</a:t>
            </a: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6354" y="367870"/>
            <a:ext cx="4883938" cy="61222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60962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5E972-6AD8-4527-B80B-A24BC6E04297}"/>
              </a:ext>
            </a:extLst>
          </p:cNvPr>
          <p:cNvSpPr>
            <a:spLocks noGrp="1"/>
          </p:cNvSpPr>
          <p:nvPr>
            <p:ph type="title"/>
          </p:nvPr>
        </p:nvSpPr>
        <p:spPr/>
        <p:txBody>
          <a:bodyPr/>
          <a:lstStyle/>
          <a:p>
            <a:r>
              <a:rPr lang="en-GB" b="1" dirty="0">
                <a:solidFill>
                  <a:srgbClr val="0070C0"/>
                </a:solidFill>
              </a:rPr>
              <a:t>2019 Key Stage 2: Paper 3 Reasoning</a:t>
            </a:r>
            <a:endParaRPr lang="en-GB" dirty="0"/>
          </a:p>
        </p:txBody>
      </p:sp>
      <p:pic>
        <p:nvPicPr>
          <p:cNvPr id="5" name="Content Placeholder 4">
            <a:extLst>
              <a:ext uri="{FF2B5EF4-FFF2-40B4-BE49-F238E27FC236}">
                <a16:creationId xmlns:a16="http://schemas.microsoft.com/office/drawing/2014/main" id="{DF847F13-D91F-43B8-8313-4EA8BAD4AD69}"/>
              </a:ext>
            </a:extLst>
          </p:cNvPr>
          <p:cNvPicPr>
            <a:picLocks noGrp="1" noChangeAspect="1"/>
          </p:cNvPicPr>
          <p:nvPr>
            <p:ph idx="1"/>
          </p:nvPr>
        </p:nvPicPr>
        <p:blipFill>
          <a:blip r:embed="rId2"/>
          <a:stretch>
            <a:fillRect/>
          </a:stretch>
        </p:blipFill>
        <p:spPr>
          <a:xfrm>
            <a:off x="2476953" y="1600200"/>
            <a:ext cx="7238094" cy="4349750"/>
          </a:xfrm>
          <a:prstGeom prst="rect">
            <a:avLst/>
          </a:prstGeom>
        </p:spPr>
      </p:pic>
      <p:sp>
        <p:nvSpPr>
          <p:cNvPr id="6" name="Star: 5 Points 5">
            <a:extLst>
              <a:ext uri="{FF2B5EF4-FFF2-40B4-BE49-F238E27FC236}">
                <a16:creationId xmlns:a16="http://schemas.microsoft.com/office/drawing/2014/main" id="{A7E9B044-2852-4ED7-BFC9-3D44B0BCDF6A}"/>
              </a:ext>
            </a:extLst>
          </p:cNvPr>
          <p:cNvSpPr/>
          <p:nvPr/>
        </p:nvSpPr>
        <p:spPr>
          <a:xfrm>
            <a:off x="127908" y="1281795"/>
            <a:ext cx="963386" cy="816427"/>
          </a:xfrm>
          <a:prstGeom prst="star5">
            <a:avLst/>
          </a:prstGeom>
          <a:solidFill>
            <a:srgbClr val="FF33CC"/>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tar: 5 Points 6">
            <a:extLst>
              <a:ext uri="{FF2B5EF4-FFF2-40B4-BE49-F238E27FC236}">
                <a16:creationId xmlns:a16="http://schemas.microsoft.com/office/drawing/2014/main" id="{2F7E85E2-A6A1-4F10-8761-A8FA525853FF}"/>
              </a:ext>
            </a:extLst>
          </p:cNvPr>
          <p:cNvSpPr/>
          <p:nvPr/>
        </p:nvSpPr>
        <p:spPr>
          <a:xfrm>
            <a:off x="1272721" y="1281795"/>
            <a:ext cx="963386" cy="816427"/>
          </a:xfrm>
          <a:prstGeom prst="star5">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738942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5E972-6AD8-4527-B80B-A24BC6E04297}"/>
              </a:ext>
            </a:extLst>
          </p:cNvPr>
          <p:cNvSpPr>
            <a:spLocks noGrp="1"/>
          </p:cNvSpPr>
          <p:nvPr>
            <p:ph type="title"/>
          </p:nvPr>
        </p:nvSpPr>
        <p:spPr>
          <a:xfrm>
            <a:off x="609601" y="274638"/>
            <a:ext cx="8174567" cy="680583"/>
          </a:xfrm>
        </p:spPr>
        <p:txBody>
          <a:bodyPr/>
          <a:lstStyle/>
          <a:p>
            <a:r>
              <a:rPr lang="en-GB" b="1" dirty="0">
                <a:solidFill>
                  <a:srgbClr val="0070C0"/>
                </a:solidFill>
              </a:rPr>
              <a:t>2019 Key Stage 2: Paper 3 Reasoning</a:t>
            </a:r>
            <a:endParaRPr lang="en-GB" dirty="0"/>
          </a:p>
        </p:txBody>
      </p:sp>
      <p:pic>
        <p:nvPicPr>
          <p:cNvPr id="4" name="Content Placeholder 3">
            <a:extLst>
              <a:ext uri="{FF2B5EF4-FFF2-40B4-BE49-F238E27FC236}">
                <a16:creationId xmlns:a16="http://schemas.microsoft.com/office/drawing/2014/main" id="{E7DD0973-BD2E-4AA6-96B2-D4FA7F472FAE}"/>
              </a:ext>
            </a:extLst>
          </p:cNvPr>
          <p:cNvPicPr>
            <a:picLocks noGrp="1" noChangeAspect="1"/>
          </p:cNvPicPr>
          <p:nvPr>
            <p:ph idx="1"/>
          </p:nvPr>
        </p:nvPicPr>
        <p:blipFill>
          <a:blip r:embed="rId2"/>
          <a:stretch>
            <a:fillRect/>
          </a:stretch>
        </p:blipFill>
        <p:spPr>
          <a:xfrm>
            <a:off x="1344028" y="1229858"/>
            <a:ext cx="7987750" cy="4857615"/>
          </a:xfrm>
          <a:prstGeom prst="rect">
            <a:avLst/>
          </a:prstGeom>
        </p:spPr>
      </p:pic>
    </p:spTree>
    <p:extLst>
      <p:ext uri="{BB962C8B-B14F-4D97-AF65-F5344CB8AC3E}">
        <p14:creationId xmlns:p14="http://schemas.microsoft.com/office/powerpoint/2010/main" val="23952498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5E972-6AD8-4527-B80B-A24BC6E04297}"/>
              </a:ext>
            </a:extLst>
          </p:cNvPr>
          <p:cNvSpPr>
            <a:spLocks noGrp="1"/>
          </p:cNvSpPr>
          <p:nvPr>
            <p:ph type="title"/>
          </p:nvPr>
        </p:nvSpPr>
        <p:spPr>
          <a:xfrm>
            <a:off x="609601" y="274638"/>
            <a:ext cx="8174567" cy="525462"/>
          </a:xfrm>
        </p:spPr>
        <p:txBody>
          <a:bodyPr/>
          <a:lstStyle/>
          <a:p>
            <a:r>
              <a:rPr lang="en-GB" b="1" dirty="0">
                <a:solidFill>
                  <a:srgbClr val="0070C0"/>
                </a:solidFill>
              </a:rPr>
              <a:t>2019 Key Stage 2: Paper 3 Reasoning</a:t>
            </a:r>
            <a:endParaRPr lang="en-GB" dirty="0"/>
          </a:p>
        </p:txBody>
      </p:sp>
      <p:pic>
        <p:nvPicPr>
          <p:cNvPr id="4" name="Content Placeholder 3">
            <a:extLst>
              <a:ext uri="{FF2B5EF4-FFF2-40B4-BE49-F238E27FC236}">
                <a16:creationId xmlns:a16="http://schemas.microsoft.com/office/drawing/2014/main" id="{461F7862-AFC0-4B18-9889-045259D8FFB8}"/>
              </a:ext>
            </a:extLst>
          </p:cNvPr>
          <p:cNvPicPr>
            <a:picLocks noGrp="1" noChangeAspect="1"/>
          </p:cNvPicPr>
          <p:nvPr>
            <p:ph idx="1"/>
          </p:nvPr>
        </p:nvPicPr>
        <p:blipFill>
          <a:blip r:embed="rId2"/>
          <a:stretch>
            <a:fillRect/>
          </a:stretch>
        </p:blipFill>
        <p:spPr>
          <a:xfrm>
            <a:off x="2899373" y="984930"/>
            <a:ext cx="6709991" cy="5679145"/>
          </a:xfrm>
          <a:prstGeom prst="rect">
            <a:avLst/>
          </a:prstGeom>
        </p:spPr>
      </p:pic>
    </p:spTree>
    <p:extLst>
      <p:ext uri="{BB962C8B-B14F-4D97-AF65-F5344CB8AC3E}">
        <p14:creationId xmlns:p14="http://schemas.microsoft.com/office/powerpoint/2010/main" val="35467908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5E972-6AD8-4527-B80B-A24BC6E04297}"/>
              </a:ext>
            </a:extLst>
          </p:cNvPr>
          <p:cNvSpPr>
            <a:spLocks noGrp="1"/>
          </p:cNvSpPr>
          <p:nvPr>
            <p:ph type="title"/>
          </p:nvPr>
        </p:nvSpPr>
        <p:spPr>
          <a:xfrm>
            <a:off x="934129" y="245610"/>
            <a:ext cx="8174567" cy="1143000"/>
          </a:xfrm>
        </p:spPr>
        <p:txBody>
          <a:bodyPr/>
          <a:lstStyle/>
          <a:p>
            <a:r>
              <a:rPr lang="en-GB" b="1" dirty="0">
                <a:solidFill>
                  <a:srgbClr val="0070C0"/>
                </a:solidFill>
              </a:rPr>
              <a:t>2019 Key Stage 2: Paper 3 Reasoning</a:t>
            </a:r>
            <a:endParaRPr lang="en-GB" dirty="0"/>
          </a:p>
        </p:txBody>
      </p:sp>
      <p:pic>
        <p:nvPicPr>
          <p:cNvPr id="4" name="Content Placeholder 3">
            <a:extLst>
              <a:ext uri="{FF2B5EF4-FFF2-40B4-BE49-F238E27FC236}">
                <a16:creationId xmlns:a16="http://schemas.microsoft.com/office/drawing/2014/main" id="{FECFD14B-34A3-41E1-8399-1900204F4593}"/>
              </a:ext>
            </a:extLst>
          </p:cNvPr>
          <p:cNvPicPr>
            <a:picLocks noGrp="1" noChangeAspect="1"/>
          </p:cNvPicPr>
          <p:nvPr>
            <p:ph idx="1"/>
          </p:nvPr>
        </p:nvPicPr>
        <p:blipFill>
          <a:blip r:embed="rId2"/>
          <a:stretch>
            <a:fillRect/>
          </a:stretch>
        </p:blipFill>
        <p:spPr>
          <a:xfrm>
            <a:off x="934129" y="1495425"/>
            <a:ext cx="10144125" cy="3867150"/>
          </a:xfrm>
          <a:prstGeom prst="rect">
            <a:avLst/>
          </a:prstGeom>
        </p:spPr>
      </p:pic>
    </p:spTree>
    <p:extLst>
      <p:ext uri="{BB962C8B-B14F-4D97-AF65-F5344CB8AC3E}">
        <p14:creationId xmlns:p14="http://schemas.microsoft.com/office/powerpoint/2010/main" val="41358707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5E972-6AD8-4527-B80B-A24BC6E04297}"/>
              </a:ext>
            </a:extLst>
          </p:cNvPr>
          <p:cNvSpPr>
            <a:spLocks noGrp="1"/>
          </p:cNvSpPr>
          <p:nvPr>
            <p:ph type="title"/>
          </p:nvPr>
        </p:nvSpPr>
        <p:spPr/>
        <p:txBody>
          <a:bodyPr/>
          <a:lstStyle/>
          <a:p>
            <a:r>
              <a:rPr lang="en-GB" b="1" dirty="0">
                <a:solidFill>
                  <a:srgbClr val="0070C0"/>
                </a:solidFill>
              </a:rPr>
              <a:t>2019 Key Stage 2: Paper 3 Reasoning</a:t>
            </a:r>
            <a:endParaRPr lang="en-GB" dirty="0"/>
          </a:p>
        </p:txBody>
      </p:sp>
      <p:pic>
        <p:nvPicPr>
          <p:cNvPr id="4" name="Content Placeholder 3">
            <a:extLst>
              <a:ext uri="{FF2B5EF4-FFF2-40B4-BE49-F238E27FC236}">
                <a16:creationId xmlns:a16="http://schemas.microsoft.com/office/drawing/2014/main" id="{59B32F1A-5318-4759-8AE1-1CC920981876}"/>
              </a:ext>
            </a:extLst>
          </p:cNvPr>
          <p:cNvPicPr>
            <a:picLocks noGrp="1" noChangeAspect="1"/>
          </p:cNvPicPr>
          <p:nvPr>
            <p:ph idx="1"/>
          </p:nvPr>
        </p:nvPicPr>
        <p:blipFill>
          <a:blip r:embed="rId2"/>
          <a:stretch>
            <a:fillRect/>
          </a:stretch>
        </p:blipFill>
        <p:spPr>
          <a:xfrm>
            <a:off x="828675" y="1981200"/>
            <a:ext cx="10534650" cy="2895600"/>
          </a:xfrm>
          <a:prstGeom prst="rect">
            <a:avLst/>
          </a:prstGeom>
        </p:spPr>
      </p:pic>
      <p:sp>
        <p:nvSpPr>
          <p:cNvPr id="5" name="Star: 5 Points 4">
            <a:extLst>
              <a:ext uri="{FF2B5EF4-FFF2-40B4-BE49-F238E27FC236}">
                <a16:creationId xmlns:a16="http://schemas.microsoft.com/office/drawing/2014/main" id="{B53DDBF8-103C-40FD-8D11-909B65A02003}"/>
              </a:ext>
            </a:extLst>
          </p:cNvPr>
          <p:cNvSpPr/>
          <p:nvPr/>
        </p:nvSpPr>
        <p:spPr>
          <a:xfrm>
            <a:off x="470808" y="1291206"/>
            <a:ext cx="963386" cy="816427"/>
          </a:xfrm>
          <a:prstGeom prst="star5">
            <a:avLst/>
          </a:prstGeom>
          <a:solidFill>
            <a:srgbClr val="FF33CC"/>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671338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5E972-6AD8-4527-B80B-A24BC6E04297}"/>
              </a:ext>
            </a:extLst>
          </p:cNvPr>
          <p:cNvSpPr>
            <a:spLocks noGrp="1"/>
          </p:cNvSpPr>
          <p:nvPr>
            <p:ph type="title"/>
          </p:nvPr>
        </p:nvSpPr>
        <p:spPr>
          <a:xfrm>
            <a:off x="609601" y="274638"/>
            <a:ext cx="8174567" cy="633412"/>
          </a:xfrm>
        </p:spPr>
        <p:txBody>
          <a:bodyPr/>
          <a:lstStyle/>
          <a:p>
            <a:r>
              <a:rPr lang="en-GB" b="1" dirty="0">
                <a:solidFill>
                  <a:srgbClr val="0070C0"/>
                </a:solidFill>
              </a:rPr>
              <a:t>2019 Key Stage 2: Paper 3 Reasoning</a:t>
            </a:r>
            <a:endParaRPr lang="en-GB" dirty="0"/>
          </a:p>
        </p:txBody>
      </p:sp>
      <p:pic>
        <p:nvPicPr>
          <p:cNvPr id="4" name="Content Placeholder 3">
            <a:extLst>
              <a:ext uri="{FF2B5EF4-FFF2-40B4-BE49-F238E27FC236}">
                <a16:creationId xmlns:a16="http://schemas.microsoft.com/office/drawing/2014/main" id="{06B3D5B6-1453-495B-8848-38736C7663E6}"/>
              </a:ext>
            </a:extLst>
          </p:cNvPr>
          <p:cNvPicPr>
            <a:picLocks noGrp="1" noChangeAspect="1"/>
          </p:cNvPicPr>
          <p:nvPr>
            <p:ph idx="1"/>
          </p:nvPr>
        </p:nvPicPr>
        <p:blipFill>
          <a:blip r:embed="rId2"/>
          <a:stretch>
            <a:fillRect/>
          </a:stretch>
        </p:blipFill>
        <p:spPr>
          <a:xfrm>
            <a:off x="1870681" y="908050"/>
            <a:ext cx="7035805" cy="5824083"/>
          </a:xfrm>
          <a:prstGeom prst="rect">
            <a:avLst/>
          </a:prstGeom>
        </p:spPr>
      </p:pic>
      <p:sp>
        <p:nvSpPr>
          <p:cNvPr id="5" name="Star: 5 Points 4">
            <a:extLst>
              <a:ext uri="{FF2B5EF4-FFF2-40B4-BE49-F238E27FC236}">
                <a16:creationId xmlns:a16="http://schemas.microsoft.com/office/drawing/2014/main" id="{B07D52AB-60A8-4940-8D30-CBDD88229753}"/>
              </a:ext>
            </a:extLst>
          </p:cNvPr>
          <p:cNvSpPr/>
          <p:nvPr/>
        </p:nvSpPr>
        <p:spPr>
          <a:xfrm>
            <a:off x="609601" y="1013053"/>
            <a:ext cx="963386" cy="816427"/>
          </a:xfrm>
          <a:prstGeom prst="star5">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257939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5E972-6AD8-4527-B80B-A24BC6E04297}"/>
              </a:ext>
            </a:extLst>
          </p:cNvPr>
          <p:cNvSpPr>
            <a:spLocks noGrp="1"/>
          </p:cNvSpPr>
          <p:nvPr>
            <p:ph type="title"/>
          </p:nvPr>
        </p:nvSpPr>
        <p:spPr>
          <a:xfrm>
            <a:off x="609601" y="274638"/>
            <a:ext cx="8174567" cy="729569"/>
          </a:xfrm>
        </p:spPr>
        <p:txBody>
          <a:bodyPr/>
          <a:lstStyle/>
          <a:p>
            <a:r>
              <a:rPr lang="en-GB" b="1" dirty="0">
                <a:solidFill>
                  <a:srgbClr val="0070C0"/>
                </a:solidFill>
              </a:rPr>
              <a:t>2019 Key Stage 2: Paper 3 Reasoning</a:t>
            </a:r>
            <a:endParaRPr lang="en-GB" dirty="0"/>
          </a:p>
        </p:txBody>
      </p:sp>
      <p:pic>
        <p:nvPicPr>
          <p:cNvPr id="5" name="Picture 4">
            <a:extLst>
              <a:ext uri="{FF2B5EF4-FFF2-40B4-BE49-F238E27FC236}">
                <a16:creationId xmlns:a16="http://schemas.microsoft.com/office/drawing/2014/main" id="{6FFD7A4A-5F43-4DEE-93D2-B61DD45AA4BC}"/>
              </a:ext>
            </a:extLst>
          </p:cNvPr>
          <p:cNvPicPr>
            <a:picLocks noChangeAspect="1"/>
          </p:cNvPicPr>
          <p:nvPr/>
        </p:nvPicPr>
        <p:blipFill>
          <a:blip r:embed="rId2"/>
          <a:stretch>
            <a:fillRect/>
          </a:stretch>
        </p:blipFill>
        <p:spPr>
          <a:xfrm>
            <a:off x="6273909" y="1469571"/>
            <a:ext cx="5918091" cy="3758293"/>
          </a:xfrm>
          <a:prstGeom prst="rect">
            <a:avLst/>
          </a:prstGeom>
        </p:spPr>
      </p:pic>
      <p:sp>
        <p:nvSpPr>
          <p:cNvPr id="6" name="Star: 5 Points 5">
            <a:extLst>
              <a:ext uri="{FF2B5EF4-FFF2-40B4-BE49-F238E27FC236}">
                <a16:creationId xmlns:a16="http://schemas.microsoft.com/office/drawing/2014/main" id="{33C807F7-CA44-4E74-8FA9-59759C27A2C6}"/>
              </a:ext>
            </a:extLst>
          </p:cNvPr>
          <p:cNvSpPr/>
          <p:nvPr/>
        </p:nvSpPr>
        <p:spPr>
          <a:xfrm>
            <a:off x="127908" y="571502"/>
            <a:ext cx="963386" cy="816427"/>
          </a:xfrm>
          <a:prstGeom prst="star5">
            <a:avLst/>
          </a:prstGeom>
          <a:solidFill>
            <a:srgbClr val="FF33CC"/>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Content Placeholder 3">
            <a:extLst>
              <a:ext uri="{FF2B5EF4-FFF2-40B4-BE49-F238E27FC236}">
                <a16:creationId xmlns:a16="http://schemas.microsoft.com/office/drawing/2014/main" id="{9F20EC78-865F-4FBF-94EC-F4C6751BD9C5}"/>
              </a:ext>
            </a:extLst>
          </p:cNvPr>
          <p:cNvPicPr>
            <a:picLocks noGrp="1" noChangeAspect="1"/>
          </p:cNvPicPr>
          <p:nvPr>
            <p:ph idx="1"/>
          </p:nvPr>
        </p:nvPicPr>
        <p:blipFill>
          <a:blip r:embed="rId3"/>
          <a:stretch>
            <a:fillRect/>
          </a:stretch>
        </p:blipFill>
        <p:spPr>
          <a:xfrm>
            <a:off x="180477" y="1396093"/>
            <a:ext cx="6184581" cy="4212771"/>
          </a:xfrm>
          <a:prstGeom prst="rect">
            <a:avLst/>
          </a:prstGeom>
          <a:ln w="19050">
            <a:solidFill>
              <a:srgbClr val="FF33CC"/>
            </a:solidFill>
          </a:ln>
        </p:spPr>
      </p:pic>
    </p:spTree>
    <p:extLst>
      <p:ext uri="{BB962C8B-B14F-4D97-AF65-F5344CB8AC3E}">
        <p14:creationId xmlns:p14="http://schemas.microsoft.com/office/powerpoint/2010/main" val="33893586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5E972-6AD8-4527-B80B-A24BC6E04297}"/>
              </a:ext>
            </a:extLst>
          </p:cNvPr>
          <p:cNvSpPr>
            <a:spLocks noGrp="1"/>
          </p:cNvSpPr>
          <p:nvPr>
            <p:ph type="title"/>
          </p:nvPr>
        </p:nvSpPr>
        <p:spPr/>
        <p:txBody>
          <a:bodyPr/>
          <a:lstStyle/>
          <a:p>
            <a:r>
              <a:rPr lang="en-GB" b="1" dirty="0">
                <a:solidFill>
                  <a:srgbClr val="0070C0"/>
                </a:solidFill>
              </a:rPr>
              <a:t>2019 Key Stage 2: Paper 3 Reasoning</a:t>
            </a:r>
            <a:endParaRPr lang="en-GB" dirty="0"/>
          </a:p>
        </p:txBody>
      </p:sp>
      <p:pic>
        <p:nvPicPr>
          <p:cNvPr id="4" name="Content Placeholder 3">
            <a:extLst>
              <a:ext uri="{FF2B5EF4-FFF2-40B4-BE49-F238E27FC236}">
                <a16:creationId xmlns:a16="http://schemas.microsoft.com/office/drawing/2014/main" id="{7B0D2A9F-1FC2-4A33-9EBD-B6CBE6F8881E}"/>
              </a:ext>
            </a:extLst>
          </p:cNvPr>
          <p:cNvPicPr>
            <a:picLocks noGrp="1" noChangeAspect="1"/>
          </p:cNvPicPr>
          <p:nvPr>
            <p:ph idx="1"/>
          </p:nvPr>
        </p:nvPicPr>
        <p:blipFill>
          <a:blip r:embed="rId2"/>
          <a:stretch>
            <a:fillRect/>
          </a:stretch>
        </p:blipFill>
        <p:spPr>
          <a:xfrm>
            <a:off x="2434675" y="1600200"/>
            <a:ext cx="7322650" cy="4349750"/>
          </a:xfrm>
          <a:prstGeom prst="rect">
            <a:avLst/>
          </a:prstGeom>
        </p:spPr>
      </p:pic>
      <p:sp>
        <p:nvSpPr>
          <p:cNvPr id="5" name="Star: 5 Points 4">
            <a:extLst>
              <a:ext uri="{FF2B5EF4-FFF2-40B4-BE49-F238E27FC236}">
                <a16:creationId xmlns:a16="http://schemas.microsoft.com/office/drawing/2014/main" id="{1AE5ADF6-AA36-438D-9E86-60B9F4D5644F}"/>
              </a:ext>
            </a:extLst>
          </p:cNvPr>
          <p:cNvSpPr/>
          <p:nvPr/>
        </p:nvSpPr>
        <p:spPr>
          <a:xfrm>
            <a:off x="590552" y="1315131"/>
            <a:ext cx="963386" cy="816427"/>
          </a:xfrm>
          <a:prstGeom prst="star5">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764776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5E972-6AD8-4527-B80B-A24BC6E04297}"/>
              </a:ext>
            </a:extLst>
          </p:cNvPr>
          <p:cNvSpPr>
            <a:spLocks noGrp="1"/>
          </p:cNvSpPr>
          <p:nvPr>
            <p:ph type="title"/>
          </p:nvPr>
        </p:nvSpPr>
        <p:spPr/>
        <p:txBody>
          <a:bodyPr/>
          <a:lstStyle/>
          <a:p>
            <a:r>
              <a:rPr lang="en-GB" b="1" dirty="0">
                <a:solidFill>
                  <a:srgbClr val="0070C0"/>
                </a:solidFill>
              </a:rPr>
              <a:t>2019 Key Stage 2: Paper 3 Reasoning</a:t>
            </a:r>
            <a:endParaRPr lang="en-GB" dirty="0"/>
          </a:p>
        </p:txBody>
      </p:sp>
      <p:pic>
        <p:nvPicPr>
          <p:cNvPr id="4" name="Content Placeholder 3">
            <a:extLst>
              <a:ext uri="{FF2B5EF4-FFF2-40B4-BE49-F238E27FC236}">
                <a16:creationId xmlns:a16="http://schemas.microsoft.com/office/drawing/2014/main" id="{8C7BAD01-9662-4562-B1BA-9A9A7FA5CE16}"/>
              </a:ext>
            </a:extLst>
          </p:cNvPr>
          <p:cNvPicPr>
            <a:picLocks noGrp="1" noChangeAspect="1"/>
          </p:cNvPicPr>
          <p:nvPr>
            <p:ph idx="1"/>
          </p:nvPr>
        </p:nvPicPr>
        <p:blipFill>
          <a:blip r:embed="rId2"/>
          <a:stretch>
            <a:fillRect/>
          </a:stretch>
        </p:blipFill>
        <p:spPr>
          <a:xfrm>
            <a:off x="1802225" y="1658031"/>
            <a:ext cx="8358950" cy="4349750"/>
          </a:xfrm>
          <a:prstGeom prst="rect">
            <a:avLst/>
          </a:prstGeom>
        </p:spPr>
      </p:pic>
      <p:sp>
        <p:nvSpPr>
          <p:cNvPr id="5" name="Star: 5 Points 4">
            <a:extLst>
              <a:ext uri="{FF2B5EF4-FFF2-40B4-BE49-F238E27FC236}">
                <a16:creationId xmlns:a16="http://schemas.microsoft.com/office/drawing/2014/main" id="{96E64E93-9744-4016-8851-81106F937F57}"/>
              </a:ext>
            </a:extLst>
          </p:cNvPr>
          <p:cNvSpPr/>
          <p:nvPr/>
        </p:nvSpPr>
        <p:spPr>
          <a:xfrm>
            <a:off x="425218" y="1249818"/>
            <a:ext cx="963386" cy="816427"/>
          </a:xfrm>
          <a:prstGeom prst="star5">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096290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5E972-6AD8-4527-B80B-A24BC6E04297}"/>
              </a:ext>
            </a:extLst>
          </p:cNvPr>
          <p:cNvSpPr>
            <a:spLocks noGrp="1"/>
          </p:cNvSpPr>
          <p:nvPr>
            <p:ph type="title"/>
          </p:nvPr>
        </p:nvSpPr>
        <p:spPr/>
        <p:txBody>
          <a:bodyPr/>
          <a:lstStyle/>
          <a:p>
            <a:r>
              <a:rPr lang="en-GB" b="1" dirty="0">
                <a:solidFill>
                  <a:srgbClr val="0070C0"/>
                </a:solidFill>
              </a:rPr>
              <a:t>2019 Key Stage 2: Paper 3 Reasoning</a:t>
            </a:r>
            <a:endParaRPr lang="en-GB" dirty="0"/>
          </a:p>
        </p:txBody>
      </p:sp>
      <p:pic>
        <p:nvPicPr>
          <p:cNvPr id="4" name="Content Placeholder 3">
            <a:extLst>
              <a:ext uri="{FF2B5EF4-FFF2-40B4-BE49-F238E27FC236}">
                <a16:creationId xmlns:a16="http://schemas.microsoft.com/office/drawing/2014/main" id="{9FAC84E7-FA61-4430-BFAB-663FA277387C}"/>
              </a:ext>
            </a:extLst>
          </p:cNvPr>
          <p:cNvPicPr>
            <a:picLocks noGrp="1" noChangeAspect="1"/>
          </p:cNvPicPr>
          <p:nvPr>
            <p:ph idx="1"/>
          </p:nvPr>
        </p:nvPicPr>
        <p:blipFill>
          <a:blip r:embed="rId2"/>
          <a:stretch>
            <a:fillRect/>
          </a:stretch>
        </p:blipFill>
        <p:spPr>
          <a:xfrm>
            <a:off x="511462" y="1365705"/>
            <a:ext cx="4490691" cy="4349750"/>
          </a:xfrm>
          <a:prstGeom prst="rect">
            <a:avLst/>
          </a:prstGeom>
        </p:spPr>
      </p:pic>
      <p:pic>
        <p:nvPicPr>
          <p:cNvPr id="5" name="Picture 4">
            <a:extLst>
              <a:ext uri="{FF2B5EF4-FFF2-40B4-BE49-F238E27FC236}">
                <a16:creationId xmlns:a16="http://schemas.microsoft.com/office/drawing/2014/main" id="{4D64EB45-B3F0-4A7C-B9E2-BCCC9901B7BE}"/>
              </a:ext>
            </a:extLst>
          </p:cNvPr>
          <p:cNvPicPr>
            <a:picLocks noChangeAspect="1"/>
          </p:cNvPicPr>
          <p:nvPr/>
        </p:nvPicPr>
        <p:blipFill rotWithShape="1">
          <a:blip r:embed="rId3"/>
          <a:srcRect b="45939"/>
          <a:stretch/>
        </p:blipFill>
        <p:spPr>
          <a:xfrm>
            <a:off x="5339442" y="1417638"/>
            <a:ext cx="6691312" cy="1627641"/>
          </a:xfrm>
          <a:prstGeom prst="rect">
            <a:avLst/>
          </a:prstGeom>
          <a:ln w="28575">
            <a:solidFill>
              <a:srgbClr val="92D050"/>
            </a:solidFill>
          </a:ln>
        </p:spPr>
      </p:pic>
      <p:sp>
        <p:nvSpPr>
          <p:cNvPr id="6" name="Star: 5 Points 5">
            <a:extLst>
              <a:ext uri="{FF2B5EF4-FFF2-40B4-BE49-F238E27FC236}">
                <a16:creationId xmlns:a16="http://schemas.microsoft.com/office/drawing/2014/main" id="{BB04F1E7-7224-4D6B-93B6-35FF30E7B618}"/>
              </a:ext>
            </a:extLst>
          </p:cNvPr>
          <p:cNvSpPr/>
          <p:nvPr/>
        </p:nvSpPr>
        <p:spPr>
          <a:xfrm>
            <a:off x="4857749" y="1142545"/>
            <a:ext cx="963386" cy="816427"/>
          </a:xfrm>
          <a:prstGeom prst="star5">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E2F774A3-D8EA-4323-93E8-BC9F497D42A1}"/>
              </a:ext>
            </a:extLst>
          </p:cNvPr>
          <p:cNvPicPr>
            <a:picLocks noChangeAspect="1"/>
          </p:cNvPicPr>
          <p:nvPr/>
        </p:nvPicPr>
        <p:blipFill rotWithShape="1">
          <a:blip r:embed="rId3"/>
          <a:srcRect t="56410"/>
          <a:stretch/>
        </p:blipFill>
        <p:spPr>
          <a:xfrm>
            <a:off x="5241471" y="3586648"/>
            <a:ext cx="6691312" cy="1312381"/>
          </a:xfrm>
          <a:prstGeom prst="rect">
            <a:avLst/>
          </a:prstGeom>
        </p:spPr>
      </p:pic>
    </p:spTree>
    <p:extLst>
      <p:ext uri="{BB962C8B-B14F-4D97-AF65-F5344CB8AC3E}">
        <p14:creationId xmlns:p14="http://schemas.microsoft.com/office/powerpoint/2010/main" val="1098374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729" y="59477"/>
            <a:ext cx="4858752" cy="67985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384032" y="2276872"/>
            <a:ext cx="3600400" cy="2400657"/>
          </a:xfrm>
          <a:prstGeom prst="rect">
            <a:avLst/>
          </a:prstGeom>
          <a:noFill/>
        </p:spPr>
        <p:txBody>
          <a:bodyPr wrap="square" rtlCol="0">
            <a:spAutoFit/>
          </a:bodyPr>
          <a:lstStyle/>
          <a:p>
            <a:r>
              <a:rPr lang="en-GB" sz="3200" b="1" dirty="0">
                <a:solidFill>
                  <a:srgbClr val="0070C0"/>
                </a:solidFill>
              </a:rPr>
              <a:t>Pre Key Stage 2</a:t>
            </a:r>
          </a:p>
          <a:p>
            <a:r>
              <a:rPr lang="en-GB" sz="3200" b="1" dirty="0">
                <a:solidFill>
                  <a:srgbClr val="0070C0"/>
                </a:solidFill>
              </a:rPr>
              <a:t>Standard 5 and 6</a:t>
            </a:r>
          </a:p>
          <a:p>
            <a:endParaRPr lang="en-GB" sz="3200" b="1" dirty="0">
              <a:solidFill>
                <a:srgbClr val="0070C0"/>
              </a:solidFill>
            </a:endParaRPr>
          </a:p>
          <a:p>
            <a:r>
              <a:rPr lang="en-GB" b="1" dirty="0">
                <a:solidFill>
                  <a:srgbClr val="0070C0"/>
                </a:solidFill>
              </a:rPr>
              <a:t>Same wording as KS1 Teacher Assessment Frameworks 2018/19 </a:t>
            </a:r>
          </a:p>
        </p:txBody>
      </p:sp>
    </p:spTree>
    <p:extLst>
      <p:ext uri="{BB962C8B-B14F-4D97-AF65-F5344CB8AC3E}">
        <p14:creationId xmlns:p14="http://schemas.microsoft.com/office/powerpoint/2010/main" val="18690723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5E972-6AD8-4527-B80B-A24BC6E04297}"/>
              </a:ext>
            </a:extLst>
          </p:cNvPr>
          <p:cNvSpPr>
            <a:spLocks noGrp="1"/>
          </p:cNvSpPr>
          <p:nvPr>
            <p:ph type="title"/>
          </p:nvPr>
        </p:nvSpPr>
        <p:spPr/>
        <p:txBody>
          <a:bodyPr/>
          <a:lstStyle/>
          <a:p>
            <a:r>
              <a:rPr lang="en-GB" b="1" dirty="0">
                <a:solidFill>
                  <a:srgbClr val="0070C0"/>
                </a:solidFill>
              </a:rPr>
              <a:t>2019 Key Stage 2: Paper 3 Reasoning</a:t>
            </a:r>
            <a:endParaRPr lang="en-GB" dirty="0"/>
          </a:p>
        </p:txBody>
      </p:sp>
      <p:pic>
        <p:nvPicPr>
          <p:cNvPr id="4" name="Content Placeholder 3">
            <a:extLst>
              <a:ext uri="{FF2B5EF4-FFF2-40B4-BE49-F238E27FC236}">
                <a16:creationId xmlns:a16="http://schemas.microsoft.com/office/drawing/2014/main" id="{C0D2472E-FC46-47F6-942C-536A4016146F}"/>
              </a:ext>
            </a:extLst>
          </p:cNvPr>
          <p:cNvPicPr>
            <a:picLocks noGrp="1" noChangeAspect="1"/>
          </p:cNvPicPr>
          <p:nvPr>
            <p:ph idx="1"/>
          </p:nvPr>
        </p:nvPicPr>
        <p:blipFill>
          <a:blip r:embed="rId2"/>
          <a:stretch>
            <a:fillRect/>
          </a:stretch>
        </p:blipFill>
        <p:spPr>
          <a:xfrm>
            <a:off x="1785862" y="1216479"/>
            <a:ext cx="7656028" cy="5447146"/>
          </a:xfrm>
          <a:prstGeom prst="rect">
            <a:avLst/>
          </a:prstGeom>
        </p:spPr>
      </p:pic>
    </p:spTree>
    <p:extLst>
      <p:ext uri="{BB962C8B-B14F-4D97-AF65-F5344CB8AC3E}">
        <p14:creationId xmlns:p14="http://schemas.microsoft.com/office/powerpoint/2010/main" val="40455443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5E972-6AD8-4527-B80B-A24BC6E04297}"/>
              </a:ext>
            </a:extLst>
          </p:cNvPr>
          <p:cNvSpPr>
            <a:spLocks noGrp="1"/>
          </p:cNvSpPr>
          <p:nvPr>
            <p:ph type="title"/>
          </p:nvPr>
        </p:nvSpPr>
        <p:spPr/>
        <p:txBody>
          <a:bodyPr/>
          <a:lstStyle/>
          <a:p>
            <a:r>
              <a:rPr lang="en-GB" b="1" dirty="0">
                <a:solidFill>
                  <a:srgbClr val="0070C0"/>
                </a:solidFill>
              </a:rPr>
              <a:t>2019 Key Stage 2: Paper 3 Reasoning</a:t>
            </a:r>
            <a:endParaRPr lang="en-GB" dirty="0"/>
          </a:p>
        </p:txBody>
      </p:sp>
      <p:pic>
        <p:nvPicPr>
          <p:cNvPr id="4" name="Content Placeholder 3">
            <a:extLst>
              <a:ext uri="{FF2B5EF4-FFF2-40B4-BE49-F238E27FC236}">
                <a16:creationId xmlns:a16="http://schemas.microsoft.com/office/drawing/2014/main" id="{D40FDA10-D4A6-4A5F-9E55-D89C641A773B}"/>
              </a:ext>
            </a:extLst>
          </p:cNvPr>
          <p:cNvPicPr>
            <a:picLocks noGrp="1" noChangeAspect="1"/>
          </p:cNvPicPr>
          <p:nvPr>
            <p:ph idx="1"/>
          </p:nvPr>
        </p:nvPicPr>
        <p:blipFill>
          <a:blip r:embed="rId2"/>
          <a:stretch>
            <a:fillRect/>
          </a:stretch>
        </p:blipFill>
        <p:spPr>
          <a:xfrm>
            <a:off x="1265965" y="1600200"/>
            <a:ext cx="9660069" cy="4349750"/>
          </a:xfrm>
          <a:prstGeom prst="rect">
            <a:avLst/>
          </a:prstGeom>
        </p:spPr>
      </p:pic>
    </p:spTree>
    <p:extLst>
      <p:ext uri="{BB962C8B-B14F-4D97-AF65-F5344CB8AC3E}">
        <p14:creationId xmlns:p14="http://schemas.microsoft.com/office/powerpoint/2010/main" val="134426583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5E972-6AD8-4527-B80B-A24BC6E04297}"/>
              </a:ext>
            </a:extLst>
          </p:cNvPr>
          <p:cNvSpPr>
            <a:spLocks noGrp="1"/>
          </p:cNvSpPr>
          <p:nvPr>
            <p:ph type="title"/>
          </p:nvPr>
        </p:nvSpPr>
        <p:spPr>
          <a:xfrm>
            <a:off x="609601" y="274638"/>
            <a:ext cx="8174567" cy="509133"/>
          </a:xfrm>
        </p:spPr>
        <p:txBody>
          <a:bodyPr/>
          <a:lstStyle/>
          <a:p>
            <a:r>
              <a:rPr lang="en-GB" b="1" dirty="0">
                <a:solidFill>
                  <a:srgbClr val="0070C0"/>
                </a:solidFill>
              </a:rPr>
              <a:t>2019 Key Stage 2: Paper 3 Reasoning</a:t>
            </a:r>
            <a:endParaRPr lang="en-GB" dirty="0"/>
          </a:p>
        </p:txBody>
      </p:sp>
      <p:pic>
        <p:nvPicPr>
          <p:cNvPr id="4" name="Content Placeholder 3">
            <a:extLst>
              <a:ext uri="{FF2B5EF4-FFF2-40B4-BE49-F238E27FC236}">
                <a16:creationId xmlns:a16="http://schemas.microsoft.com/office/drawing/2014/main" id="{045576FA-61D4-4407-823A-3CB25035B8DB}"/>
              </a:ext>
            </a:extLst>
          </p:cNvPr>
          <p:cNvPicPr>
            <a:picLocks noGrp="1" noChangeAspect="1"/>
          </p:cNvPicPr>
          <p:nvPr>
            <p:ph idx="1"/>
          </p:nvPr>
        </p:nvPicPr>
        <p:blipFill>
          <a:blip r:embed="rId2"/>
          <a:stretch>
            <a:fillRect/>
          </a:stretch>
        </p:blipFill>
        <p:spPr>
          <a:xfrm>
            <a:off x="3173146" y="860198"/>
            <a:ext cx="6512565" cy="5723164"/>
          </a:xfrm>
          <a:prstGeom prst="rect">
            <a:avLst/>
          </a:prstGeom>
        </p:spPr>
      </p:pic>
      <p:sp>
        <p:nvSpPr>
          <p:cNvPr id="6" name="Star: 5 Points 5">
            <a:extLst>
              <a:ext uri="{FF2B5EF4-FFF2-40B4-BE49-F238E27FC236}">
                <a16:creationId xmlns:a16="http://schemas.microsoft.com/office/drawing/2014/main" id="{28047AA5-2CD5-47D8-B885-2CADB216292A}"/>
              </a:ext>
            </a:extLst>
          </p:cNvPr>
          <p:cNvSpPr/>
          <p:nvPr/>
        </p:nvSpPr>
        <p:spPr>
          <a:xfrm>
            <a:off x="1690006" y="860198"/>
            <a:ext cx="963386" cy="816427"/>
          </a:xfrm>
          <a:prstGeom prst="star5">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7289650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5E972-6AD8-4527-B80B-A24BC6E04297}"/>
              </a:ext>
            </a:extLst>
          </p:cNvPr>
          <p:cNvSpPr>
            <a:spLocks noGrp="1"/>
          </p:cNvSpPr>
          <p:nvPr>
            <p:ph type="title"/>
          </p:nvPr>
        </p:nvSpPr>
        <p:spPr/>
        <p:txBody>
          <a:bodyPr/>
          <a:lstStyle/>
          <a:p>
            <a:r>
              <a:rPr lang="en-GB" b="1" dirty="0">
                <a:solidFill>
                  <a:srgbClr val="0070C0"/>
                </a:solidFill>
              </a:rPr>
              <a:t>2019 Key Stage 2: Paper 3 Reasoning</a:t>
            </a:r>
            <a:endParaRPr lang="en-GB" dirty="0"/>
          </a:p>
        </p:txBody>
      </p:sp>
      <p:pic>
        <p:nvPicPr>
          <p:cNvPr id="4" name="Content Placeholder 3">
            <a:extLst>
              <a:ext uri="{FF2B5EF4-FFF2-40B4-BE49-F238E27FC236}">
                <a16:creationId xmlns:a16="http://schemas.microsoft.com/office/drawing/2014/main" id="{BE74B047-9B80-41D9-9CE0-80C47369A2C1}"/>
              </a:ext>
            </a:extLst>
          </p:cNvPr>
          <p:cNvPicPr>
            <a:picLocks noGrp="1" noChangeAspect="1"/>
          </p:cNvPicPr>
          <p:nvPr>
            <p:ph idx="1"/>
          </p:nvPr>
        </p:nvPicPr>
        <p:blipFill>
          <a:blip r:embed="rId2"/>
          <a:stretch>
            <a:fillRect/>
          </a:stretch>
        </p:blipFill>
        <p:spPr>
          <a:xfrm>
            <a:off x="890587" y="2408237"/>
            <a:ext cx="10410825" cy="2733675"/>
          </a:xfrm>
          <a:prstGeom prst="rect">
            <a:avLst/>
          </a:prstGeom>
        </p:spPr>
      </p:pic>
    </p:spTree>
    <p:extLst>
      <p:ext uri="{BB962C8B-B14F-4D97-AF65-F5344CB8AC3E}">
        <p14:creationId xmlns:p14="http://schemas.microsoft.com/office/powerpoint/2010/main" val="219989201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5E972-6AD8-4527-B80B-A24BC6E04297}"/>
              </a:ext>
            </a:extLst>
          </p:cNvPr>
          <p:cNvSpPr>
            <a:spLocks noGrp="1"/>
          </p:cNvSpPr>
          <p:nvPr>
            <p:ph type="title"/>
          </p:nvPr>
        </p:nvSpPr>
        <p:spPr/>
        <p:txBody>
          <a:bodyPr/>
          <a:lstStyle/>
          <a:p>
            <a:r>
              <a:rPr lang="en-GB" b="1" dirty="0">
                <a:solidFill>
                  <a:srgbClr val="0070C0"/>
                </a:solidFill>
              </a:rPr>
              <a:t>2019 Key Stage 2: Paper 3 Reasoning</a:t>
            </a:r>
            <a:endParaRPr lang="en-GB" dirty="0"/>
          </a:p>
        </p:txBody>
      </p:sp>
      <p:pic>
        <p:nvPicPr>
          <p:cNvPr id="4" name="Content Placeholder 3">
            <a:extLst>
              <a:ext uri="{FF2B5EF4-FFF2-40B4-BE49-F238E27FC236}">
                <a16:creationId xmlns:a16="http://schemas.microsoft.com/office/drawing/2014/main" id="{28EEA0FD-B1B4-4481-BBEF-EC4674C9A0E5}"/>
              </a:ext>
            </a:extLst>
          </p:cNvPr>
          <p:cNvPicPr>
            <a:picLocks noGrp="1" noChangeAspect="1"/>
          </p:cNvPicPr>
          <p:nvPr>
            <p:ph idx="1"/>
          </p:nvPr>
        </p:nvPicPr>
        <p:blipFill>
          <a:blip r:embed="rId2"/>
          <a:stretch>
            <a:fillRect/>
          </a:stretch>
        </p:blipFill>
        <p:spPr>
          <a:xfrm>
            <a:off x="2171701" y="1257299"/>
            <a:ext cx="7633606" cy="5377087"/>
          </a:xfrm>
          <a:prstGeom prst="rect">
            <a:avLst/>
          </a:prstGeom>
        </p:spPr>
      </p:pic>
    </p:spTree>
    <p:extLst>
      <p:ext uri="{BB962C8B-B14F-4D97-AF65-F5344CB8AC3E}">
        <p14:creationId xmlns:p14="http://schemas.microsoft.com/office/powerpoint/2010/main" val="11835491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5E972-6AD8-4527-B80B-A24BC6E04297}"/>
              </a:ext>
            </a:extLst>
          </p:cNvPr>
          <p:cNvSpPr>
            <a:spLocks noGrp="1"/>
          </p:cNvSpPr>
          <p:nvPr>
            <p:ph type="title"/>
          </p:nvPr>
        </p:nvSpPr>
        <p:spPr>
          <a:xfrm>
            <a:off x="609601" y="274638"/>
            <a:ext cx="8174567" cy="517298"/>
          </a:xfrm>
        </p:spPr>
        <p:txBody>
          <a:bodyPr/>
          <a:lstStyle/>
          <a:p>
            <a:r>
              <a:rPr lang="en-GB" b="1" dirty="0">
                <a:solidFill>
                  <a:srgbClr val="0070C0"/>
                </a:solidFill>
              </a:rPr>
              <a:t>2019 Key Stage 2: Paper 3 Reasoning</a:t>
            </a:r>
            <a:endParaRPr lang="en-GB" dirty="0"/>
          </a:p>
        </p:txBody>
      </p:sp>
      <p:pic>
        <p:nvPicPr>
          <p:cNvPr id="5" name="Content Placeholder 4">
            <a:extLst>
              <a:ext uri="{FF2B5EF4-FFF2-40B4-BE49-F238E27FC236}">
                <a16:creationId xmlns:a16="http://schemas.microsoft.com/office/drawing/2014/main" id="{A2A89F8D-44E6-4AD3-82D4-FEDE252B675D}"/>
              </a:ext>
            </a:extLst>
          </p:cNvPr>
          <p:cNvPicPr>
            <a:picLocks noGrp="1" noChangeAspect="1"/>
          </p:cNvPicPr>
          <p:nvPr>
            <p:ph idx="1"/>
          </p:nvPr>
        </p:nvPicPr>
        <p:blipFill>
          <a:blip r:embed="rId2"/>
          <a:stretch>
            <a:fillRect/>
          </a:stretch>
        </p:blipFill>
        <p:spPr>
          <a:xfrm>
            <a:off x="2000250" y="922564"/>
            <a:ext cx="7364186" cy="5691454"/>
          </a:xfrm>
          <a:prstGeom prst="rect">
            <a:avLst/>
          </a:prstGeom>
        </p:spPr>
      </p:pic>
    </p:spTree>
    <p:extLst>
      <p:ext uri="{BB962C8B-B14F-4D97-AF65-F5344CB8AC3E}">
        <p14:creationId xmlns:p14="http://schemas.microsoft.com/office/powerpoint/2010/main" val="28584252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5E972-6AD8-4527-B80B-A24BC6E04297}"/>
              </a:ext>
            </a:extLst>
          </p:cNvPr>
          <p:cNvSpPr>
            <a:spLocks noGrp="1"/>
          </p:cNvSpPr>
          <p:nvPr>
            <p:ph type="title"/>
          </p:nvPr>
        </p:nvSpPr>
        <p:spPr/>
        <p:txBody>
          <a:bodyPr/>
          <a:lstStyle/>
          <a:p>
            <a:r>
              <a:rPr lang="en-GB" b="1" dirty="0">
                <a:solidFill>
                  <a:srgbClr val="0070C0"/>
                </a:solidFill>
              </a:rPr>
              <a:t>2019 Key Stage 2: Paper 3 Reasoning</a:t>
            </a:r>
            <a:endParaRPr lang="en-GB" dirty="0"/>
          </a:p>
        </p:txBody>
      </p:sp>
      <p:pic>
        <p:nvPicPr>
          <p:cNvPr id="4" name="Content Placeholder 3">
            <a:extLst>
              <a:ext uri="{FF2B5EF4-FFF2-40B4-BE49-F238E27FC236}">
                <a16:creationId xmlns:a16="http://schemas.microsoft.com/office/drawing/2014/main" id="{AF8F8232-E67C-4C91-BE12-E9F0AF27ECD4}"/>
              </a:ext>
            </a:extLst>
          </p:cNvPr>
          <p:cNvPicPr>
            <a:picLocks noGrp="1" noChangeAspect="1"/>
          </p:cNvPicPr>
          <p:nvPr>
            <p:ph idx="1"/>
          </p:nvPr>
        </p:nvPicPr>
        <p:blipFill>
          <a:blip r:embed="rId2"/>
          <a:stretch>
            <a:fillRect/>
          </a:stretch>
        </p:blipFill>
        <p:spPr>
          <a:xfrm>
            <a:off x="1802428" y="1600200"/>
            <a:ext cx="8587144" cy="4349750"/>
          </a:xfrm>
          <a:prstGeom prst="rect">
            <a:avLst/>
          </a:prstGeom>
        </p:spPr>
      </p:pic>
    </p:spTree>
    <p:extLst>
      <p:ext uri="{BB962C8B-B14F-4D97-AF65-F5344CB8AC3E}">
        <p14:creationId xmlns:p14="http://schemas.microsoft.com/office/powerpoint/2010/main" val="5062594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5E972-6AD8-4527-B80B-A24BC6E04297}"/>
              </a:ext>
            </a:extLst>
          </p:cNvPr>
          <p:cNvSpPr>
            <a:spLocks noGrp="1"/>
          </p:cNvSpPr>
          <p:nvPr>
            <p:ph type="title"/>
          </p:nvPr>
        </p:nvSpPr>
        <p:spPr/>
        <p:txBody>
          <a:bodyPr/>
          <a:lstStyle/>
          <a:p>
            <a:r>
              <a:rPr lang="en-GB" b="1" dirty="0">
                <a:solidFill>
                  <a:srgbClr val="0070C0"/>
                </a:solidFill>
              </a:rPr>
              <a:t>2019 Key Stage 2: Paper 3 Reasoning</a:t>
            </a:r>
            <a:endParaRPr lang="en-GB" dirty="0"/>
          </a:p>
        </p:txBody>
      </p:sp>
      <p:pic>
        <p:nvPicPr>
          <p:cNvPr id="4" name="Content Placeholder 3">
            <a:extLst>
              <a:ext uri="{FF2B5EF4-FFF2-40B4-BE49-F238E27FC236}">
                <a16:creationId xmlns:a16="http://schemas.microsoft.com/office/drawing/2014/main" id="{F1767DA2-A6AE-45D4-8B73-725B72067B11}"/>
              </a:ext>
            </a:extLst>
          </p:cNvPr>
          <p:cNvPicPr>
            <a:picLocks noGrp="1" noChangeAspect="1"/>
          </p:cNvPicPr>
          <p:nvPr>
            <p:ph idx="1"/>
          </p:nvPr>
        </p:nvPicPr>
        <p:blipFill>
          <a:blip r:embed="rId2"/>
          <a:stretch>
            <a:fillRect/>
          </a:stretch>
        </p:blipFill>
        <p:spPr>
          <a:xfrm>
            <a:off x="1838018" y="1254125"/>
            <a:ext cx="8395251" cy="5065032"/>
          </a:xfrm>
          <a:prstGeom prst="rect">
            <a:avLst/>
          </a:prstGeom>
        </p:spPr>
      </p:pic>
    </p:spTree>
    <p:extLst>
      <p:ext uri="{BB962C8B-B14F-4D97-AF65-F5344CB8AC3E}">
        <p14:creationId xmlns:p14="http://schemas.microsoft.com/office/powerpoint/2010/main" val="253388300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5E972-6AD8-4527-B80B-A24BC6E04297}"/>
              </a:ext>
            </a:extLst>
          </p:cNvPr>
          <p:cNvSpPr>
            <a:spLocks noGrp="1"/>
          </p:cNvSpPr>
          <p:nvPr>
            <p:ph type="title"/>
          </p:nvPr>
        </p:nvSpPr>
        <p:spPr/>
        <p:txBody>
          <a:bodyPr/>
          <a:lstStyle/>
          <a:p>
            <a:r>
              <a:rPr lang="en-GB" b="1" dirty="0">
                <a:solidFill>
                  <a:srgbClr val="0070C0"/>
                </a:solidFill>
              </a:rPr>
              <a:t>2019 Key Stage 2: Paper 3 Reasoning</a:t>
            </a:r>
            <a:endParaRPr lang="en-GB" dirty="0"/>
          </a:p>
        </p:txBody>
      </p:sp>
      <p:pic>
        <p:nvPicPr>
          <p:cNvPr id="4" name="Content Placeholder 3">
            <a:extLst>
              <a:ext uri="{FF2B5EF4-FFF2-40B4-BE49-F238E27FC236}">
                <a16:creationId xmlns:a16="http://schemas.microsoft.com/office/drawing/2014/main" id="{1E994D83-B0B7-421A-BF95-C3ED6F278BAE}"/>
              </a:ext>
            </a:extLst>
          </p:cNvPr>
          <p:cNvPicPr>
            <a:picLocks noGrp="1" noChangeAspect="1"/>
          </p:cNvPicPr>
          <p:nvPr>
            <p:ph idx="1"/>
          </p:nvPr>
        </p:nvPicPr>
        <p:blipFill rotWithShape="1">
          <a:blip r:embed="rId2"/>
          <a:srcRect b="57269"/>
          <a:stretch/>
        </p:blipFill>
        <p:spPr>
          <a:xfrm>
            <a:off x="279921" y="1196975"/>
            <a:ext cx="7141492" cy="3040289"/>
          </a:xfrm>
          <a:prstGeom prst="rect">
            <a:avLst/>
          </a:prstGeom>
        </p:spPr>
      </p:pic>
      <p:pic>
        <p:nvPicPr>
          <p:cNvPr id="5" name="Content Placeholder 3">
            <a:extLst>
              <a:ext uri="{FF2B5EF4-FFF2-40B4-BE49-F238E27FC236}">
                <a16:creationId xmlns:a16="http://schemas.microsoft.com/office/drawing/2014/main" id="{CDFF53EF-8C45-4CF7-A89E-4F07755C29A6}"/>
              </a:ext>
            </a:extLst>
          </p:cNvPr>
          <p:cNvPicPr>
            <a:picLocks noChangeAspect="1"/>
          </p:cNvPicPr>
          <p:nvPr/>
        </p:nvPicPr>
        <p:blipFill rotWithShape="1">
          <a:blip r:embed="rId2"/>
          <a:srcRect t="41885"/>
          <a:stretch/>
        </p:blipFill>
        <p:spPr bwMode="auto">
          <a:xfrm>
            <a:off x="5600315" y="3429000"/>
            <a:ext cx="5492227" cy="3179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64671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5E972-6AD8-4527-B80B-A24BC6E04297}"/>
              </a:ext>
            </a:extLst>
          </p:cNvPr>
          <p:cNvSpPr>
            <a:spLocks noGrp="1"/>
          </p:cNvSpPr>
          <p:nvPr>
            <p:ph type="title"/>
          </p:nvPr>
        </p:nvSpPr>
        <p:spPr/>
        <p:txBody>
          <a:bodyPr/>
          <a:lstStyle/>
          <a:p>
            <a:r>
              <a:rPr lang="en-GB" b="1" dirty="0">
                <a:solidFill>
                  <a:srgbClr val="0070C0"/>
                </a:solidFill>
              </a:rPr>
              <a:t>2019 Key Stage 2: Paper 3 Reasoning</a:t>
            </a:r>
            <a:endParaRPr lang="en-GB" dirty="0"/>
          </a:p>
        </p:txBody>
      </p:sp>
      <p:pic>
        <p:nvPicPr>
          <p:cNvPr id="4" name="Content Placeholder 3">
            <a:extLst>
              <a:ext uri="{FF2B5EF4-FFF2-40B4-BE49-F238E27FC236}">
                <a16:creationId xmlns:a16="http://schemas.microsoft.com/office/drawing/2014/main" id="{4183B7D2-1D39-4983-B658-7B59B39B911C}"/>
              </a:ext>
            </a:extLst>
          </p:cNvPr>
          <p:cNvPicPr>
            <a:picLocks noGrp="1" noChangeAspect="1"/>
          </p:cNvPicPr>
          <p:nvPr>
            <p:ph idx="1"/>
          </p:nvPr>
        </p:nvPicPr>
        <p:blipFill rotWithShape="1">
          <a:blip r:embed="rId2"/>
          <a:srcRect b="31116"/>
          <a:stretch/>
        </p:blipFill>
        <p:spPr>
          <a:xfrm>
            <a:off x="359230" y="1134835"/>
            <a:ext cx="6160581" cy="4776108"/>
          </a:xfrm>
          <a:prstGeom prst="rect">
            <a:avLst/>
          </a:prstGeom>
        </p:spPr>
      </p:pic>
      <p:pic>
        <p:nvPicPr>
          <p:cNvPr id="5" name="Content Placeholder 3">
            <a:extLst>
              <a:ext uri="{FF2B5EF4-FFF2-40B4-BE49-F238E27FC236}">
                <a16:creationId xmlns:a16="http://schemas.microsoft.com/office/drawing/2014/main" id="{63DE9E84-DFB3-45C7-9CAD-9AA7B522B03D}"/>
              </a:ext>
            </a:extLst>
          </p:cNvPr>
          <p:cNvPicPr>
            <a:picLocks noChangeAspect="1"/>
          </p:cNvPicPr>
          <p:nvPr/>
        </p:nvPicPr>
        <p:blipFill rotWithShape="1">
          <a:blip r:embed="rId2"/>
          <a:srcRect t="67794"/>
          <a:stretch/>
        </p:blipFill>
        <p:spPr bwMode="auto">
          <a:xfrm>
            <a:off x="5916603" y="1494062"/>
            <a:ext cx="6275397" cy="2286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4956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7291FDC-9EEE-44C9-B89A-360289FDE572}"/>
              </a:ext>
            </a:extLst>
          </p:cNvPr>
          <p:cNvPicPr>
            <a:picLocks noChangeAspect="1"/>
          </p:cNvPicPr>
          <p:nvPr/>
        </p:nvPicPr>
        <p:blipFill>
          <a:blip r:embed="rId2"/>
          <a:stretch>
            <a:fillRect/>
          </a:stretch>
        </p:blipFill>
        <p:spPr>
          <a:xfrm>
            <a:off x="3980550" y="0"/>
            <a:ext cx="5275928" cy="6858000"/>
          </a:xfrm>
          <a:prstGeom prst="rect">
            <a:avLst/>
          </a:prstGeom>
        </p:spPr>
      </p:pic>
      <p:sp>
        <p:nvSpPr>
          <p:cNvPr id="5" name="TextBox 4">
            <a:extLst>
              <a:ext uri="{FF2B5EF4-FFF2-40B4-BE49-F238E27FC236}">
                <a16:creationId xmlns:a16="http://schemas.microsoft.com/office/drawing/2014/main" id="{4A85DDB9-F21F-41E9-BC65-E0742EB7AEE6}"/>
              </a:ext>
            </a:extLst>
          </p:cNvPr>
          <p:cNvSpPr txBox="1"/>
          <p:nvPr/>
        </p:nvSpPr>
        <p:spPr>
          <a:xfrm>
            <a:off x="342900" y="3570149"/>
            <a:ext cx="3196778" cy="1015663"/>
          </a:xfrm>
          <a:prstGeom prst="rect">
            <a:avLst/>
          </a:prstGeom>
          <a:noFill/>
        </p:spPr>
        <p:txBody>
          <a:bodyPr wrap="square" rtlCol="0">
            <a:spAutoFit/>
          </a:bodyPr>
          <a:lstStyle/>
          <a:p>
            <a:r>
              <a:rPr lang="en-GB" sz="1400" b="1" dirty="0">
                <a:solidFill>
                  <a:srgbClr val="0070C0"/>
                </a:solidFill>
              </a:rPr>
              <a:t>https://www.gov.uk/government/publications/key-stage-2-tests-2019-mathematics-test-materials</a:t>
            </a:r>
          </a:p>
          <a:p>
            <a:endParaRPr lang="en-GB" dirty="0"/>
          </a:p>
        </p:txBody>
      </p:sp>
      <p:sp>
        <p:nvSpPr>
          <p:cNvPr id="6" name="TextBox 5">
            <a:extLst>
              <a:ext uri="{FF2B5EF4-FFF2-40B4-BE49-F238E27FC236}">
                <a16:creationId xmlns:a16="http://schemas.microsoft.com/office/drawing/2014/main" id="{B5353E3A-E06D-422D-810A-69B98532109B}"/>
              </a:ext>
            </a:extLst>
          </p:cNvPr>
          <p:cNvSpPr txBox="1"/>
          <p:nvPr/>
        </p:nvSpPr>
        <p:spPr>
          <a:xfrm>
            <a:off x="179615" y="742950"/>
            <a:ext cx="3881191" cy="830997"/>
          </a:xfrm>
          <a:prstGeom prst="rect">
            <a:avLst/>
          </a:prstGeom>
          <a:noFill/>
        </p:spPr>
        <p:txBody>
          <a:bodyPr wrap="none" rtlCol="0">
            <a:spAutoFit/>
          </a:bodyPr>
          <a:lstStyle/>
          <a:p>
            <a:r>
              <a:rPr lang="en-GB" sz="2400" b="1" dirty="0">
                <a:solidFill>
                  <a:srgbClr val="0070C0"/>
                </a:solidFill>
              </a:rPr>
              <a:t>Key Stage 2 Mathematics</a:t>
            </a:r>
          </a:p>
          <a:p>
            <a:r>
              <a:rPr lang="en-GB" sz="2400" b="1" dirty="0">
                <a:solidFill>
                  <a:srgbClr val="0070C0"/>
                </a:solidFill>
              </a:rPr>
              <a:t>Mark Scheme</a:t>
            </a:r>
          </a:p>
        </p:txBody>
      </p:sp>
    </p:spTree>
    <p:extLst>
      <p:ext uri="{BB962C8B-B14F-4D97-AF65-F5344CB8AC3E}">
        <p14:creationId xmlns:p14="http://schemas.microsoft.com/office/powerpoint/2010/main" val="268758139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5E972-6AD8-4527-B80B-A24BC6E04297}"/>
              </a:ext>
            </a:extLst>
          </p:cNvPr>
          <p:cNvSpPr>
            <a:spLocks noGrp="1"/>
          </p:cNvSpPr>
          <p:nvPr>
            <p:ph type="title"/>
          </p:nvPr>
        </p:nvSpPr>
        <p:spPr/>
        <p:txBody>
          <a:bodyPr/>
          <a:lstStyle/>
          <a:p>
            <a:r>
              <a:rPr lang="en-GB" b="1" dirty="0">
                <a:solidFill>
                  <a:srgbClr val="0070C0"/>
                </a:solidFill>
              </a:rPr>
              <a:t>2019 Key Stage 2: Paper 3 Reasoning</a:t>
            </a:r>
            <a:endParaRPr lang="en-GB" dirty="0"/>
          </a:p>
        </p:txBody>
      </p:sp>
      <p:pic>
        <p:nvPicPr>
          <p:cNvPr id="4" name="Content Placeholder 3">
            <a:extLst>
              <a:ext uri="{FF2B5EF4-FFF2-40B4-BE49-F238E27FC236}">
                <a16:creationId xmlns:a16="http://schemas.microsoft.com/office/drawing/2014/main" id="{84EDD296-397C-4E5F-B82C-9E209129232A}"/>
              </a:ext>
            </a:extLst>
          </p:cNvPr>
          <p:cNvPicPr>
            <a:picLocks noGrp="1" noChangeAspect="1"/>
          </p:cNvPicPr>
          <p:nvPr>
            <p:ph idx="1"/>
          </p:nvPr>
        </p:nvPicPr>
        <p:blipFill>
          <a:blip r:embed="rId2"/>
          <a:stretch>
            <a:fillRect/>
          </a:stretch>
        </p:blipFill>
        <p:spPr>
          <a:xfrm>
            <a:off x="1028015" y="1259477"/>
            <a:ext cx="5291142" cy="5323885"/>
          </a:xfrm>
          <a:prstGeom prst="rect">
            <a:avLst/>
          </a:prstGeom>
        </p:spPr>
      </p:pic>
    </p:spTree>
    <p:extLst>
      <p:ext uri="{BB962C8B-B14F-4D97-AF65-F5344CB8AC3E}">
        <p14:creationId xmlns:p14="http://schemas.microsoft.com/office/powerpoint/2010/main" val="422706888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5E972-6AD8-4527-B80B-A24BC6E04297}"/>
              </a:ext>
            </a:extLst>
          </p:cNvPr>
          <p:cNvSpPr>
            <a:spLocks noGrp="1"/>
          </p:cNvSpPr>
          <p:nvPr>
            <p:ph type="title"/>
          </p:nvPr>
        </p:nvSpPr>
        <p:spPr/>
        <p:txBody>
          <a:bodyPr/>
          <a:lstStyle/>
          <a:p>
            <a:r>
              <a:rPr lang="en-GB" b="1" dirty="0">
                <a:solidFill>
                  <a:srgbClr val="0070C0"/>
                </a:solidFill>
              </a:rPr>
              <a:t>2019 Key Stage 2: Paper 3 Reasoning</a:t>
            </a:r>
            <a:endParaRPr lang="en-GB" dirty="0"/>
          </a:p>
        </p:txBody>
      </p:sp>
      <p:pic>
        <p:nvPicPr>
          <p:cNvPr id="4" name="Content Placeholder 3">
            <a:extLst>
              <a:ext uri="{FF2B5EF4-FFF2-40B4-BE49-F238E27FC236}">
                <a16:creationId xmlns:a16="http://schemas.microsoft.com/office/drawing/2014/main" id="{62346A97-05F6-4F6E-8290-D55EB460844D}"/>
              </a:ext>
            </a:extLst>
          </p:cNvPr>
          <p:cNvPicPr>
            <a:picLocks noGrp="1" noChangeAspect="1"/>
          </p:cNvPicPr>
          <p:nvPr>
            <p:ph idx="1"/>
          </p:nvPr>
        </p:nvPicPr>
        <p:blipFill>
          <a:blip r:embed="rId2"/>
          <a:stretch>
            <a:fillRect/>
          </a:stretch>
        </p:blipFill>
        <p:spPr>
          <a:xfrm>
            <a:off x="1004072" y="1502228"/>
            <a:ext cx="7250021" cy="5127186"/>
          </a:xfrm>
          <a:prstGeom prst="rect">
            <a:avLst/>
          </a:prstGeom>
        </p:spPr>
      </p:pic>
    </p:spTree>
    <p:extLst>
      <p:ext uri="{BB962C8B-B14F-4D97-AF65-F5344CB8AC3E}">
        <p14:creationId xmlns:p14="http://schemas.microsoft.com/office/powerpoint/2010/main" val="166858585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5E972-6AD8-4527-B80B-A24BC6E04297}"/>
              </a:ext>
            </a:extLst>
          </p:cNvPr>
          <p:cNvSpPr>
            <a:spLocks noGrp="1"/>
          </p:cNvSpPr>
          <p:nvPr>
            <p:ph type="title"/>
          </p:nvPr>
        </p:nvSpPr>
        <p:spPr/>
        <p:txBody>
          <a:bodyPr/>
          <a:lstStyle/>
          <a:p>
            <a:r>
              <a:rPr lang="en-GB" b="1" dirty="0">
                <a:solidFill>
                  <a:srgbClr val="0070C0"/>
                </a:solidFill>
              </a:rPr>
              <a:t>2019 Key Stage 2: Paper 3 Reasoning</a:t>
            </a:r>
            <a:endParaRPr lang="en-GB" dirty="0"/>
          </a:p>
        </p:txBody>
      </p:sp>
      <p:pic>
        <p:nvPicPr>
          <p:cNvPr id="4" name="Content Placeholder 3">
            <a:extLst>
              <a:ext uri="{FF2B5EF4-FFF2-40B4-BE49-F238E27FC236}">
                <a16:creationId xmlns:a16="http://schemas.microsoft.com/office/drawing/2014/main" id="{96F7B151-CF6D-4316-BEC5-F37929D03544}"/>
              </a:ext>
            </a:extLst>
          </p:cNvPr>
          <p:cNvPicPr>
            <a:picLocks noGrp="1" noChangeAspect="1"/>
          </p:cNvPicPr>
          <p:nvPr>
            <p:ph idx="1"/>
          </p:nvPr>
        </p:nvPicPr>
        <p:blipFill rotWithShape="1">
          <a:blip r:embed="rId2"/>
          <a:srcRect b="42973"/>
          <a:stretch/>
        </p:blipFill>
        <p:spPr>
          <a:xfrm>
            <a:off x="231965" y="1477388"/>
            <a:ext cx="6900065" cy="4237612"/>
          </a:xfrm>
          <a:prstGeom prst="rect">
            <a:avLst/>
          </a:prstGeom>
        </p:spPr>
      </p:pic>
      <p:pic>
        <p:nvPicPr>
          <p:cNvPr id="5" name="Content Placeholder 3">
            <a:extLst>
              <a:ext uri="{FF2B5EF4-FFF2-40B4-BE49-F238E27FC236}">
                <a16:creationId xmlns:a16="http://schemas.microsoft.com/office/drawing/2014/main" id="{62EC5DCD-7778-43C9-BBBA-BDFA8614258F}"/>
              </a:ext>
            </a:extLst>
          </p:cNvPr>
          <p:cNvPicPr>
            <a:picLocks noChangeAspect="1"/>
          </p:cNvPicPr>
          <p:nvPr/>
        </p:nvPicPr>
        <p:blipFill rotWithShape="1">
          <a:blip r:embed="rId2"/>
          <a:srcRect t="56639" b="-1"/>
          <a:stretch/>
        </p:blipFill>
        <p:spPr bwMode="auto">
          <a:xfrm>
            <a:off x="5712625" y="2511972"/>
            <a:ext cx="6143086" cy="286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5511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450313D-E56F-48C8-A901-DD83D9A49FA3}"/>
              </a:ext>
            </a:extLst>
          </p:cNvPr>
          <p:cNvPicPr>
            <a:picLocks noChangeAspect="1"/>
          </p:cNvPicPr>
          <p:nvPr/>
        </p:nvPicPr>
        <p:blipFill rotWithShape="1">
          <a:blip r:embed="rId2"/>
          <a:srcRect r="974"/>
          <a:stretch/>
        </p:blipFill>
        <p:spPr>
          <a:xfrm>
            <a:off x="442912" y="785812"/>
            <a:ext cx="9372727" cy="4425459"/>
          </a:xfrm>
          <a:prstGeom prst="rect">
            <a:avLst/>
          </a:prstGeom>
        </p:spPr>
      </p:pic>
      <p:sp>
        <p:nvSpPr>
          <p:cNvPr id="3" name="Rectangle 2">
            <a:extLst>
              <a:ext uri="{FF2B5EF4-FFF2-40B4-BE49-F238E27FC236}">
                <a16:creationId xmlns:a16="http://schemas.microsoft.com/office/drawing/2014/main" id="{697B6E3C-9C6F-48B9-B1F8-99F394DAF539}"/>
              </a:ext>
            </a:extLst>
          </p:cNvPr>
          <p:cNvSpPr/>
          <p:nvPr/>
        </p:nvSpPr>
        <p:spPr>
          <a:xfrm>
            <a:off x="3316466" y="6166282"/>
            <a:ext cx="7293556" cy="276999"/>
          </a:xfrm>
          <a:prstGeom prst="rect">
            <a:avLst/>
          </a:prstGeom>
        </p:spPr>
        <p:txBody>
          <a:bodyPr wrap="square">
            <a:spAutoFit/>
          </a:bodyPr>
          <a:lstStyle/>
          <a:p>
            <a:r>
              <a:rPr lang="en-GB" sz="1200" b="1" dirty="0">
                <a:solidFill>
                  <a:srgbClr val="0070C0"/>
                </a:solidFill>
              </a:rPr>
              <a:t>https://www.gov.uk/government/publications/key-stage-2-tests-2019-mathematics-test-materials</a:t>
            </a:r>
          </a:p>
        </p:txBody>
      </p:sp>
    </p:spTree>
    <p:extLst>
      <p:ext uri="{BB962C8B-B14F-4D97-AF65-F5344CB8AC3E}">
        <p14:creationId xmlns:p14="http://schemas.microsoft.com/office/powerpoint/2010/main" val="2154022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EECBFAD-8685-4FE0-AD6C-DE895C17A4E0}"/>
              </a:ext>
            </a:extLst>
          </p:cNvPr>
          <p:cNvPicPr>
            <a:picLocks noChangeAspect="1"/>
          </p:cNvPicPr>
          <p:nvPr/>
        </p:nvPicPr>
        <p:blipFill rotWithShape="1">
          <a:blip r:embed="rId2"/>
          <a:srcRect t="7361" r="66145"/>
          <a:stretch/>
        </p:blipFill>
        <p:spPr>
          <a:xfrm>
            <a:off x="6392857" y="175485"/>
            <a:ext cx="1829412" cy="6507031"/>
          </a:xfrm>
          <a:prstGeom prst="rect">
            <a:avLst/>
          </a:prstGeom>
        </p:spPr>
      </p:pic>
      <p:sp>
        <p:nvSpPr>
          <p:cNvPr id="3" name="TextBox 2">
            <a:extLst>
              <a:ext uri="{FF2B5EF4-FFF2-40B4-BE49-F238E27FC236}">
                <a16:creationId xmlns:a16="http://schemas.microsoft.com/office/drawing/2014/main" id="{CC70C6A3-1768-474B-AB34-5952DA062325}"/>
              </a:ext>
            </a:extLst>
          </p:cNvPr>
          <p:cNvSpPr txBox="1"/>
          <p:nvPr/>
        </p:nvSpPr>
        <p:spPr>
          <a:xfrm>
            <a:off x="359757" y="1435218"/>
            <a:ext cx="4282169" cy="2862322"/>
          </a:xfrm>
          <a:prstGeom prst="rect">
            <a:avLst/>
          </a:prstGeom>
          <a:solidFill>
            <a:schemeClr val="accent1">
              <a:lumMod val="20000"/>
              <a:lumOff val="80000"/>
            </a:schemeClr>
          </a:solidFill>
        </p:spPr>
        <p:txBody>
          <a:bodyPr wrap="square" rtlCol="0">
            <a:spAutoFit/>
          </a:bodyPr>
          <a:lstStyle/>
          <a:p>
            <a:pPr algn="ctr"/>
            <a:r>
              <a:rPr lang="en-GB" b="1" dirty="0">
                <a:solidFill>
                  <a:srgbClr val="0070C0"/>
                </a:solidFill>
              </a:rPr>
              <a:t>Key Stage 2 SATs: Arithmetic Paper 1</a:t>
            </a:r>
          </a:p>
          <a:p>
            <a:endParaRPr lang="en-GB" b="1" dirty="0">
              <a:solidFill>
                <a:srgbClr val="0070C0"/>
              </a:solidFill>
            </a:endParaRPr>
          </a:p>
          <a:p>
            <a:r>
              <a:rPr lang="en-GB" b="1" dirty="0">
                <a:solidFill>
                  <a:srgbClr val="0070C0"/>
                </a:solidFill>
              </a:rPr>
              <a:t>Year 3: Q3, 4, 11,12</a:t>
            </a:r>
          </a:p>
          <a:p>
            <a:r>
              <a:rPr lang="en-GB" b="1" dirty="0">
                <a:solidFill>
                  <a:srgbClr val="0070C0"/>
                </a:solidFill>
              </a:rPr>
              <a:t>Year 4: Q1, 2, 5, 7, 8, 9,13,19, 21</a:t>
            </a:r>
          </a:p>
          <a:p>
            <a:r>
              <a:rPr lang="en-GB" b="1" dirty="0">
                <a:solidFill>
                  <a:srgbClr val="0070C0"/>
                </a:solidFill>
              </a:rPr>
              <a:t>Year 5: Q6, 10,16,17, 34, 35</a:t>
            </a:r>
          </a:p>
          <a:p>
            <a:r>
              <a:rPr lang="en-GB" b="1" dirty="0">
                <a:solidFill>
                  <a:srgbClr val="0070C0"/>
                </a:solidFill>
              </a:rPr>
              <a:t>Year 6: Q14, 15, 18, 20, </a:t>
            </a:r>
            <a:r>
              <a:rPr lang="en-GB" b="1" dirty="0">
                <a:solidFill>
                  <a:srgbClr val="FF0000"/>
                </a:solidFill>
              </a:rPr>
              <a:t>22-33</a:t>
            </a:r>
            <a:r>
              <a:rPr lang="en-GB" b="1" dirty="0">
                <a:solidFill>
                  <a:srgbClr val="0070C0"/>
                </a:solidFill>
              </a:rPr>
              <a:t>, 36</a:t>
            </a:r>
          </a:p>
          <a:p>
            <a:endParaRPr lang="en-GB" b="1" dirty="0">
              <a:solidFill>
                <a:srgbClr val="0070C0"/>
              </a:solidFill>
            </a:endParaRPr>
          </a:p>
          <a:p>
            <a:endParaRPr lang="en-GB" b="1" dirty="0">
              <a:solidFill>
                <a:srgbClr val="0070C0"/>
              </a:solidFill>
            </a:endParaRPr>
          </a:p>
          <a:p>
            <a:r>
              <a:rPr lang="en-GB" b="1" dirty="0">
                <a:solidFill>
                  <a:srgbClr val="0070C0"/>
                </a:solidFill>
              </a:rPr>
              <a:t>13 questions from Lower KS 2</a:t>
            </a:r>
          </a:p>
          <a:p>
            <a:endParaRPr lang="en-GB" b="1" dirty="0">
              <a:solidFill>
                <a:srgbClr val="0070C0"/>
              </a:solidFill>
            </a:endParaRPr>
          </a:p>
        </p:txBody>
      </p:sp>
      <p:sp>
        <p:nvSpPr>
          <p:cNvPr id="6" name="TextBox 5">
            <a:extLst>
              <a:ext uri="{FF2B5EF4-FFF2-40B4-BE49-F238E27FC236}">
                <a16:creationId xmlns:a16="http://schemas.microsoft.com/office/drawing/2014/main" id="{369E9522-3A0E-418F-95F8-0F8AECBF3F73}"/>
              </a:ext>
            </a:extLst>
          </p:cNvPr>
          <p:cNvSpPr txBox="1"/>
          <p:nvPr/>
        </p:nvSpPr>
        <p:spPr>
          <a:xfrm>
            <a:off x="302080" y="777816"/>
            <a:ext cx="6947806" cy="800219"/>
          </a:xfrm>
          <a:prstGeom prst="rect">
            <a:avLst/>
          </a:prstGeom>
          <a:noFill/>
        </p:spPr>
        <p:txBody>
          <a:bodyPr wrap="square" rtlCol="0">
            <a:spAutoFit/>
          </a:bodyPr>
          <a:lstStyle/>
          <a:p>
            <a:r>
              <a:rPr lang="en-GB" sz="1400" b="1" dirty="0">
                <a:solidFill>
                  <a:srgbClr val="0070C0"/>
                </a:solidFill>
              </a:rPr>
              <a:t>https://www.gov.uk/government/publications/key-stage-2-tests-2019-mathematics-test-materials</a:t>
            </a:r>
          </a:p>
          <a:p>
            <a:endParaRPr lang="en-GB" dirty="0"/>
          </a:p>
        </p:txBody>
      </p:sp>
      <p:pic>
        <p:nvPicPr>
          <p:cNvPr id="7" name="Picture 6">
            <a:extLst>
              <a:ext uri="{FF2B5EF4-FFF2-40B4-BE49-F238E27FC236}">
                <a16:creationId xmlns:a16="http://schemas.microsoft.com/office/drawing/2014/main" id="{9A71A8CE-B213-4BD4-AD56-7F36572CD79A}"/>
              </a:ext>
            </a:extLst>
          </p:cNvPr>
          <p:cNvPicPr>
            <a:picLocks noChangeAspect="1"/>
          </p:cNvPicPr>
          <p:nvPr/>
        </p:nvPicPr>
        <p:blipFill>
          <a:blip r:embed="rId3"/>
          <a:stretch>
            <a:fillRect/>
          </a:stretch>
        </p:blipFill>
        <p:spPr>
          <a:xfrm>
            <a:off x="97971" y="175485"/>
            <a:ext cx="6215366" cy="526438"/>
          </a:xfrm>
          <a:prstGeom prst="rect">
            <a:avLst/>
          </a:prstGeom>
        </p:spPr>
      </p:pic>
      <p:sp>
        <p:nvSpPr>
          <p:cNvPr id="9" name="TextBox 8">
            <a:extLst>
              <a:ext uri="{FF2B5EF4-FFF2-40B4-BE49-F238E27FC236}">
                <a16:creationId xmlns:a16="http://schemas.microsoft.com/office/drawing/2014/main" id="{C7391F01-FA5B-43CD-B951-CAEFB9AF062E}"/>
              </a:ext>
            </a:extLst>
          </p:cNvPr>
          <p:cNvSpPr txBox="1"/>
          <p:nvPr/>
        </p:nvSpPr>
        <p:spPr>
          <a:xfrm>
            <a:off x="9080773" y="1876348"/>
            <a:ext cx="2069797" cy="369332"/>
          </a:xfrm>
          <a:prstGeom prst="rect">
            <a:avLst/>
          </a:prstGeom>
          <a:noFill/>
        </p:spPr>
        <p:txBody>
          <a:bodyPr wrap="none" rtlCol="0">
            <a:spAutoFit/>
          </a:bodyPr>
          <a:lstStyle/>
          <a:p>
            <a:r>
              <a:rPr lang="en-GB" b="1" dirty="0">
                <a:solidFill>
                  <a:srgbClr val="FF0000"/>
                </a:solidFill>
              </a:rPr>
              <a:t>2018</a:t>
            </a:r>
            <a:r>
              <a:rPr lang="en-GB" b="1" dirty="0"/>
              <a:t>, 2017 (2016</a:t>
            </a:r>
            <a:r>
              <a:rPr lang="en-GB" dirty="0"/>
              <a:t>)</a:t>
            </a:r>
          </a:p>
        </p:txBody>
      </p:sp>
      <p:sp>
        <p:nvSpPr>
          <p:cNvPr id="10" name="TextBox 9">
            <a:extLst>
              <a:ext uri="{FF2B5EF4-FFF2-40B4-BE49-F238E27FC236}">
                <a16:creationId xmlns:a16="http://schemas.microsoft.com/office/drawing/2014/main" id="{AD1FF421-2737-433D-A08E-0F1499F0998E}"/>
              </a:ext>
            </a:extLst>
          </p:cNvPr>
          <p:cNvSpPr txBox="1"/>
          <p:nvPr/>
        </p:nvSpPr>
        <p:spPr>
          <a:xfrm>
            <a:off x="359757" y="4451571"/>
            <a:ext cx="4282169" cy="1754326"/>
          </a:xfrm>
          <a:prstGeom prst="rect">
            <a:avLst/>
          </a:prstGeom>
          <a:solidFill>
            <a:schemeClr val="accent1">
              <a:lumMod val="20000"/>
              <a:lumOff val="80000"/>
            </a:schemeClr>
          </a:solidFill>
        </p:spPr>
        <p:txBody>
          <a:bodyPr wrap="square" rtlCol="0">
            <a:spAutoFit/>
          </a:bodyPr>
          <a:lstStyle/>
          <a:p>
            <a:r>
              <a:rPr lang="en-GB" dirty="0"/>
              <a:t>Number of questions involving:</a:t>
            </a:r>
          </a:p>
          <a:p>
            <a:pPr marL="285750" indent="-285750">
              <a:buFont typeface="Arial" panose="020B0604020202020204" pitchFamily="34" charset="0"/>
              <a:buChar char="•"/>
            </a:pPr>
            <a:r>
              <a:rPr lang="en-GB" dirty="0"/>
              <a:t>Add/sub: 14</a:t>
            </a:r>
          </a:p>
          <a:p>
            <a:pPr marL="285750" indent="-285750">
              <a:buFont typeface="Arial" panose="020B0604020202020204" pitchFamily="34" charset="0"/>
              <a:buChar char="•"/>
            </a:pPr>
            <a:r>
              <a:rPr lang="en-GB" dirty="0"/>
              <a:t>Multiplication: 9</a:t>
            </a:r>
          </a:p>
          <a:p>
            <a:pPr marL="285750" indent="-285750">
              <a:buFont typeface="Arial" panose="020B0604020202020204" pitchFamily="34" charset="0"/>
              <a:buChar char="•"/>
            </a:pPr>
            <a:r>
              <a:rPr lang="en-GB" dirty="0"/>
              <a:t>Division: 8</a:t>
            </a:r>
          </a:p>
          <a:p>
            <a:pPr marL="285750" indent="-285750">
              <a:buFont typeface="Arial" panose="020B0604020202020204" pitchFamily="34" charset="0"/>
              <a:buChar char="•"/>
            </a:pPr>
            <a:r>
              <a:rPr lang="en-GB" dirty="0"/>
              <a:t>%: 4   </a:t>
            </a:r>
          </a:p>
          <a:p>
            <a:pPr marL="285750" indent="-285750">
              <a:buFont typeface="Arial" panose="020B0604020202020204" pitchFamily="34" charset="0"/>
              <a:buChar char="•"/>
            </a:pPr>
            <a:r>
              <a:rPr lang="en-GB" dirty="0"/>
              <a:t>Fractions: 8</a:t>
            </a:r>
          </a:p>
        </p:txBody>
      </p:sp>
      <p:graphicFrame>
        <p:nvGraphicFramePr>
          <p:cNvPr id="11" name="Content Placeholder 3">
            <a:extLst>
              <a:ext uri="{FF2B5EF4-FFF2-40B4-BE49-F238E27FC236}">
                <a16:creationId xmlns:a16="http://schemas.microsoft.com/office/drawing/2014/main" id="{308A90CD-8C80-4D11-862E-041AB14BBAE1}"/>
              </a:ext>
            </a:extLst>
          </p:cNvPr>
          <p:cNvGraphicFramePr>
            <a:graphicFrameLocks/>
          </p:cNvGraphicFramePr>
          <p:nvPr>
            <p:extLst>
              <p:ext uri="{D42A27DB-BD31-4B8C-83A1-F6EECF244321}">
                <p14:modId xmlns:p14="http://schemas.microsoft.com/office/powerpoint/2010/main" val="2985361986"/>
              </p:ext>
            </p:extLst>
          </p:nvPr>
        </p:nvGraphicFramePr>
        <p:xfrm>
          <a:off x="8858663" y="2400695"/>
          <a:ext cx="2697424" cy="1896845"/>
        </p:xfrm>
        <a:graphic>
          <a:graphicData uri="http://schemas.openxmlformats.org/drawingml/2006/table">
            <a:tbl>
              <a:tblPr firstRow="1" firstCol="1" bandRow="1">
                <a:tableStyleId>{5C22544A-7EE6-4342-B048-85BDC9FD1C3A}</a:tableStyleId>
              </a:tblPr>
              <a:tblGrid>
                <a:gridCol w="2697424">
                  <a:extLst>
                    <a:ext uri="{9D8B030D-6E8A-4147-A177-3AD203B41FA5}">
                      <a16:colId xmlns:a16="http://schemas.microsoft.com/office/drawing/2014/main" val="20000"/>
                    </a:ext>
                  </a:extLst>
                </a:gridCol>
              </a:tblGrid>
              <a:tr h="367613">
                <a:tc>
                  <a:txBody>
                    <a:bodyPr/>
                    <a:lstStyle/>
                    <a:p>
                      <a:pPr algn="ctr">
                        <a:lnSpc>
                          <a:spcPct val="115000"/>
                        </a:lnSpc>
                        <a:spcAft>
                          <a:spcPts val="0"/>
                        </a:spcAft>
                      </a:pPr>
                      <a:r>
                        <a:rPr lang="en-GB" sz="1400" dirty="0">
                          <a:effectLst/>
                        </a:rPr>
                        <a:t>Arithmetic Paper </a:t>
                      </a:r>
                    </a:p>
                    <a:p>
                      <a:pPr algn="ctr">
                        <a:lnSpc>
                          <a:spcPct val="115000"/>
                        </a:lnSpc>
                        <a:spcAft>
                          <a:spcPts val="0"/>
                        </a:spcAft>
                      </a:pPr>
                      <a:r>
                        <a:rPr lang="en-GB" sz="1400" dirty="0">
                          <a:solidFill>
                            <a:srgbClr val="FF0000"/>
                          </a:solidFill>
                          <a:effectLst/>
                        </a:rPr>
                        <a:t>36</a:t>
                      </a:r>
                      <a:r>
                        <a:rPr lang="en-GB" sz="1400" dirty="0">
                          <a:effectLst/>
                        </a:rPr>
                        <a:t>, 36 (36) Qs</a:t>
                      </a:r>
                      <a:endParaRPr lang="en-GB" sz="1400" dirty="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1421928">
                <a:tc>
                  <a:txBody>
                    <a:bodyPr/>
                    <a:lstStyle/>
                    <a:p>
                      <a:pPr>
                        <a:lnSpc>
                          <a:spcPct val="115000"/>
                        </a:lnSpc>
                        <a:spcAft>
                          <a:spcPts val="0"/>
                        </a:spcAft>
                      </a:pPr>
                      <a:r>
                        <a:rPr lang="en-GB" sz="1600" b="0" dirty="0">
                          <a:solidFill>
                            <a:schemeClr val="tx1"/>
                          </a:solidFill>
                          <a:effectLst/>
                        </a:rPr>
                        <a:t>Y3= </a:t>
                      </a:r>
                      <a:r>
                        <a:rPr lang="en-GB" sz="1600" b="0" dirty="0">
                          <a:solidFill>
                            <a:srgbClr val="FF0000"/>
                          </a:solidFill>
                          <a:effectLst/>
                        </a:rPr>
                        <a:t>4</a:t>
                      </a:r>
                      <a:r>
                        <a:rPr lang="en-GB" sz="1600" b="0" dirty="0">
                          <a:solidFill>
                            <a:schemeClr val="tx1"/>
                          </a:solidFill>
                          <a:effectLst/>
                        </a:rPr>
                        <a:t>, 3</a:t>
                      </a:r>
                      <a:r>
                        <a:rPr lang="en-GB" sz="1600" b="0" baseline="0" dirty="0">
                          <a:solidFill>
                            <a:schemeClr val="tx1"/>
                          </a:solidFill>
                          <a:effectLst/>
                        </a:rPr>
                        <a:t> </a:t>
                      </a:r>
                      <a:r>
                        <a:rPr lang="en-GB" sz="1600" b="0" baseline="0" dirty="0">
                          <a:solidFill>
                            <a:schemeClr val="bg1">
                              <a:lumMod val="50000"/>
                            </a:schemeClr>
                          </a:solidFill>
                          <a:effectLst/>
                        </a:rPr>
                        <a:t>(8)</a:t>
                      </a:r>
                      <a:endParaRPr lang="en-GB" sz="1600" b="0" dirty="0">
                        <a:solidFill>
                          <a:schemeClr val="bg1">
                            <a:lumMod val="50000"/>
                          </a:schemeClr>
                        </a:solidFill>
                        <a:effectLst/>
                      </a:endParaRPr>
                    </a:p>
                    <a:p>
                      <a:pPr>
                        <a:lnSpc>
                          <a:spcPct val="115000"/>
                        </a:lnSpc>
                        <a:spcAft>
                          <a:spcPts val="0"/>
                        </a:spcAft>
                      </a:pPr>
                      <a:r>
                        <a:rPr lang="en-GB" sz="1600" b="0" dirty="0">
                          <a:solidFill>
                            <a:schemeClr val="tx1"/>
                          </a:solidFill>
                          <a:effectLst/>
                        </a:rPr>
                        <a:t>Y4= </a:t>
                      </a:r>
                      <a:r>
                        <a:rPr lang="en-GB" sz="1600" b="0" dirty="0">
                          <a:solidFill>
                            <a:srgbClr val="FF0000"/>
                          </a:solidFill>
                          <a:effectLst/>
                        </a:rPr>
                        <a:t>9</a:t>
                      </a:r>
                      <a:r>
                        <a:rPr lang="en-GB" sz="1600" b="0" dirty="0">
                          <a:solidFill>
                            <a:schemeClr val="tx1"/>
                          </a:solidFill>
                          <a:effectLst/>
                        </a:rPr>
                        <a:t>, 10 </a:t>
                      </a:r>
                      <a:r>
                        <a:rPr lang="en-GB" sz="1600" b="0" dirty="0">
                          <a:solidFill>
                            <a:schemeClr val="bg1">
                              <a:lumMod val="50000"/>
                            </a:schemeClr>
                          </a:solidFill>
                          <a:effectLst/>
                        </a:rPr>
                        <a:t>(5)</a:t>
                      </a:r>
                    </a:p>
                    <a:p>
                      <a:pPr>
                        <a:lnSpc>
                          <a:spcPct val="115000"/>
                        </a:lnSpc>
                        <a:spcAft>
                          <a:spcPts val="0"/>
                        </a:spcAft>
                      </a:pPr>
                      <a:r>
                        <a:rPr lang="en-GB" sz="1600" b="0" dirty="0">
                          <a:solidFill>
                            <a:schemeClr val="tx1"/>
                          </a:solidFill>
                          <a:effectLst/>
                        </a:rPr>
                        <a:t>Y5= </a:t>
                      </a:r>
                      <a:r>
                        <a:rPr lang="en-GB" sz="1600" b="0" dirty="0">
                          <a:solidFill>
                            <a:srgbClr val="FF0000"/>
                          </a:solidFill>
                          <a:effectLst/>
                        </a:rPr>
                        <a:t>6</a:t>
                      </a:r>
                      <a:r>
                        <a:rPr lang="en-GB" sz="1600" b="0" dirty="0">
                          <a:solidFill>
                            <a:schemeClr val="tx1"/>
                          </a:solidFill>
                          <a:effectLst/>
                        </a:rPr>
                        <a:t>,</a:t>
                      </a:r>
                      <a:r>
                        <a:rPr lang="en-GB" sz="1600" b="0" dirty="0">
                          <a:solidFill>
                            <a:srgbClr val="FF0000"/>
                          </a:solidFill>
                          <a:effectLst/>
                        </a:rPr>
                        <a:t> </a:t>
                      </a:r>
                      <a:r>
                        <a:rPr lang="en-GB" sz="1600" b="0" dirty="0">
                          <a:solidFill>
                            <a:schemeClr val="tx1"/>
                          </a:solidFill>
                          <a:effectLst/>
                        </a:rPr>
                        <a:t>7 </a:t>
                      </a:r>
                      <a:r>
                        <a:rPr lang="en-GB" sz="1600" b="0" dirty="0">
                          <a:solidFill>
                            <a:schemeClr val="bg1">
                              <a:lumMod val="50000"/>
                            </a:schemeClr>
                          </a:solidFill>
                          <a:effectLst/>
                        </a:rPr>
                        <a:t>(11)</a:t>
                      </a:r>
                    </a:p>
                    <a:p>
                      <a:pPr>
                        <a:lnSpc>
                          <a:spcPct val="115000"/>
                        </a:lnSpc>
                        <a:spcAft>
                          <a:spcPts val="0"/>
                        </a:spcAft>
                      </a:pPr>
                      <a:r>
                        <a:rPr lang="en-GB" sz="1600" b="0" dirty="0">
                          <a:solidFill>
                            <a:schemeClr val="tx1"/>
                          </a:solidFill>
                          <a:effectLst/>
                        </a:rPr>
                        <a:t>Y6= </a:t>
                      </a:r>
                      <a:r>
                        <a:rPr lang="en-GB" sz="1600" b="0" dirty="0">
                          <a:solidFill>
                            <a:srgbClr val="FF0000"/>
                          </a:solidFill>
                          <a:effectLst/>
                        </a:rPr>
                        <a:t>16</a:t>
                      </a:r>
                      <a:r>
                        <a:rPr lang="en-GB" sz="1600" b="0" dirty="0">
                          <a:solidFill>
                            <a:schemeClr val="tx1"/>
                          </a:solidFill>
                          <a:effectLst/>
                        </a:rPr>
                        <a:t>,16 </a:t>
                      </a:r>
                      <a:r>
                        <a:rPr lang="en-GB" sz="1600" b="0" dirty="0">
                          <a:solidFill>
                            <a:schemeClr val="bg1">
                              <a:lumMod val="50000"/>
                            </a:schemeClr>
                          </a:solidFill>
                          <a:effectLst/>
                        </a:rPr>
                        <a:t>(12) </a:t>
                      </a:r>
                      <a:r>
                        <a:rPr lang="en-GB" sz="1100" b="0" dirty="0">
                          <a:solidFill>
                            <a:schemeClr val="tx1"/>
                          </a:solidFill>
                          <a:effectLst/>
                        </a:rPr>
                        <a:t>(from Q </a:t>
                      </a:r>
                      <a:r>
                        <a:rPr lang="en-GB" sz="1100" b="0" dirty="0">
                          <a:solidFill>
                            <a:srgbClr val="FF0000"/>
                          </a:solidFill>
                          <a:effectLst/>
                        </a:rPr>
                        <a:t>18</a:t>
                      </a:r>
                      <a:r>
                        <a:rPr lang="en-GB" sz="1100" b="0" dirty="0">
                          <a:solidFill>
                            <a:schemeClr val="tx1"/>
                          </a:solidFill>
                          <a:effectLst/>
                        </a:rPr>
                        <a:t>,14</a:t>
                      </a:r>
                      <a:r>
                        <a:rPr lang="en-GB" sz="1100" b="0" dirty="0">
                          <a:solidFill>
                            <a:schemeClr val="bg1">
                              <a:lumMod val="50000"/>
                            </a:schemeClr>
                          </a:solidFill>
                          <a:effectLst/>
                        </a:rPr>
                        <a:t>(19)</a:t>
                      </a:r>
                      <a:r>
                        <a:rPr lang="en-GB" sz="1100" b="0" dirty="0">
                          <a:solidFill>
                            <a:schemeClr val="tx1"/>
                          </a:solidFill>
                          <a:effectLst/>
                        </a:rPr>
                        <a:t>)</a:t>
                      </a:r>
                      <a:endParaRPr lang="en-GB" sz="1100" b="0" dirty="0">
                        <a:solidFill>
                          <a:schemeClr val="tx1"/>
                        </a:solidFill>
                        <a:effectLst/>
                        <a:latin typeface="Calibri"/>
                        <a:ea typeface="Calibri"/>
                        <a:cs typeface="Times New Roman"/>
                      </a:endParaRPr>
                    </a:p>
                  </a:txBody>
                  <a:tcPr marL="68580" marR="68580" marT="0" marB="0">
                    <a:solidFill>
                      <a:schemeClr val="accent1">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400050868"/>
      </p:ext>
    </p:extLst>
  </p:cSld>
  <p:clrMapOvr>
    <a:masterClrMapping/>
  </p:clrMapOvr>
</p:sld>
</file>

<file path=ppt/theme/theme1.xml><?xml version="1.0" encoding="utf-8"?>
<a:theme xmlns:a="http://schemas.openxmlformats.org/drawingml/2006/main" name="3_HIAS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629</TotalTime>
  <Words>1538</Words>
  <Application>Microsoft Office PowerPoint</Application>
  <PresentationFormat>Widescreen</PresentationFormat>
  <Paragraphs>206</Paragraphs>
  <Slides>72</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72</vt:i4>
      </vt:variant>
    </vt:vector>
  </HeadingPairs>
  <TitlesOfParts>
    <vt:vector size="76" baseType="lpstr">
      <vt:lpstr>Arial</vt:lpstr>
      <vt:lpstr>Calibri</vt:lpstr>
      <vt:lpstr>Times New Roman</vt:lpstr>
      <vt:lpstr>3_HIAS PowerPoint template</vt:lpstr>
      <vt:lpstr>2019 Key Stage 2 SATs Mathematics</vt:lpstr>
      <vt:lpstr>PowerPoint Presentation</vt:lpstr>
      <vt:lpstr>PowerPoint Presentation</vt:lpstr>
      <vt:lpstr>PowerPoint Presentation</vt:lpstr>
      <vt:lpstr>Pre Key Stage 2</vt:lpstr>
      <vt:lpstr>PowerPoint Presentation</vt:lpstr>
      <vt:lpstr>PowerPoint Presentation</vt:lpstr>
      <vt:lpstr>PowerPoint Presentation</vt:lpstr>
      <vt:lpstr>PowerPoint Presentation</vt:lpstr>
      <vt:lpstr>Analysis of Questions in KS2 SATs 2018, 2017 (2016)</vt:lpstr>
      <vt:lpstr>PowerPoint Presentation</vt:lpstr>
      <vt:lpstr>PowerPoint Presentation</vt:lpstr>
      <vt:lpstr>Key Stage 2 Arithmetic Paper 2019 Q1- 15</vt:lpstr>
      <vt:lpstr>Key Stage 2 Arithmetic Paper 2019 Q16-30</vt:lpstr>
      <vt:lpstr>Key Stage 2 Arithmetic Paper 2019 Q31- 36</vt:lpstr>
      <vt:lpstr>2019: KS2 Arithmetic Paper Addition and subtraction</vt:lpstr>
      <vt:lpstr>2019: KS2 Arithmetic Paper Multiplication and Division</vt:lpstr>
      <vt:lpstr>2019: KS2 Arithmetic Paper Fractions</vt:lpstr>
      <vt:lpstr>2019: KS2 Arithmetic Paper Percentages</vt:lpstr>
      <vt:lpstr>Year 3 /4 questions: Arithmetic Paper 2019 Q:1, 2, 3, 4, 5, 7, 8, 9,11,12,13,19, 21</vt:lpstr>
      <vt:lpstr>PowerPoint Presentation</vt:lpstr>
      <vt:lpstr>PowerPoint Presentation</vt:lpstr>
      <vt:lpstr>PowerPoint Presentation</vt:lpstr>
      <vt:lpstr>2019 Key Stage 2: Paper 2 Reasoning</vt:lpstr>
      <vt:lpstr>2019 Key Stage 2: Paper 2 Reasoning</vt:lpstr>
      <vt:lpstr>2019 Key Stage 2: Paper 2 Reasoning</vt:lpstr>
      <vt:lpstr>2019 Key Stage 2: Paper 2 Reasoning</vt:lpstr>
      <vt:lpstr>2019 Key Stage 2: Paper 2 Reasoning</vt:lpstr>
      <vt:lpstr>2019 Key Stage 2: Paper 2 Reasoning</vt:lpstr>
      <vt:lpstr>2019 Key Stage 2: Paper 2 Reasoning</vt:lpstr>
      <vt:lpstr>2019 Key Stage 2: Paper 2 Reasoning</vt:lpstr>
      <vt:lpstr>2019 Key Stage 2:Paper 2 Reasoning</vt:lpstr>
      <vt:lpstr>2019 Key Stage 2:Paper 2 Reasoning</vt:lpstr>
      <vt:lpstr>2019 Key Stage 2:Paper 2 Reasoning</vt:lpstr>
      <vt:lpstr>2019 Key Stage 2: Paper 2 Reasoning</vt:lpstr>
      <vt:lpstr>2019 Key Stage 2: Paper 2 Reasoning</vt:lpstr>
      <vt:lpstr>2019 Key Stage 2: Paper 2 Reasoning</vt:lpstr>
      <vt:lpstr>2019 Key Stage 2: Paper 2 Reasoning</vt:lpstr>
      <vt:lpstr>2019 Key Stage 2:Paper 2 Reasoning</vt:lpstr>
      <vt:lpstr>2019 Key Stage 2:Paper 2 Reasoning</vt:lpstr>
      <vt:lpstr>2019 Key Stage 2: Paper 2 Reasoning</vt:lpstr>
      <vt:lpstr>2019 Key Stage 2: Paper 2 Reasoning</vt:lpstr>
      <vt:lpstr>2019 Key Stage 2: Paper 2 Reasoning Paper 2 Reasoning</vt:lpstr>
      <vt:lpstr>2019 Key Stage 2: Paper 2 Reasoning</vt:lpstr>
      <vt:lpstr>2019 Key Stage 2: Paper 2 Reasoning</vt:lpstr>
      <vt:lpstr>2019 Key Stage 2:Paper 2 Reasoning</vt:lpstr>
      <vt:lpstr>PowerPoint Presentation</vt:lpstr>
      <vt:lpstr>PowerPoint Presentation</vt:lpstr>
      <vt:lpstr>PowerPoint Presentation</vt:lpstr>
      <vt:lpstr>2019 Key Stage 2: Paper 3 Reasoning</vt:lpstr>
      <vt:lpstr>2019 Key Stage 2: Paper 3 Reasoning</vt:lpstr>
      <vt:lpstr>2019 Key Stage 2: Paper 3 Reasoning</vt:lpstr>
      <vt:lpstr>2019 Key Stage 2: Paper 3 Reasoning</vt:lpstr>
      <vt:lpstr>2019 Key Stage 2: Paper 3 Reasoning</vt:lpstr>
      <vt:lpstr>2019 Key Stage 2: Paper 3 Reasoning</vt:lpstr>
      <vt:lpstr>2019 Key Stage 2: Paper 3 Reasoning</vt:lpstr>
      <vt:lpstr>2019 Key Stage 2: Paper 3 Reasoning</vt:lpstr>
      <vt:lpstr>2019 Key Stage 2: Paper 3 Reasoning</vt:lpstr>
      <vt:lpstr>2019 Key Stage 2: Paper 3 Reasoning</vt:lpstr>
      <vt:lpstr>2019 Key Stage 2: Paper 3 Reasoning</vt:lpstr>
      <vt:lpstr>2019 Key Stage 2: Paper 3 Reasoning</vt:lpstr>
      <vt:lpstr>2019 Key Stage 2: Paper 3 Reasoning</vt:lpstr>
      <vt:lpstr>2019 Key Stage 2: Paper 3 Reasoning</vt:lpstr>
      <vt:lpstr>2019 Key Stage 2: Paper 3 Reasoning</vt:lpstr>
      <vt:lpstr>2019 Key Stage 2: Paper 3 Reasoning</vt:lpstr>
      <vt:lpstr>2019 Key Stage 2: Paper 3 Reasoning</vt:lpstr>
      <vt:lpstr>2019 Key Stage 2: Paper 3 Reasoning</vt:lpstr>
      <vt:lpstr>2019 Key Stage 2: Paper 3 Reasoning</vt:lpstr>
      <vt:lpstr>2019 Key Stage 2: Paper 3 Reasoning</vt:lpstr>
      <vt:lpstr>2019 Key Stage 2: Paper 3 Reasoning</vt:lpstr>
      <vt:lpstr>2019 Key Stage 2: Paper 3 Reasoning</vt:lpstr>
      <vt:lpstr>2019 Key Stage 2: Paper 3 Reasoning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 Key Stage 2 SATs Mathematics</dc:title>
  <dc:creator>Clifft, Jacqui</dc:creator>
  <cp:lastModifiedBy>Ridout, Lynne</cp:lastModifiedBy>
  <cp:revision>93</cp:revision>
  <cp:lastPrinted>2019-06-03T08:45:33Z</cp:lastPrinted>
  <dcterms:created xsi:type="dcterms:W3CDTF">2019-06-02T06:42:53Z</dcterms:created>
  <dcterms:modified xsi:type="dcterms:W3CDTF">2019-06-07T07:43:31Z</dcterms:modified>
</cp:coreProperties>
</file>