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46" r:id="rId9"/>
    <p:sldId id="2639" r:id="rId10"/>
    <p:sldId id="2644" r:id="rId11"/>
    <p:sldId id="2641" r:id="rId12"/>
    <p:sldId id="264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ey, Natalie" userId="a8f9db5a-56a5-410f-b4be-06d8425976a7" providerId="ADAL" clId="{D3EF2B6F-FF11-411D-A2DF-E886E5115238}"/>
    <pc:docChg chg="undo custSel addSld delSld modSld sldOrd">
      <pc:chgData name="Ivey, Natalie" userId="a8f9db5a-56a5-410f-b4be-06d8425976a7" providerId="ADAL" clId="{D3EF2B6F-FF11-411D-A2DF-E886E5115238}" dt="2021-01-20T09:25:13.292" v="813" actId="20577"/>
      <pc:docMkLst>
        <pc:docMk/>
      </pc:docMkLst>
      <pc:sldChg chg="modSp mod">
        <pc:chgData name="Ivey, Natalie" userId="a8f9db5a-56a5-410f-b4be-06d8425976a7" providerId="ADAL" clId="{D3EF2B6F-FF11-411D-A2DF-E886E5115238}" dt="2021-01-19T11:32:59.256" v="760" actId="1076"/>
        <pc:sldMkLst>
          <pc:docMk/>
          <pc:sldMk cId="4061990253" sldId="262"/>
        </pc:sldMkLst>
      </pc:sldChg>
      <pc:sldChg chg="modSp mod">
        <pc:chgData name="Ivey, Natalie" userId="a8f9db5a-56a5-410f-b4be-06d8425976a7" providerId="ADAL" clId="{D3EF2B6F-FF11-411D-A2DF-E886E5115238}" dt="2021-01-20T09:24:56.773" v="790"/>
        <pc:sldMkLst>
          <pc:docMk/>
          <pc:sldMk cId="4284245350" sldId="272"/>
        </pc:sldMkLst>
      </pc:sldChg>
      <pc:sldChg chg="modSp mod">
        <pc:chgData name="Ivey, Natalie" userId="a8f9db5a-56a5-410f-b4be-06d8425976a7" providerId="ADAL" clId="{D3EF2B6F-FF11-411D-A2DF-E886E5115238}" dt="2021-01-19T08:56:15.194" v="120" actId="20577"/>
        <pc:sldMkLst>
          <pc:docMk/>
          <pc:sldMk cId="564609733" sldId="273"/>
        </pc:sldMkLst>
      </pc:sldChg>
      <pc:sldChg chg="addSp modSp mod">
        <pc:chgData name="Ivey, Natalie" userId="a8f9db5a-56a5-410f-b4be-06d8425976a7" providerId="ADAL" clId="{D3EF2B6F-FF11-411D-A2DF-E886E5115238}" dt="2021-01-19T08:58:27.210" v="192" actId="688"/>
        <pc:sldMkLst>
          <pc:docMk/>
          <pc:sldMk cId="3387439793" sldId="2638"/>
        </pc:sldMkLst>
      </pc:sldChg>
      <pc:sldChg chg="modSp mod">
        <pc:chgData name="Ivey, Natalie" userId="a8f9db5a-56a5-410f-b4be-06d8425976a7" providerId="ADAL" clId="{D3EF2B6F-FF11-411D-A2DF-E886E5115238}" dt="2021-01-19T09:09:03.742" v="445" actId="20577"/>
        <pc:sldMkLst>
          <pc:docMk/>
          <pc:sldMk cId="3415331786" sldId="2639"/>
        </pc:sldMkLst>
      </pc:sldChg>
      <pc:sldChg chg="addSp modSp mod">
        <pc:chgData name="Ivey, Natalie" userId="a8f9db5a-56a5-410f-b4be-06d8425976a7" providerId="ADAL" clId="{D3EF2B6F-FF11-411D-A2DF-E886E5115238}" dt="2021-01-19T09:15:20.294" v="681" actId="1076"/>
        <pc:sldMkLst>
          <pc:docMk/>
          <pc:sldMk cId="2384819719" sldId="2641"/>
        </pc:sldMkLst>
      </pc:sldChg>
      <pc:sldChg chg="addSp delSp modSp mod">
        <pc:chgData name="Ivey, Natalie" userId="a8f9db5a-56a5-410f-b4be-06d8425976a7" providerId="ADAL" clId="{D3EF2B6F-FF11-411D-A2DF-E886E5115238}" dt="2021-01-19T09:18:41.564" v="695" actId="1076"/>
        <pc:sldMkLst>
          <pc:docMk/>
          <pc:sldMk cId="3123064864" sldId="2642"/>
        </pc:sldMkLst>
      </pc:sldChg>
      <pc:sldChg chg="modSp mod">
        <pc:chgData name="Ivey, Natalie" userId="a8f9db5a-56a5-410f-b4be-06d8425976a7" providerId="ADAL" clId="{D3EF2B6F-FF11-411D-A2DF-E886E5115238}" dt="2021-01-20T09:25:13.292" v="813" actId="20577"/>
        <pc:sldMkLst>
          <pc:docMk/>
          <pc:sldMk cId="1287721433" sldId="2643"/>
        </pc:sldMkLst>
      </pc:sldChg>
      <pc:sldChg chg="addSp modSp add del mod">
        <pc:chgData name="Ivey, Natalie" userId="a8f9db5a-56a5-410f-b4be-06d8425976a7" providerId="ADAL" clId="{D3EF2B6F-FF11-411D-A2DF-E886E5115238}" dt="2021-01-19T09:14:20.456" v="594" actId="20577"/>
        <pc:sldMkLst>
          <pc:docMk/>
          <pc:sldMk cId="2895142760" sldId="2644"/>
        </pc:sldMkLst>
      </pc:sldChg>
      <pc:sldChg chg="addSp delSp modSp new mod ord">
        <pc:chgData name="Ivey, Natalie" userId="a8f9db5a-56a5-410f-b4be-06d8425976a7" providerId="ADAL" clId="{D3EF2B6F-FF11-411D-A2DF-E886E5115238}" dt="2021-01-19T11:35:46.369" v="787" actId="20577"/>
        <pc:sldMkLst>
          <pc:docMk/>
          <pc:sldMk cId="1297601046" sldId="2646"/>
        </pc:sldMkLst>
      </pc:sldChg>
    </pc:docChg>
  </pc:docChgLst>
  <pc:docChgLst>
    <pc:chgData name="Richardson, Hannah" userId="99fc2e72-916b-4301-badb-78507e675e5b" providerId="ADAL" clId="{33804E5A-E242-4D79-9B99-2E51036E234D}"/>
    <pc:docChg chg="modSld">
      <pc:chgData name="Richardson, Hannah" userId="99fc2e72-916b-4301-badb-78507e675e5b" providerId="ADAL" clId="{33804E5A-E242-4D79-9B99-2E51036E234D}" dt="2025-08-18T10:09:55.031" v="0" actId="20577"/>
      <pc:docMkLst>
        <pc:docMk/>
      </pc:docMkLst>
      <pc:sldChg chg="modSp mod">
        <pc:chgData name="Richardson, Hannah" userId="99fc2e72-916b-4301-badb-78507e675e5b" providerId="ADAL" clId="{33804E5A-E242-4D79-9B99-2E51036E234D}" dt="2025-08-18T10:09:55.031" v="0" actId="20577"/>
        <pc:sldMkLst>
          <pc:docMk/>
          <pc:sldMk cId="2712933264" sldId="263"/>
        </pc:sldMkLst>
        <pc:spChg chg="mod">
          <ac:chgData name="Richardson, Hannah" userId="99fc2e72-916b-4301-badb-78507e675e5b" providerId="ADAL" clId="{33804E5A-E242-4D79-9B99-2E51036E234D}" dt="2025-08-18T10:09:55.031" v="0" actId="20577"/>
          <ac:spMkLst>
            <pc:docMk/>
            <pc:sldMk cId="2712933264" sldId="263"/>
            <ac:spMk id="3" creationId="{37315FA5-D23A-4E53-9E19-A45B7DE6E9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hias.enquiries@hants.gov.uk" TargetMode="External"/><Relationship Id="rId2" Type="http://schemas.openxmlformats.org/officeDocument/2006/relationships/hyperlink" Target="mailto:Jo.Lees@hants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8519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Year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Geometry 1 </a:t>
            </a:r>
            <a:r>
              <a:rPr lang="en-GB" sz="2400" b="1" dirty="0"/>
              <a:t>Reasoning about properties of shapes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2FFEBF-284E-4F50-B4BC-CCACE4AA902E}"/>
              </a:ext>
            </a:extLst>
          </p:cNvPr>
          <p:cNvSpPr txBox="1"/>
          <p:nvPr/>
        </p:nvSpPr>
        <p:spPr>
          <a:xfrm>
            <a:off x="1156138" y="1429407"/>
            <a:ext cx="3541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Show the steps to a solution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0B142B-A7D7-42DC-B95D-8F79DB6CCC9E}"/>
              </a:ext>
            </a:extLst>
          </p:cNvPr>
          <p:cNvSpPr txBox="1"/>
          <p:nvPr/>
        </p:nvSpPr>
        <p:spPr>
          <a:xfrm>
            <a:off x="2041634" y="2341179"/>
            <a:ext cx="4054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 of these shapes have faces with straight edges.</a:t>
            </a:r>
          </a:p>
        </p:txBody>
      </p:sp>
      <p:sp>
        <p:nvSpPr>
          <p:cNvPr id="5" name="Cube 4">
            <a:extLst>
              <a:ext uri="{FF2B5EF4-FFF2-40B4-BE49-F238E27FC236}">
                <a16:creationId xmlns:a16="http://schemas.microsoft.com/office/drawing/2014/main" id="{62686052-738D-4C92-AF69-84B4C40B7414}"/>
              </a:ext>
            </a:extLst>
          </p:cNvPr>
          <p:cNvSpPr/>
          <p:nvPr/>
        </p:nvSpPr>
        <p:spPr>
          <a:xfrm>
            <a:off x="2617076" y="3529951"/>
            <a:ext cx="1008993" cy="2117812"/>
          </a:xfrm>
          <a:prstGeom prst="cub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ube 5">
            <a:extLst>
              <a:ext uri="{FF2B5EF4-FFF2-40B4-BE49-F238E27FC236}">
                <a16:creationId xmlns:a16="http://schemas.microsoft.com/office/drawing/2014/main" id="{B9413FF3-A6DD-4219-8E4E-F8ACC320D1D8}"/>
              </a:ext>
            </a:extLst>
          </p:cNvPr>
          <p:cNvSpPr/>
          <p:nvPr/>
        </p:nvSpPr>
        <p:spPr>
          <a:xfrm>
            <a:off x="4068817" y="4117979"/>
            <a:ext cx="1008993" cy="941755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ylinder 2">
            <a:extLst>
              <a:ext uri="{FF2B5EF4-FFF2-40B4-BE49-F238E27FC236}">
                <a16:creationId xmlns:a16="http://schemas.microsoft.com/office/drawing/2014/main" id="{4FB57616-3D27-44E4-924F-C4DDBB5F5403}"/>
              </a:ext>
            </a:extLst>
          </p:cNvPr>
          <p:cNvSpPr/>
          <p:nvPr/>
        </p:nvSpPr>
        <p:spPr>
          <a:xfrm>
            <a:off x="8757745" y="3113690"/>
            <a:ext cx="914400" cy="1537138"/>
          </a:xfrm>
          <a:prstGeom prst="ca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C3A70F-C905-4305-AAD3-201B94BEA3BA}"/>
              </a:ext>
            </a:extLst>
          </p:cNvPr>
          <p:cNvSpPr txBox="1"/>
          <p:nvPr/>
        </p:nvSpPr>
        <p:spPr>
          <a:xfrm>
            <a:off x="7985234" y="1994338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These have curved edges</a:t>
            </a:r>
          </a:p>
        </p:txBody>
      </p:sp>
      <p:sp>
        <p:nvSpPr>
          <p:cNvPr id="8" name="Flowchart: Magnetic Disk 7">
            <a:extLst>
              <a:ext uri="{FF2B5EF4-FFF2-40B4-BE49-F238E27FC236}">
                <a16:creationId xmlns:a16="http://schemas.microsoft.com/office/drawing/2014/main" id="{DA866E6B-CCA7-427E-B198-9CA958B79D3F}"/>
              </a:ext>
            </a:extLst>
          </p:cNvPr>
          <p:cNvSpPr/>
          <p:nvPr/>
        </p:nvSpPr>
        <p:spPr>
          <a:xfrm>
            <a:off x="7819696" y="5163207"/>
            <a:ext cx="1876097" cy="788276"/>
          </a:xfrm>
          <a:prstGeom prst="flowChartMagneticDisk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5939109-3261-4777-909D-783B328B58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773" y="2682965"/>
            <a:ext cx="1601375" cy="169397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959E562-9792-4625-AAA8-BA42DD7C92B1}"/>
              </a:ext>
            </a:extLst>
          </p:cNvPr>
          <p:cNvSpPr txBox="1"/>
          <p:nvPr/>
        </p:nvSpPr>
        <p:spPr>
          <a:xfrm>
            <a:off x="3760076" y="5817476"/>
            <a:ext cx="29796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Now I will sort them a different way</a:t>
            </a:r>
          </a:p>
        </p:txBody>
      </p:sp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535422" y="1765879"/>
            <a:ext cx="4518053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Make sure you talk about the features using maths vocabulary where you can.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00BF20FB-1925-4104-B0A4-127381A90F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668" y="1765879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49E4C77-E4EE-40B5-B0C2-E193AB9BE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150" y="2713921"/>
            <a:ext cx="5334449" cy="2246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373581" y="1515025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678FD38-1421-43FD-A6FF-C8820398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747" y="1515025"/>
            <a:ext cx="6419850" cy="362560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 variation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8A6626-131E-43F4-854C-D50090004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044" y="2251946"/>
            <a:ext cx="2539763" cy="26360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4ADCE0F-801C-4778-A099-2653A90970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1899" y="4040243"/>
            <a:ext cx="923925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leads:</a:t>
            </a:r>
          </a:p>
          <a:p>
            <a:pPr marL="0" indent="0">
              <a:buNone/>
            </a:pPr>
            <a:r>
              <a:rPr lang="en-GB" sz="1800"/>
              <a:t>	</a:t>
            </a:r>
            <a:r>
              <a:rPr lang="en-GB" sz="1800" dirty="0"/>
              <a:t>	Jo Lees: </a:t>
            </a:r>
            <a:r>
              <a:rPr lang="en-GB" sz="1800" dirty="0">
                <a:hlinkClick r:id="rId2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3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their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pupils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0449" y="982453"/>
            <a:ext cx="8229600" cy="580926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Maths focus: Reasoning about properties of shapes.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B31DD9-8E2E-46DD-AF29-7B4D41EA3658}"/>
              </a:ext>
            </a:extLst>
          </p:cNvPr>
          <p:cNvSpPr txBox="1"/>
          <p:nvPr/>
        </p:nvSpPr>
        <p:spPr>
          <a:xfrm>
            <a:off x="1981200" y="1836891"/>
            <a:ext cx="834423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TASK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7763DE-0EE4-4CEE-9EDA-7359C6E32A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7832" y="2420171"/>
            <a:ext cx="7392968" cy="31135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F2683D-509A-4C88-AB0F-BA16AEE8D8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9851" y="1755537"/>
            <a:ext cx="1944742" cy="2745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70844-A6DB-4EF5-B64A-949EEFBE6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337" y="1218892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503622" y="1304479"/>
            <a:ext cx="4976122" cy="52629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i="1" dirty="0"/>
              <a:t>I have to organise the objects by looking at the shapes.</a:t>
            </a:r>
          </a:p>
          <a:p>
            <a:endParaRPr lang="en-GB" sz="2400" i="1" dirty="0"/>
          </a:p>
          <a:p>
            <a:r>
              <a:rPr lang="en-GB" sz="2400" i="1" dirty="0"/>
              <a:t>I may find that some of the objects have similarities (features that look the same).</a:t>
            </a:r>
          </a:p>
          <a:p>
            <a:endParaRPr lang="en-GB" sz="2400" i="1" dirty="0"/>
          </a:p>
          <a:p>
            <a:r>
              <a:rPr lang="en-GB" sz="2400" i="1" dirty="0"/>
              <a:t>Key fact:</a:t>
            </a:r>
          </a:p>
          <a:p>
            <a:r>
              <a:rPr lang="en-GB" sz="2400" i="1" dirty="0"/>
              <a:t>2D- flat shapes</a:t>
            </a:r>
          </a:p>
          <a:p>
            <a:r>
              <a:rPr lang="en-GB" sz="2400" i="1" dirty="0"/>
              <a:t>3D- solid shapes which have 2D faces.</a:t>
            </a:r>
          </a:p>
          <a:p>
            <a:endParaRPr lang="en-GB" sz="2400" i="1" dirty="0"/>
          </a:p>
          <a:p>
            <a:r>
              <a:rPr lang="en-GB" sz="2400" i="1" dirty="0"/>
              <a:t>What 2D shapes names do I know?</a:t>
            </a: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5AE3E8-903A-4D96-9DEB-9EAC098F4E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7549" y="2194524"/>
            <a:ext cx="5203426" cy="219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446410" y="1425730"/>
            <a:ext cx="4518053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</a:t>
            </a:r>
            <a:r>
              <a:rPr lang="en-GB" dirty="0"/>
              <a:t>List some of the 2D shapes that you know. What shape words do you know?</a:t>
            </a:r>
          </a:p>
          <a:p>
            <a:r>
              <a:rPr lang="en-GB" dirty="0"/>
              <a:t>(e.g. curved, flat, circle, faces, square, rectangle)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</a:t>
            </a:r>
            <a:r>
              <a:rPr lang="en-GB" dirty="0">
                <a:cs typeface="Times New Roman" panose="02020603050405020304" pitchFamily="18" charset="0"/>
              </a:rPr>
              <a:t>Look at the objects and identify the shape on the faces.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</a:t>
            </a:r>
            <a:r>
              <a:rPr lang="en-GB" dirty="0">
                <a:cs typeface="Times New Roman" panose="02020603050405020304" pitchFamily="18" charset="0"/>
              </a:rPr>
              <a:t>Sort the shapes again in another way. Explain how you have sorted them this time. What is the same/different?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C14DEFC3-0C95-497B-AFFA-CBC417195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9864" y="1425730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43E800-F45D-462C-B4EA-B3618A17C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3348" y="2184586"/>
            <a:ext cx="6232881" cy="262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718B10-2DAF-4E11-9FD0-7BA96F20A1A1}"/>
              </a:ext>
            </a:extLst>
          </p:cNvPr>
          <p:cNvSpPr txBox="1"/>
          <p:nvPr/>
        </p:nvSpPr>
        <p:spPr>
          <a:xfrm>
            <a:off x="840735" y="647083"/>
            <a:ext cx="5534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Representation of the problem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AABAD93-D4B1-4535-AE5F-E64B7A6A8CC0}"/>
              </a:ext>
            </a:extLst>
          </p:cNvPr>
          <p:cNvSpPr/>
          <p:nvPr/>
        </p:nvSpPr>
        <p:spPr>
          <a:xfrm>
            <a:off x="1347952" y="1639614"/>
            <a:ext cx="1261241" cy="11745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9B942CD-6B5A-4F6F-9247-5737564AC77D}"/>
              </a:ext>
            </a:extLst>
          </p:cNvPr>
          <p:cNvSpPr/>
          <p:nvPr/>
        </p:nvSpPr>
        <p:spPr>
          <a:xfrm>
            <a:off x="3807372" y="1813034"/>
            <a:ext cx="1261241" cy="11035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F87D9D52-92CC-4757-8E3D-7A0ED8552637}"/>
              </a:ext>
            </a:extLst>
          </p:cNvPr>
          <p:cNvSpPr/>
          <p:nvPr/>
        </p:nvSpPr>
        <p:spPr>
          <a:xfrm>
            <a:off x="6164317" y="1639614"/>
            <a:ext cx="1726324" cy="127700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06E98420-07A5-47B3-A2BA-979185EFCFC7}"/>
              </a:ext>
            </a:extLst>
          </p:cNvPr>
          <p:cNvSpPr/>
          <p:nvPr/>
        </p:nvSpPr>
        <p:spPr>
          <a:xfrm rot="5400000">
            <a:off x="6907924" y="2996763"/>
            <a:ext cx="1786759" cy="255664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8F1E36-CE45-4E1D-BFE8-B45F2AEC48F1}"/>
              </a:ext>
            </a:extLst>
          </p:cNvPr>
          <p:cNvSpPr txBox="1"/>
          <p:nvPr/>
        </p:nvSpPr>
        <p:spPr>
          <a:xfrm>
            <a:off x="7977352" y="1639614"/>
            <a:ext cx="2538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Triangles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03E60D-9AAA-4B00-83F5-255549A5DE03}"/>
              </a:ext>
            </a:extLst>
          </p:cNvPr>
          <p:cNvSpPr txBox="1"/>
          <p:nvPr/>
        </p:nvSpPr>
        <p:spPr>
          <a:xfrm>
            <a:off x="3807372" y="3090041"/>
            <a:ext cx="201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circle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2D1FF5-EDF5-4DB4-A293-43FAC596FD56}"/>
              </a:ext>
            </a:extLst>
          </p:cNvPr>
          <p:cNvSpPr txBox="1"/>
          <p:nvPr/>
        </p:nvSpPr>
        <p:spPr>
          <a:xfrm>
            <a:off x="1213945" y="3090041"/>
            <a:ext cx="177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square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75342C-A6B0-4037-9F1F-FCCE9AC404FF}"/>
              </a:ext>
            </a:extLst>
          </p:cNvPr>
          <p:cNvSpPr txBox="1"/>
          <p:nvPr/>
        </p:nvSpPr>
        <p:spPr>
          <a:xfrm>
            <a:off x="969579" y="5273566"/>
            <a:ext cx="201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rectangle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37B90B-1D5C-4EFF-BBF7-527BC0B907D7}"/>
              </a:ext>
            </a:extLst>
          </p:cNvPr>
          <p:cNvSpPr/>
          <p:nvPr/>
        </p:nvSpPr>
        <p:spPr>
          <a:xfrm>
            <a:off x="775138" y="3815716"/>
            <a:ext cx="3852041" cy="11745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F5A2915-4250-40C6-A7E0-8FF7F6049FC8}"/>
              </a:ext>
            </a:extLst>
          </p:cNvPr>
          <p:cNvSpPr/>
          <p:nvPr/>
        </p:nvSpPr>
        <p:spPr>
          <a:xfrm rot="5400000">
            <a:off x="3480466" y="5667080"/>
            <a:ext cx="1576202" cy="4445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EA89F-0DEF-4C15-BCCE-B2B77BD8B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words to describe shapes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0E0F5-E0B7-4E35-B87F-5AD5BAF14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Curved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Straight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965F681A-9094-43B1-B510-0FD2B5A613FA}"/>
              </a:ext>
            </a:extLst>
          </p:cNvPr>
          <p:cNvSpPr/>
          <p:nvPr/>
        </p:nvSpPr>
        <p:spPr>
          <a:xfrm>
            <a:off x="2617076" y="1671145"/>
            <a:ext cx="1214242" cy="941757"/>
          </a:xfrm>
          <a:custGeom>
            <a:avLst/>
            <a:gdLst>
              <a:gd name="connsiteX0" fmla="*/ 0 w 1214242"/>
              <a:gd name="connsiteY0" fmla="*/ 0 h 941757"/>
              <a:gd name="connsiteX1" fmla="*/ 1135117 w 1214242"/>
              <a:gd name="connsiteY1" fmla="*/ 283779 h 941757"/>
              <a:gd name="connsiteX2" fmla="*/ 1024758 w 1214242"/>
              <a:gd name="connsiteY2" fmla="*/ 599089 h 941757"/>
              <a:gd name="connsiteX3" fmla="*/ 275896 w 1214242"/>
              <a:gd name="connsiteY3" fmla="*/ 906517 h 941757"/>
              <a:gd name="connsiteX4" fmla="*/ 204952 w 1214242"/>
              <a:gd name="connsiteY4" fmla="*/ 922283 h 941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4242" h="941757">
                <a:moveTo>
                  <a:pt x="0" y="0"/>
                </a:moveTo>
                <a:cubicBezTo>
                  <a:pt x="482162" y="91965"/>
                  <a:pt x="964324" y="183931"/>
                  <a:pt x="1135117" y="283779"/>
                </a:cubicBezTo>
                <a:cubicBezTo>
                  <a:pt x="1305910" y="383627"/>
                  <a:pt x="1167961" y="495299"/>
                  <a:pt x="1024758" y="599089"/>
                </a:cubicBezTo>
                <a:cubicBezTo>
                  <a:pt x="881555" y="702879"/>
                  <a:pt x="412530" y="852651"/>
                  <a:pt x="275896" y="906517"/>
                </a:cubicBezTo>
                <a:cubicBezTo>
                  <a:pt x="139262" y="960383"/>
                  <a:pt x="172107" y="941333"/>
                  <a:pt x="204952" y="922283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76E62A2-022C-439E-AB97-7EE8F935C1D5}"/>
              </a:ext>
            </a:extLst>
          </p:cNvPr>
          <p:cNvCxnSpPr/>
          <p:nvPr/>
        </p:nvCxnSpPr>
        <p:spPr>
          <a:xfrm>
            <a:off x="2719552" y="3917731"/>
            <a:ext cx="18288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72ACFC7-DB1A-4EB7-B2F8-FC378334362B}"/>
              </a:ext>
            </a:extLst>
          </p:cNvPr>
          <p:cNvCxnSpPr>
            <a:cxnSpLocks/>
          </p:cNvCxnSpPr>
          <p:nvPr/>
        </p:nvCxnSpPr>
        <p:spPr>
          <a:xfrm flipH="1">
            <a:off x="7196959" y="3723156"/>
            <a:ext cx="1403132" cy="525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95F7BA0-5011-4108-8E0D-1E5750643970}"/>
              </a:ext>
            </a:extLst>
          </p:cNvPr>
          <p:cNvGrpSpPr/>
          <p:nvPr/>
        </p:nvGrpSpPr>
        <p:grpSpPr>
          <a:xfrm>
            <a:off x="4382814" y="3254791"/>
            <a:ext cx="6282261" cy="2366623"/>
            <a:chOff x="867401" y="3681248"/>
            <a:chExt cx="6282261" cy="2366623"/>
          </a:xfrm>
        </p:grpSpPr>
        <p:sp>
          <p:nvSpPr>
            <p:cNvPr id="7" name="Cube 6">
              <a:extLst>
                <a:ext uri="{FF2B5EF4-FFF2-40B4-BE49-F238E27FC236}">
                  <a16:creationId xmlns:a16="http://schemas.microsoft.com/office/drawing/2014/main" id="{BE8A5D54-65B4-4F10-8CC9-EED1E45E5809}"/>
                </a:ext>
              </a:extLst>
            </p:cNvPr>
            <p:cNvSpPr/>
            <p:nvPr/>
          </p:nvSpPr>
          <p:spPr>
            <a:xfrm>
              <a:off x="2617076" y="4706007"/>
              <a:ext cx="1008993" cy="941755"/>
            </a:xfrm>
            <a:prstGeom prst="cub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9B773098-E398-4F7B-8749-A35EF80C932F}"/>
                </a:ext>
              </a:extLst>
            </p:cNvPr>
            <p:cNvCxnSpPr/>
            <p:nvPr/>
          </p:nvCxnSpPr>
          <p:spPr>
            <a:xfrm flipV="1">
              <a:off x="1923393" y="5399690"/>
              <a:ext cx="898635" cy="1261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862D065-31B5-4395-B03F-9EAB0B64C46D}"/>
                </a:ext>
              </a:extLst>
            </p:cNvPr>
            <p:cNvSpPr txBox="1"/>
            <p:nvPr/>
          </p:nvSpPr>
          <p:spPr>
            <a:xfrm>
              <a:off x="5068614" y="4706007"/>
              <a:ext cx="2081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edge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C37379C-3C23-405E-81D1-41B5D993E8AE}"/>
                </a:ext>
              </a:extLst>
            </p:cNvPr>
            <p:cNvCxnSpPr>
              <a:cxnSpLocks/>
              <a:endCxn id="7" idx="4"/>
            </p:cNvCxnSpPr>
            <p:nvPr/>
          </p:nvCxnSpPr>
          <p:spPr>
            <a:xfrm flipH="1">
              <a:off x="3390630" y="5176884"/>
              <a:ext cx="1748930" cy="1177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70CDEEF-1085-4752-86C8-7482EFE9AA43}"/>
                </a:ext>
              </a:extLst>
            </p:cNvPr>
            <p:cNvSpPr txBox="1"/>
            <p:nvPr/>
          </p:nvSpPr>
          <p:spPr>
            <a:xfrm>
              <a:off x="5068614" y="3681248"/>
              <a:ext cx="137948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Corner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66F02B7-49C0-4717-8C90-4EBBB677744C}"/>
                </a:ext>
              </a:extLst>
            </p:cNvPr>
            <p:cNvSpPr txBox="1"/>
            <p:nvPr/>
          </p:nvSpPr>
          <p:spPr>
            <a:xfrm>
              <a:off x="867401" y="5247652"/>
              <a:ext cx="1615965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/>
                <a:t>face</a:t>
              </a:r>
            </a:p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297601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2C7A72-7C4A-4506-8DEE-575441380A26}"/>
              </a:ext>
            </a:extLst>
          </p:cNvPr>
          <p:cNvSpPr txBox="1"/>
          <p:nvPr/>
        </p:nvSpPr>
        <p:spPr>
          <a:xfrm>
            <a:off x="365490" y="1749412"/>
            <a:ext cx="4518053" cy="31393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 Look for shape faces that are the same. 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 Sort other shapes that have similar features. Tell somebody about your shape using some of the key vocabulary.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2AF30C61-9CD0-4747-81DE-2CB5C4DE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4208" y="1801733"/>
            <a:ext cx="6419850" cy="414267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latin typeface="+mn-lt"/>
                <a:ea typeface="Bariol" charset="0"/>
                <a:cs typeface="Bariol" charset="0"/>
              </a:rPr>
              <a:t>TASK</a:t>
            </a: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  <a:p>
            <a:pPr marL="0" indent="0">
              <a:buNone/>
            </a:pPr>
            <a:endParaRPr lang="en-US" dirty="0">
              <a:latin typeface="+mn-lt"/>
              <a:ea typeface="Bariol" charset="0"/>
              <a:cs typeface="Bariol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37A636-EDC2-4967-8330-4FD3BC1EFE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4208" y="2560589"/>
            <a:ext cx="6232881" cy="2624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751</Words>
  <Application>Microsoft Office PowerPoint</Application>
  <PresentationFormat>Widescreen</PresentationFormat>
  <Paragraphs>144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3_HIAS PowerPoint template</vt:lpstr>
      <vt:lpstr>Year 1</vt:lpstr>
      <vt:lpstr> HIAS Blended Learning Resource</vt:lpstr>
      <vt:lpstr>PowerPoint Presentation</vt:lpstr>
      <vt:lpstr>Maths focus: Reasoning about properties of shapes.</vt:lpstr>
      <vt:lpstr>Understand the problem</vt:lpstr>
      <vt:lpstr>Make a Plan</vt:lpstr>
      <vt:lpstr>PowerPoint Presentation</vt:lpstr>
      <vt:lpstr>Key words to describe shapes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Richardson, Hannah</cp:lastModifiedBy>
  <cp:revision>13</cp:revision>
  <dcterms:created xsi:type="dcterms:W3CDTF">2021-01-05T11:02:27Z</dcterms:created>
  <dcterms:modified xsi:type="dcterms:W3CDTF">2025-08-18T10:09:56Z</dcterms:modified>
</cp:coreProperties>
</file>