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/>
              <a:t>Year 4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Geometry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Describe the positions on a 2D-grid as co-ordinates in the first quadrant.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52" y="579391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970361" y="1467928"/>
            <a:ext cx="5125639" cy="42165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b="1" i="1" dirty="0">
                <a:cs typeface="Times New Roman" panose="02020603050405020304" pitchFamily="18" charset="0"/>
              </a:rPr>
              <a:t>     </a:t>
            </a:r>
          </a:p>
          <a:p>
            <a:r>
              <a:rPr lang="en-GB" b="1" i="1" dirty="0">
                <a:cs typeface="Times New Roman" panose="02020603050405020304" pitchFamily="18" charset="0"/>
              </a:rPr>
              <a:t>     </a:t>
            </a:r>
            <a:r>
              <a:rPr lang="en-GB" i="1" dirty="0">
                <a:cs typeface="Times New Roman" panose="02020603050405020304" pitchFamily="18" charset="0"/>
              </a:rPr>
              <a:t> Remember </a:t>
            </a:r>
            <a:r>
              <a:rPr lang="en-GB" b="1" i="1" dirty="0">
                <a:cs typeface="Times New Roman" panose="02020603050405020304" pitchFamily="18" charset="0"/>
              </a:rPr>
              <a:t>t</a:t>
            </a:r>
            <a:r>
              <a:rPr lang="en-GB" i="1" dirty="0"/>
              <a:t>he order in which </a:t>
            </a:r>
            <a:r>
              <a:rPr lang="en-GB" b="1" i="1" dirty="0"/>
              <a:t>you</a:t>
            </a:r>
            <a:r>
              <a:rPr lang="en-GB" i="1" dirty="0"/>
              <a:t> </a:t>
            </a:r>
          </a:p>
          <a:p>
            <a:r>
              <a:rPr lang="en-GB" i="1" dirty="0"/>
              <a:t>      write x- and y-</a:t>
            </a:r>
            <a:r>
              <a:rPr lang="en-GB" b="1" i="1" dirty="0"/>
              <a:t>coordinates</a:t>
            </a:r>
            <a:r>
              <a:rPr lang="en-GB" i="1" dirty="0"/>
              <a:t> in an </a:t>
            </a:r>
          </a:p>
          <a:p>
            <a:r>
              <a:rPr lang="en-GB" i="1" dirty="0"/>
              <a:t>      ordered pair is very important. The x-</a:t>
            </a:r>
          </a:p>
          <a:p>
            <a:r>
              <a:rPr lang="en-GB" b="1" i="1" dirty="0"/>
              <a:t>      coordinate</a:t>
            </a:r>
            <a:r>
              <a:rPr lang="en-GB" i="1" dirty="0"/>
              <a:t> always comes </a:t>
            </a:r>
            <a:r>
              <a:rPr lang="en-GB" b="1" i="1" dirty="0"/>
              <a:t>first</a:t>
            </a:r>
            <a:r>
              <a:rPr lang="en-GB" i="1" dirty="0"/>
              <a:t>, </a:t>
            </a:r>
          </a:p>
          <a:p>
            <a:r>
              <a:rPr lang="en-GB" i="1" dirty="0"/>
              <a:t>      followed by the y-</a:t>
            </a:r>
            <a:r>
              <a:rPr lang="en-GB" b="1" i="1" dirty="0"/>
              <a:t>coordinate.</a:t>
            </a:r>
            <a:endParaRPr lang="en-GB" i="1" dirty="0"/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en-GB" b="1" dirty="0">
                <a:cs typeface="Times New Roman" panose="02020603050405020304" pitchFamily="18" charset="0"/>
              </a:rPr>
              <a:t>How could you prove your answer? 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3.  What ‘top tips’ would you give Rosie?</a:t>
            </a:r>
          </a:p>
          <a:p>
            <a:r>
              <a:rPr lang="en-GB" sz="1600" b="1" dirty="0">
                <a:cs typeface="Times New Roman" panose="02020603050405020304" pitchFamily="18" charset="0"/>
              </a:rPr>
              <a:t>    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499FD8-571D-4341-8806-931B1D31F458}"/>
              </a:ext>
            </a:extLst>
          </p:cNvPr>
          <p:cNvSpPr/>
          <p:nvPr/>
        </p:nvSpPr>
        <p:spPr>
          <a:xfrm>
            <a:off x="7182385" y="1097293"/>
            <a:ext cx="3739044" cy="56064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2A639E-6133-44D6-899C-083E8E1CF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376" y="5846446"/>
            <a:ext cx="895350" cy="857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817384-9A3C-489E-87FB-E6F13F9CE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332" y="1223341"/>
            <a:ext cx="3519150" cy="52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107BDA2-71A2-478C-9B23-F75BFE6F37AB}"/>
              </a:ext>
            </a:extLst>
          </p:cNvPr>
          <p:cNvSpPr/>
          <p:nvPr/>
        </p:nvSpPr>
        <p:spPr>
          <a:xfrm>
            <a:off x="6010383" y="5222295"/>
            <a:ext cx="4315146" cy="12834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1164691" y="1751330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8A41ED-4190-4338-80B0-0029E9399CD8}"/>
              </a:ext>
            </a:extLst>
          </p:cNvPr>
          <p:cNvGrpSpPr/>
          <p:nvPr/>
        </p:nvGrpSpPr>
        <p:grpSpPr>
          <a:xfrm>
            <a:off x="6006963" y="1258442"/>
            <a:ext cx="3514725" cy="3581400"/>
            <a:chOff x="7102385" y="1135267"/>
            <a:chExt cx="3514725" cy="35814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098D7C1-542F-4B5C-983C-2E03F3943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02385" y="1135267"/>
              <a:ext cx="3514725" cy="3581400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82AB373-A660-44E2-A954-8FD7E9C149CB}"/>
                </a:ext>
              </a:extLst>
            </p:cNvPr>
            <p:cNvSpPr/>
            <p:nvPr/>
          </p:nvSpPr>
          <p:spPr>
            <a:xfrm>
              <a:off x="9205645" y="3298004"/>
              <a:ext cx="215757" cy="226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BAFDA31-7EBB-4C85-93B4-6DBCFB316C51}"/>
                </a:ext>
              </a:extLst>
            </p:cNvPr>
            <p:cNvSpPr/>
            <p:nvPr/>
          </p:nvSpPr>
          <p:spPr>
            <a:xfrm>
              <a:off x="7582328" y="2578814"/>
              <a:ext cx="184934" cy="17466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130D74F-641F-401A-AA38-EEE621C60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318" y="1713904"/>
            <a:ext cx="753212" cy="98808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B6D96B0-7040-4040-9F5F-6E98ED0EE6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8732" y="3553614"/>
            <a:ext cx="753212" cy="98497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1B88BDA-1318-4014-8F17-6A7C3AE677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4368" y="5378223"/>
            <a:ext cx="4067175" cy="97155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D69A948A-89D9-4287-9680-D7A6890A173C}"/>
              </a:ext>
            </a:extLst>
          </p:cNvPr>
          <p:cNvGrpSpPr/>
          <p:nvPr/>
        </p:nvGrpSpPr>
        <p:grpSpPr>
          <a:xfrm>
            <a:off x="10335530" y="1571946"/>
            <a:ext cx="1674960" cy="791110"/>
            <a:chOff x="10335530" y="1571946"/>
            <a:chExt cx="1674960" cy="791110"/>
          </a:xfrm>
        </p:grpSpPr>
        <p:sp>
          <p:nvSpPr>
            <p:cNvPr id="23" name="Speech Bubble: Rectangle 22">
              <a:extLst>
                <a:ext uri="{FF2B5EF4-FFF2-40B4-BE49-F238E27FC236}">
                  <a16:creationId xmlns:a16="http://schemas.microsoft.com/office/drawing/2014/main" id="{4EB80ACE-FD72-4C34-A020-D48452649CDA}"/>
                </a:ext>
              </a:extLst>
            </p:cNvPr>
            <p:cNvSpPr/>
            <p:nvPr/>
          </p:nvSpPr>
          <p:spPr>
            <a:xfrm>
              <a:off x="10335530" y="1571946"/>
              <a:ext cx="1674960" cy="791110"/>
            </a:xfrm>
            <a:prstGeom prst="wedgeRect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869EC8F-9FA3-4D2B-B8AC-EC3F02C4AB08}"/>
                </a:ext>
              </a:extLst>
            </p:cNvPr>
            <p:cNvSpPr txBox="1"/>
            <p:nvPr/>
          </p:nvSpPr>
          <p:spPr>
            <a:xfrm>
              <a:off x="10396160" y="1627894"/>
              <a:ext cx="15013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The point is plotted at (6,0)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5C04EC-A078-4FB3-85AE-5CB16A86DB1F}"/>
              </a:ext>
            </a:extLst>
          </p:cNvPr>
          <p:cNvGrpSpPr/>
          <p:nvPr/>
        </p:nvGrpSpPr>
        <p:grpSpPr>
          <a:xfrm>
            <a:off x="10376626" y="3251656"/>
            <a:ext cx="1674960" cy="791110"/>
            <a:chOff x="10335530" y="1571946"/>
            <a:chExt cx="1674960" cy="79111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Speech Bubble: Rectangle 26">
              <a:extLst>
                <a:ext uri="{FF2B5EF4-FFF2-40B4-BE49-F238E27FC236}">
                  <a16:creationId xmlns:a16="http://schemas.microsoft.com/office/drawing/2014/main" id="{B968576D-F1A4-42AC-BAA3-9DA1230F4039}"/>
                </a:ext>
              </a:extLst>
            </p:cNvPr>
            <p:cNvSpPr/>
            <p:nvPr/>
          </p:nvSpPr>
          <p:spPr>
            <a:xfrm>
              <a:off x="10335530" y="1571946"/>
              <a:ext cx="1674960" cy="791110"/>
            </a:xfrm>
            <a:prstGeom prst="wedgeRect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D82E100-1D7C-40F6-B748-78FA44CA68E1}"/>
                </a:ext>
              </a:extLst>
            </p:cNvPr>
            <p:cNvSpPr txBox="1"/>
            <p:nvPr/>
          </p:nvSpPr>
          <p:spPr>
            <a:xfrm>
              <a:off x="10396160" y="1627894"/>
              <a:ext cx="150131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The point is plotted at (0,6)</a:t>
              </a: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8E075221-4BF7-4B19-878F-E8FAB1E86D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53168" y="5378223"/>
            <a:ext cx="8953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to maths, 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  <a:endParaRPr lang="en-GB" sz="16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78" y="668292"/>
            <a:ext cx="9474425" cy="580926"/>
          </a:xfrm>
        </p:spPr>
        <p:txBody>
          <a:bodyPr>
            <a:noAutofit/>
          </a:bodyPr>
          <a:lstStyle/>
          <a:p>
            <a:pPr algn="l"/>
            <a:r>
              <a:rPr lang="en-GB" sz="2400" b="1" dirty="0"/>
              <a:t>Describing positions on a 2D-grid as co-ordinates in the first quadrant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59986E-FE83-40A8-975B-E047884CA1F1}"/>
              </a:ext>
            </a:extLst>
          </p:cNvPr>
          <p:cNvGrpSpPr/>
          <p:nvPr/>
        </p:nvGrpSpPr>
        <p:grpSpPr>
          <a:xfrm>
            <a:off x="3648075" y="1123170"/>
            <a:ext cx="4744341" cy="5606403"/>
            <a:chOff x="3648075" y="1123170"/>
            <a:chExt cx="4744341" cy="56064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F5A9-FE2C-4959-8FB7-BB2A191253B1}"/>
                </a:ext>
              </a:extLst>
            </p:cNvPr>
            <p:cNvSpPr/>
            <p:nvPr/>
          </p:nvSpPr>
          <p:spPr>
            <a:xfrm>
              <a:off x="3648075" y="1123170"/>
              <a:ext cx="3739044" cy="560640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DB72DC3-341F-49AE-B1CD-621E934EB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97066" y="5872323"/>
              <a:ext cx="895350" cy="8572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065BD10-C2D7-45FB-B9D9-F02FCF459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022" y="1249218"/>
              <a:ext cx="3519150" cy="5260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43014" y="1427998"/>
            <a:ext cx="4976122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Look carefully at the point plotted on the 2D-grid.  How can we describe where the point is positioned using co-ordinates?</a:t>
            </a:r>
          </a:p>
          <a:p>
            <a:endParaRPr lang="en-GB" i="1" dirty="0"/>
          </a:p>
          <a:p>
            <a:r>
              <a:rPr lang="en-GB" b="1" i="1" dirty="0"/>
              <a:t>Key fact</a:t>
            </a:r>
            <a:r>
              <a:rPr lang="en-GB" i="1" dirty="0"/>
              <a:t>: We can describe the position of points on a 2D-grid by using co-ordinates (pairs of (</a:t>
            </a:r>
            <a:r>
              <a:rPr lang="en-GB" i="1" dirty="0" err="1"/>
              <a:t>x,y</a:t>
            </a:r>
            <a:r>
              <a:rPr lang="en-GB" i="1" dirty="0"/>
              <a:t>) co-ordinates.</a:t>
            </a:r>
          </a:p>
          <a:p>
            <a:endParaRPr lang="en-GB" i="1" dirty="0"/>
          </a:p>
          <a:p>
            <a:r>
              <a:rPr lang="en-GB" b="1" i="1" dirty="0"/>
              <a:t>Key fact</a:t>
            </a:r>
            <a:r>
              <a:rPr lang="en-GB" i="1" dirty="0"/>
              <a:t>: The x-axis is the horizontal axis, the y-axis is the vertical axis.</a:t>
            </a:r>
          </a:p>
          <a:p>
            <a:endParaRPr lang="en-GB" i="1" dirty="0"/>
          </a:p>
          <a:p>
            <a:r>
              <a:rPr lang="en-GB" b="1" i="1" dirty="0"/>
              <a:t>Key fact:  </a:t>
            </a:r>
            <a:r>
              <a:rPr lang="en-GB" i="1" dirty="0"/>
              <a:t>The order in which </a:t>
            </a:r>
            <a:r>
              <a:rPr lang="en-GB" b="1" i="1" dirty="0"/>
              <a:t>you</a:t>
            </a:r>
            <a:r>
              <a:rPr lang="en-GB" i="1" dirty="0"/>
              <a:t> write x- and y-</a:t>
            </a:r>
            <a:r>
              <a:rPr lang="en-GB" b="1" i="1" dirty="0"/>
              <a:t>coordinates</a:t>
            </a:r>
            <a:r>
              <a:rPr lang="en-GB" i="1" dirty="0"/>
              <a:t> in an ordered pair is very important. The x-</a:t>
            </a:r>
            <a:r>
              <a:rPr lang="en-GB" b="1" i="1" dirty="0"/>
              <a:t>coordinate</a:t>
            </a:r>
            <a:r>
              <a:rPr lang="en-GB" i="1" dirty="0"/>
              <a:t> always comes </a:t>
            </a:r>
            <a:r>
              <a:rPr lang="en-GB" b="1" i="1" dirty="0"/>
              <a:t>first</a:t>
            </a:r>
            <a:r>
              <a:rPr lang="en-GB" i="1" dirty="0"/>
              <a:t>, followed by the y-</a:t>
            </a:r>
            <a:r>
              <a:rPr lang="en-GB" b="1" i="1" dirty="0"/>
              <a:t>coordinate.</a:t>
            </a:r>
            <a:endParaRPr lang="en-GB" i="1" dirty="0"/>
          </a:p>
          <a:p>
            <a:endParaRPr lang="en-GB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DC596F-8B3F-45DA-953D-D3F1CA8F1F4F}"/>
              </a:ext>
            </a:extLst>
          </p:cNvPr>
          <p:cNvGrpSpPr/>
          <p:nvPr/>
        </p:nvGrpSpPr>
        <p:grpSpPr>
          <a:xfrm>
            <a:off x="6504291" y="1005171"/>
            <a:ext cx="4744341" cy="5606403"/>
            <a:chOff x="3648075" y="1123170"/>
            <a:chExt cx="4744341" cy="56064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23FA3F-8424-4B85-B7FB-9ED7A82CD422}"/>
                </a:ext>
              </a:extLst>
            </p:cNvPr>
            <p:cNvSpPr/>
            <p:nvPr/>
          </p:nvSpPr>
          <p:spPr>
            <a:xfrm>
              <a:off x="3648075" y="1123170"/>
              <a:ext cx="3739044" cy="560640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3A26453-0AB9-49D6-A65E-7AD85A2EC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97066" y="5872323"/>
              <a:ext cx="895350" cy="8572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D60E37D-A5C2-42E8-B950-CC45B1B91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022" y="1249218"/>
              <a:ext cx="3519150" cy="5260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57" y="516367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1098621" y="1131220"/>
            <a:ext cx="5476840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/>
              <a:t>Look carefully at the plotted point on the 2D grid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Read along the x-axis (horizontal axis) until you hit the point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Read along the y-axis (vertical axis) until you hit the point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4: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Write the position of the point as a paired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co-ordinate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F766DA9-4BFB-4CF6-B076-53055905D99F}"/>
              </a:ext>
            </a:extLst>
          </p:cNvPr>
          <p:cNvGrpSpPr/>
          <p:nvPr/>
        </p:nvGrpSpPr>
        <p:grpSpPr>
          <a:xfrm>
            <a:off x="7182385" y="1097293"/>
            <a:ext cx="4744341" cy="5606403"/>
            <a:chOff x="3648075" y="1123170"/>
            <a:chExt cx="4744341" cy="560640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CE1457-ABFB-44A4-A0EC-D374DF9B51A5}"/>
                </a:ext>
              </a:extLst>
            </p:cNvPr>
            <p:cNvSpPr/>
            <p:nvPr/>
          </p:nvSpPr>
          <p:spPr>
            <a:xfrm>
              <a:off x="3648075" y="1123170"/>
              <a:ext cx="3739044" cy="560640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EE0BF40-A711-4D61-8DA2-FCF0412A6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97066" y="5872323"/>
              <a:ext cx="895350" cy="85725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8C3F8F1-D6EA-4674-B6BB-9679459E6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022" y="1249218"/>
              <a:ext cx="3519150" cy="5260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B14B89-18DA-453D-A62F-151ED7800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166" y="1475479"/>
            <a:ext cx="4360149" cy="44428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316983-EF6D-452B-B2F8-7A1F41A7B480}"/>
              </a:ext>
            </a:extLst>
          </p:cNvPr>
          <p:cNvSpPr txBox="1"/>
          <p:nvPr/>
        </p:nvSpPr>
        <p:spPr>
          <a:xfrm>
            <a:off x="1149992" y="2136338"/>
            <a:ext cx="5325740" cy="25853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Can you find the plotted point on the 2D grid?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Can you identify the x-axis (horizontal axis)?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Can you identify the y-axis (vertical axis)?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Remember to trace your finger across the 2D-grid to help you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35" y="453343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A6D6B8-30F3-42E3-BC01-0399A74C2424}"/>
              </a:ext>
            </a:extLst>
          </p:cNvPr>
          <p:cNvGrpSpPr/>
          <p:nvPr/>
        </p:nvGrpSpPr>
        <p:grpSpPr>
          <a:xfrm>
            <a:off x="7182385" y="1097293"/>
            <a:ext cx="4744341" cy="5606403"/>
            <a:chOff x="3648075" y="1123170"/>
            <a:chExt cx="4744341" cy="56064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921C48E-39CB-4BB1-A76A-1210513E2D53}"/>
                </a:ext>
              </a:extLst>
            </p:cNvPr>
            <p:cNvSpPr/>
            <p:nvPr/>
          </p:nvSpPr>
          <p:spPr>
            <a:xfrm>
              <a:off x="3648075" y="1123170"/>
              <a:ext cx="3739044" cy="560640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AB1B251-7950-4F90-9F15-F913289B4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97066" y="5872323"/>
              <a:ext cx="895350" cy="8572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3545CB3-BACD-421A-8ED3-49C44D335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8022" y="1249218"/>
              <a:ext cx="3519150" cy="526020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713EAE9-8695-4671-A988-B081D2560E1C}"/>
              </a:ext>
            </a:extLst>
          </p:cNvPr>
          <p:cNvSpPr txBox="1"/>
          <p:nvPr/>
        </p:nvSpPr>
        <p:spPr>
          <a:xfrm>
            <a:off x="1098621" y="1131219"/>
            <a:ext cx="532574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/>
              <a:t>Look carefully at the plotted point on the 2D grid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Read along the x-axis (horizontal axis) until you hit the point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Read along the y-axis (vertical axis) until you hit the point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4: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Write the position of the point as a paired co-ordinate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Who is correct – Teddy or Rosie?</a:t>
            </a: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What mistake has one of them made?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63C150-DD5E-4375-90F0-81B25C8ACD4B}"/>
              </a:ext>
            </a:extLst>
          </p:cNvPr>
          <p:cNvSpPr txBox="1"/>
          <p:nvPr/>
        </p:nvSpPr>
        <p:spPr>
          <a:xfrm>
            <a:off x="659994" y="340863"/>
            <a:ext cx="6340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1: </a:t>
            </a:r>
            <a:r>
              <a:rPr lang="en-GB" b="1" dirty="0"/>
              <a:t>Look carefully at the plotted point on the 2D grid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039C71-B238-4D68-A256-4E5259FD74A2}"/>
              </a:ext>
            </a:extLst>
          </p:cNvPr>
          <p:cNvSpPr txBox="1"/>
          <p:nvPr/>
        </p:nvSpPr>
        <p:spPr>
          <a:xfrm>
            <a:off x="659994" y="987194"/>
            <a:ext cx="61750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 Read along the x-axis (horizontal axis) until you hit the point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The point is 7 along the x-axis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 Read along the y-axis (vertical axis) until you hit the point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The point is 3 up the y-axis</a:t>
            </a:r>
          </a:p>
          <a:p>
            <a:endParaRPr lang="en-GB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4:  Write the position of the point as a paired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co-ordinate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(7,3)</a:t>
            </a:r>
          </a:p>
          <a:p>
            <a:endParaRPr lang="en-GB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Teddy is correct as he described the position of the point accurately (7,3).  Rosie made a mistake.  She read the y-axis before the x-axis (3,7).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5E59FC-E99D-47D2-A171-0C6E39818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191" y="1311093"/>
            <a:ext cx="4360149" cy="444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995</Words>
  <Application>Microsoft Office PowerPoint</Application>
  <PresentationFormat>Widescreen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4</vt:lpstr>
      <vt:lpstr> HIAS Blended Learning Resource</vt:lpstr>
      <vt:lpstr>PowerPoint Presentation</vt:lpstr>
      <vt:lpstr>Describing positions on a 2D-grid as co-ordinates in the first quadrant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23</cp:revision>
  <dcterms:created xsi:type="dcterms:W3CDTF">2021-01-05T11:02:27Z</dcterms:created>
  <dcterms:modified xsi:type="dcterms:W3CDTF">2021-01-18T12:30:32Z</dcterms:modified>
</cp:coreProperties>
</file>