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72" r:id="rId2"/>
    <p:sldId id="2643" r:id="rId3"/>
    <p:sldId id="2645" r:id="rId4"/>
    <p:sldId id="262" r:id="rId5"/>
    <p:sldId id="273" r:id="rId6"/>
    <p:sldId id="2637" r:id="rId7"/>
    <p:sldId id="2638" r:id="rId8"/>
    <p:sldId id="2639" r:id="rId9"/>
    <p:sldId id="2644" r:id="rId10"/>
    <p:sldId id="2646" r:id="rId11"/>
    <p:sldId id="2641" r:id="rId12"/>
    <p:sldId id="2642" r:id="rId13"/>
    <p:sldId id="26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FEA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08" autoAdjust="0"/>
    <p:restoredTop sz="94660"/>
  </p:normalViewPr>
  <p:slideViewPr>
    <p:cSldViewPr snapToGrid="0">
      <p:cViewPr varScale="1">
        <p:scale>
          <a:sx n="62" d="100"/>
          <a:sy n="62" d="100"/>
        </p:scale>
        <p:origin x="16" y="43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D0AFF3-C104-4FF2-9246-46F3E7242363}" type="datetimeFigureOut">
              <a:rPr lang="en-GB" smtClean="0"/>
              <a:t>03/02/2021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2.png"/><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11.sv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sv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svg"/></Relationships>
</file>

<file path=ppt/slides/_rels/slide13.xml.rels><?xml version="1.0" encoding="UTF-8" standalone="yes"?>
<Relationships xmlns="http://schemas.openxmlformats.org/package/2006/relationships"><Relationship Id="rId3" Type="http://schemas.openxmlformats.org/officeDocument/2006/relationships/hyperlink" Target="mailto:Jo.Lees@hants.gov.uk" TargetMode="External"/><Relationship Id="rId2" Type="http://schemas.openxmlformats.org/officeDocument/2006/relationships/hyperlink" Target="mailto:Jacqui.clifft@hants.gov.uk" TargetMode="Externa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7.png"/><Relationship Id="rId4" Type="http://schemas.openxmlformats.org/officeDocument/2006/relationships/hyperlink" Target="mailto:hias.enquiries@hants.gov.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sv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sv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svg"/></Relationships>
</file>

<file path=ppt/slides/_rels/slide7.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sv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2.png"/><Relationship Id="rId1" Type="http://schemas.openxmlformats.org/officeDocument/2006/relationships/slideLayout" Target="../slideLayouts/slideLayout7.xml"/><Relationship Id="rId4" Type="http://schemas.openxmlformats.org/officeDocument/2006/relationships/image" Target="../media/image1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72664"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3</a:t>
            </a:r>
          </a:p>
        </p:txBody>
      </p:sp>
      <p:sp>
        <p:nvSpPr>
          <p:cNvPr id="3" name="Subtitle 2"/>
          <p:cNvSpPr>
            <a:spLocks noGrp="1"/>
          </p:cNvSpPr>
          <p:nvPr>
            <p:ph type="subTitle" idx="1"/>
          </p:nvPr>
        </p:nvSpPr>
        <p:spPr>
          <a:xfrm>
            <a:off x="1847528" y="3068960"/>
            <a:ext cx="7776864" cy="966223"/>
          </a:xfrm>
        </p:spPr>
        <p:txBody>
          <a:bodyPr>
            <a:normAutofit fontScale="92500" lnSpcReduction="10000"/>
          </a:bodyPr>
          <a:lstStyle/>
          <a:p>
            <a:pPr algn="l"/>
            <a:r>
              <a:rPr lang="en-GB" sz="2400" b="1" dirty="0">
                <a:solidFill>
                  <a:schemeClr val="tx1"/>
                </a:solidFill>
              </a:rPr>
              <a:t>Multiplication and Division</a:t>
            </a:r>
          </a:p>
          <a:p>
            <a:pPr marL="342900" indent="-342900" algn="l">
              <a:buFont typeface="Arial" panose="020B0604020202020204" pitchFamily="34" charset="0"/>
              <a:buChar char="•"/>
            </a:pPr>
            <a:r>
              <a:rPr lang="en-GB" sz="1800" b="1" dirty="0">
                <a:solidFill>
                  <a:schemeClr val="tx1"/>
                </a:solidFill>
                <a:effectLst/>
                <a:latin typeface="Arial" panose="020B0604020202020204" pitchFamily="34" charset="0"/>
                <a:ea typeface="Calibri" panose="020F0502020204030204" pitchFamily="34" charset="0"/>
              </a:rPr>
              <a:t>Solve problems including missing number problems involving multiplication and division</a:t>
            </a:r>
            <a:endParaRPr lang="en-GB" sz="2400" b="1" dirty="0">
              <a:solidFill>
                <a:schemeClr val="tx1"/>
              </a:solidFill>
            </a:endParaRP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F7241127-A1E3-4953-ACD2-C403C58C0D98}"/>
              </a:ext>
            </a:extLst>
          </p:cNvPr>
          <p:cNvSpPr txBox="1">
            <a:spLocks noChangeArrowheads="1"/>
          </p:cNvSpPr>
          <p:nvPr/>
        </p:nvSpPr>
        <p:spPr bwMode="auto">
          <a:xfrm>
            <a:off x="1621105" y="982672"/>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E9DA91-6438-45D2-B26B-297CCE60DB34}"/>
              </a:ext>
            </a:extLst>
          </p:cNvPr>
          <p:cNvSpPr txBox="1"/>
          <p:nvPr/>
        </p:nvSpPr>
        <p:spPr>
          <a:xfrm>
            <a:off x="395555" y="436615"/>
            <a:ext cx="10078948" cy="7017306"/>
          </a:xfrm>
          <a:prstGeom prst="rect">
            <a:avLst/>
          </a:prstGeom>
          <a:noFill/>
        </p:spPr>
        <p:txBody>
          <a:bodyPr wrap="square" rtlCol="0">
            <a:spAutoFit/>
          </a:bodyPr>
          <a:lstStyle/>
          <a:p>
            <a:r>
              <a:rPr lang="en-GB" b="1" dirty="0"/>
              <a:t>Step 3: </a:t>
            </a:r>
            <a:r>
              <a:rPr lang="en-GB" b="1" dirty="0">
                <a:cs typeface="Times New Roman" panose="02020603050405020304" pitchFamily="18" charset="0"/>
              </a:rPr>
              <a:t>If half of the lorries leave the car park, how many cars are left?</a:t>
            </a:r>
          </a:p>
          <a:p>
            <a:r>
              <a:rPr lang="en-GB" b="1" dirty="0">
                <a:solidFill>
                  <a:srgbClr val="FF0000"/>
                </a:solidFill>
                <a:cs typeface="Times New Roman" panose="02020603050405020304" pitchFamily="18" charset="0"/>
              </a:rPr>
              <a:t>½ of 6 lorries = ? lorries</a:t>
            </a:r>
          </a:p>
          <a:p>
            <a:r>
              <a:rPr lang="en-GB" b="1" dirty="0">
                <a:solidFill>
                  <a:srgbClr val="FF0000"/>
                </a:solidFill>
                <a:cs typeface="Times New Roman" panose="02020603050405020304" pitchFamily="18" charset="0"/>
              </a:rPr>
              <a:t>½ of your answer to Step 2 = ?</a:t>
            </a:r>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r>
              <a:rPr lang="en-GB" b="1" dirty="0">
                <a:cs typeface="Times New Roman" panose="02020603050405020304" pitchFamily="18" charset="0"/>
              </a:rPr>
              <a:t> </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r>
              <a:rPr lang="en-GB" b="1" dirty="0">
                <a:cs typeface="Times New Roman" panose="02020603050405020304" pitchFamily="18" charset="0"/>
              </a:rPr>
              <a:t>Step 4:  How could you check your answers?  </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dirty="0"/>
          </a:p>
        </p:txBody>
      </p:sp>
      <p:pic>
        <p:nvPicPr>
          <p:cNvPr id="14" name="Picture 13">
            <a:extLst>
              <a:ext uri="{FF2B5EF4-FFF2-40B4-BE49-F238E27FC236}">
                <a16:creationId xmlns:a16="http://schemas.microsoft.com/office/drawing/2014/main" id="{6DBDA2CF-622F-4986-A794-8EF03E231CCB}"/>
              </a:ext>
            </a:extLst>
          </p:cNvPr>
          <p:cNvPicPr>
            <a:picLocks noChangeAspect="1"/>
          </p:cNvPicPr>
          <p:nvPr/>
        </p:nvPicPr>
        <p:blipFill>
          <a:blip r:embed="rId2"/>
          <a:stretch>
            <a:fillRect/>
          </a:stretch>
        </p:blipFill>
        <p:spPr>
          <a:xfrm>
            <a:off x="176430" y="1538622"/>
            <a:ext cx="5257800" cy="2352675"/>
          </a:xfrm>
          <a:prstGeom prst="rect">
            <a:avLst/>
          </a:prstGeom>
        </p:spPr>
      </p:pic>
      <p:cxnSp>
        <p:nvCxnSpPr>
          <p:cNvPr id="5" name="Straight Connector 4">
            <a:extLst>
              <a:ext uri="{FF2B5EF4-FFF2-40B4-BE49-F238E27FC236}">
                <a16:creationId xmlns:a16="http://schemas.microsoft.com/office/drawing/2014/main" id="{F7BBA18F-C6C7-484D-AFC9-2CF815E2C089}"/>
              </a:ext>
            </a:extLst>
          </p:cNvPr>
          <p:cNvCxnSpPr>
            <a:cxnSpLocks/>
          </p:cNvCxnSpPr>
          <p:nvPr/>
        </p:nvCxnSpPr>
        <p:spPr>
          <a:xfrm>
            <a:off x="2876764" y="1632954"/>
            <a:ext cx="0" cy="2681556"/>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3695FCB6-B58E-47A1-BD00-74D6E5855B32}"/>
              </a:ext>
            </a:extLst>
          </p:cNvPr>
          <p:cNvGrpSpPr/>
          <p:nvPr/>
        </p:nvGrpSpPr>
        <p:grpSpPr>
          <a:xfrm>
            <a:off x="6066934" y="1030137"/>
            <a:ext cx="3439512" cy="3100075"/>
            <a:chOff x="6772991" y="1748662"/>
            <a:chExt cx="4426750" cy="3498712"/>
          </a:xfrm>
        </p:grpSpPr>
        <p:grpSp>
          <p:nvGrpSpPr>
            <p:cNvPr id="17" name="Group 16">
              <a:extLst>
                <a:ext uri="{FF2B5EF4-FFF2-40B4-BE49-F238E27FC236}">
                  <a16:creationId xmlns:a16="http://schemas.microsoft.com/office/drawing/2014/main" id="{07302E2D-50ED-447D-982E-6B36AB3DCEA2}"/>
                </a:ext>
              </a:extLst>
            </p:cNvPr>
            <p:cNvGrpSpPr/>
            <p:nvPr/>
          </p:nvGrpSpPr>
          <p:grpSpPr>
            <a:xfrm>
              <a:off x="6772991" y="1748662"/>
              <a:ext cx="4325759" cy="815696"/>
              <a:chOff x="6790801" y="1967079"/>
              <a:chExt cx="5526292" cy="815696"/>
            </a:xfrm>
          </p:grpSpPr>
          <p:pic>
            <p:nvPicPr>
              <p:cNvPr id="63" name="Graphic 62" descr="Car with solid fill">
                <a:extLst>
                  <a:ext uri="{FF2B5EF4-FFF2-40B4-BE49-F238E27FC236}">
                    <a16:creationId xmlns:a16="http://schemas.microsoft.com/office/drawing/2014/main" id="{F26EF395-546F-4888-A4C1-7A5995CBFA7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58120" y="1967079"/>
                <a:ext cx="730312" cy="730312"/>
              </a:xfrm>
              <a:prstGeom prst="rect">
                <a:avLst/>
              </a:prstGeom>
            </p:spPr>
          </p:pic>
          <p:pic>
            <p:nvPicPr>
              <p:cNvPr id="64" name="Graphic 63" descr="Car with solid fill">
                <a:extLst>
                  <a:ext uri="{FF2B5EF4-FFF2-40B4-BE49-F238E27FC236}">
                    <a16:creationId xmlns:a16="http://schemas.microsoft.com/office/drawing/2014/main" id="{2F91422F-D647-43EB-9547-3B803D3E04B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90801" y="1967079"/>
                <a:ext cx="730312" cy="730312"/>
              </a:xfrm>
              <a:prstGeom prst="rect">
                <a:avLst/>
              </a:prstGeom>
            </p:spPr>
          </p:pic>
          <p:pic>
            <p:nvPicPr>
              <p:cNvPr id="65" name="Graphic 64" descr="Car with solid fill">
                <a:extLst>
                  <a:ext uri="{FF2B5EF4-FFF2-40B4-BE49-F238E27FC236}">
                    <a16:creationId xmlns:a16="http://schemas.microsoft.com/office/drawing/2014/main" id="{25AEB1C8-737E-4A1C-836C-9A26838B20D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586781" y="2052463"/>
                <a:ext cx="730312" cy="730312"/>
              </a:xfrm>
              <a:prstGeom prst="rect">
                <a:avLst/>
              </a:prstGeom>
            </p:spPr>
          </p:pic>
          <p:pic>
            <p:nvPicPr>
              <p:cNvPr id="66" name="Graphic 65" descr="Car with solid fill">
                <a:extLst>
                  <a:ext uri="{FF2B5EF4-FFF2-40B4-BE49-F238E27FC236}">
                    <a16:creationId xmlns:a16="http://schemas.microsoft.com/office/drawing/2014/main" id="{C711CA35-5AAB-4314-AF1F-4AA82B6C4D8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904288" y="2051745"/>
                <a:ext cx="730312" cy="730312"/>
              </a:xfrm>
              <a:prstGeom prst="rect">
                <a:avLst/>
              </a:prstGeom>
            </p:spPr>
          </p:pic>
          <p:pic>
            <p:nvPicPr>
              <p:cNvPr id="67" name="Graphic 66" descr="Car with solid fill">
                <a:extLst>
                  <a:ext uri="{FF2B5EF4-FFF2-40B4-BE49-F238E27FC236}">
                    <a16:creationId xmlns:a16="http://schemas.microsoft.com/office/drawing/2014/main" id="{81C5FC8A-CC66-46A1-88D1-EEBEB7148CD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07669" y="2028838"/>
                <a:ext cx="730312" cy="730312"/>
              </a:xfrm>
              <a:prstGeom prst="rect">
                <a:avLst/>
              </a:prstGeom>
            </p:spPr>
          </p:pic>
          <p:pic>
            <p:nvPicPr>
              <p:cNvPr id="68" name="Graphic 67" descr="Car with solid fill">
                <a:extLst>
                  <a:ext uri="{FF2B5EF4-FFF2-40B4-BE49-F238E27FC236}">
                    <a16:creationId xmlns:a16="http://schemas.microsoft.com/office/drawing/2014/main" id="{A62E1239-A6E7-482D-9063-BDF09A94EC3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525176" y="2013606"/>
                <a:ext cx="730312" cy="730312"/>
              </a:xfrm>
              <a:prstGeom prst="rect">
                <a:avLst/>
              </a:prstGeom>
            </p:spPr>
          </p:pic>
          <p:pic>
            <p:nvPicPr>
              <p:cNvPr id="69" name="Graphic 68" descr="Car with solid fill">
                <a:extLst>
                  <a:ext uri="{FF2B5EF4-FFF2-40B4-BE49-F238E27FC236}">
                    <a16:creationId xmlns:a16="http://schemas.microsoft.com/office/drawing/2014/main" id="{9E3E69DC-7239-4D8B-B294-EE083B74F1F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821195" y="1998374"/>
                <a:ext cx="730312" cy="730312"/>
              </a:xfrm>
              <a:prstGeom prst="rect">
                <a:avLst/>
              </a:prstGeom>
            </p:spPr>
          </p:pic>
          <p:pic>
            <p:nvPicPr>
              <p:cNvPr id="70" name="Graphic 69" descr="Car with solid fill">
                <a:extLst>
                  <a:ext uri="{FF2B5EF4-FFF2-40B4-BE49-F238E27FC236}">
                    <a16:creationId xmlns:a16="http://schemas.microsoft.com/office/drawing/2014/main" id="{07454C42-A593-4A73-9032-12DC4C929D9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38702" y="1996661"/>
                <a:ext cx="730312" cy="730312"/>
              </a:xfrm>
              <a:prstGeom prst="rect">
                <a:avLst/>
              </a:prstGeom>
            </p:spPr>
          </p:pic>
        </p:grpSp>
        <p:grpSp>
          <p:nvGrpSpPr>
            <p:cNvPr id="18" name="Group 17">
              <a:extLst>
                <a:ext uri="{FF2B5EF4-FFF2-40B4-BE49-F238E27FC236}">
                  <a16:creationId xmlns:a16="http://schemas.microsoft.com/office/drawing/2014/main" id="{E8108906-E950-4873-8415-C0F23D787494}"/>
                </a:ext>
              </a:extLst>
            </p:cNvPr>
            <p:cNvGrpSpPr/>
            <p:nvPr/>
          </p:nvGrpSpPr>
          <p:grpSpPr>
            <a:xfrm>
              <a:off x="6803290" y="2301605"/>
              <a:ext cx="4325759" cy="815696"/>
              <a:chOff x="6790801" y="1967079"/>
              <a:chExt cx="5526292" cy="815696"/>
            </a:xfrm>
          </p:grpSpPr>
          <p:pic>
            <p:nvPicPr>
              <p:cNvPr id="55" name="Graphic 54" descr="Car with solid fill">
                <a:extLst>
                  <a:ext uri="{FF2B5EF4-FFF2-40B4-BE49-F238E27FC236}">
                    <a16:creationId xmlns:a16="http://schemas.microsoft.com/office/drawing/2014/main" id="{7F1DDE09-C6F7-4B6F-B6BA-2A8B3E93B98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58120" y="1967079"/>
                <a:ext cx="730312" cy="730312"/>
              </a:xfrm>
              <a:prstGeom prst="rect">
                <a:avLst/>
              </a:prstGeom>
            </p:spPr>
          </p:pic>
          <p:pic>
            <p:nvPicPr>
              <p:cNvPr id="56" name="Graphic 55" descr="Car with solid fill">
                <a:extLst>
                  <a:ext uri="{FF2B5EF4-FFF2-40B4-BE49-F238E27FC236}">
                    <a16:creationId xmlns:a16="http://schemas.microsoft.com/office/drawing/2014/main" id="{C1BD0865-2EE0-406B-BE5F-236D43E6C5A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90801" y="1967079"/>
                <a:ext cx="730312" cy="730312"/>
              </a:xfrm>
              <a:prstGeom prst="rect">
                <a:avLst/>
              </a:prstGeom>
            </p:spPr>
          </p:pic>
          <p:pic>
            <p:nvPicPr>
              <p:cNvPr id="57" name="Graphic 56" descr="Car with solid fill">
                <a:extLst>
                  <a:ext uri="{FF2B5EF4-FFF2-40B4-BE49-F238E27FC236}">
                    <a16:creationId xmlns:a16="http://schemas.microsoft.com/office/drawing/2014/main" id="{9B496916-E1F6-4D95-9B88-BF8B233C5D4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586781" y="2052463"/>
                <a:ext cx="730312" cy="730312"/>
              </a:xfrm>
              <a:prstGeom prst="rect">
                <a:avLst/>
              </a:prstGeom>
            </p:spPr>
          </p:pic>
          <p:pic>
            <p:nvPicPr>
              <p:cNvPr id="58" name="Graphic 57" descr="Car with solid fill">
                <a:extLst>
                  <a:ext uri="{FF2B5EF4-FFF2-40B4-BE49-F238E27FC236}">
                    <a16:creationId xmlns:a16="http://schemas.microsoft.com/office/drawing/2014/main" id="{BD25FECF-2DBF-49EB-88EE-CA3CF808920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904288" y="2051745"/>
                <a:ext cx="730312" cy="730312"/>
              </a:xfrm>
              <a:prstGeom prst="rect">
                <a:avLst/>
              </a:prstGeom>
            </p:spPr>
          </p:pic>
          <p:pic>
            <p:nvPicPr>
              <p:cNvPr id="59" name="Graphic 58" descr="Car with solid fill">
                <a:extLst>
                  <a:ext uri="{FF2B5EF4-FFF2-40B4-BE49-F238E27FC236}">
                    <a16:creationId xmlns:a16="http://schemas.microsoft.com/office/drawing/2014/main" id="{409A6ACC-503E-4A49-AE84-77DEB4AB05E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07669" y="2028838"/>
                <a:ext cx="730312" cy="730312"/>
              </a:xfrm>
              <a:prstGeom prst="rect">
                <a:avLst/>
              </a:prstGeom>
            </p:spPr>
          </p:pic>
          <p:pic>
            <p:nvPicPr>
              <p:cNvPr id="60" name="Graphic 59" descr="Car with solid fill">
                <a:extLst>
                  <a:ext uri="{FF2B5EF4-FFF2-40B4-BE49-F238E27FC236}">
                    <a16:creationId xmlns:a16="http://schemas.microsoft.com/office/drawing/2014/main" id="{81E2E443-DFBD-4DD6-9C11-95A94EE357C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525176" y="2013606"/>
                <a:ext cx="730312" cy="730312"/>
              </a:xfrm>
              <a:prstGeom prst="rect">
                <a:avLst/>
              </a:prstGeom>
            </p:spPr>
          </p:pic>
          <p:pic>
            <p:nvPicPr>
              <p:cNvPr id="61" name="Graphic 60" descr="Car with solid fill">
                <a:extLst>
                  <a:ext uri="{FF2B5EF4-FFF2-40B4-BE49-F238E27FC236}">
                    <a16:creationId xmlns:a16="http://schemas.microsoft.com/office/drawing/2014/main" id="{428F8307-FA1B-4F68-A69C-772B5D49ABE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821195" y="1998374"/>
                <a:ext cx="730312" cy="730312"/>
              </a:xfrm>
              <a:prstGeom prst="rect">
                <a:avLst/>
              </a:prstGeom>
            </p:spPr>
          </p:pic>
          <p:pic>
            <p:nvPicPr>
              <p:cNvPr id="62" name="Graphic 61" descr="Car with solid fill">
                <a:extLst>
                  <a:ext uri="{FF2B5EF4-FFF2-40B4-BE49-F238E27FC236}">
                    <a16:creationId xmlns:a16="http://schemas.microsoft.com/office/drawing/2014/main" id="{DC40B176-887A-46B6-B5D9-83BFD25EB4B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38702" y="1996661"/>
                <a:ext cx="730312" cy="730312"/>
              </a:xfrm>
              <a:prstGeom prst="rect">
                <a:avLst/>
              </a:prstGeom>
            </p:spPr>
          </p:pic>
        </p:grpSp>
        <p:grpSp>
          <p:nvGrpSpPr>
            <p:cNvPr id="19" name="Group 18">
              <a:extLst>
                <a:ext uri="{FF2B5EF4-FFF2-40B4-BE49-F238E27FC236}">
                  <a16:creationId xmlns:a16="http://schemas.microsoft.com/office/drawing/2014/main" id="{E2D7EE29-D66F-46A1-8541-E18F9F8A71D0}"/>
                </a:ext>
              </a:extLst>
            </p:cNvPr>
            <p:cNvGrpSpPr/>
            <p:nvPr/>
          </p:nvGrpSpPr>
          <p:grpSpPr>
            <a:xfrm>
              <a:off x="6846092" y="2901980"/>
              <a:ext cx="4325759" cy="815696"/>
              <a:chOff x="6790801" y="1967079"/>
              <a:chExt cx="5526292" cy="815696"/>
            </a:xfrm>
          </p:grpSpPr>
          <p:pic>
            <p:nvPicPr>
              <p:cNvPr id="47" name="Graphic 46" descr="Car with solid fill">
                <a:extLst>
                  <a:ext uri="{FF2B5EF4-FFF2-40B4-BE49-F238E27FC236}">
                    <a16:creationId xmlns:a16="http://schemas.microsoft.com/office/drawing/2014/main" id="{C571D78A-BAE6-4FCA-A221-D62CAB395AC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58120" y="1967079"/>
                <a:ext cx="730312" cy="730312"/>
              </a:xfrm>
              <a:prstGeom prst="rect">
                <a:avLst/>
              </a:prstGeom>
            </p:spPr>
          </p:pic>
          <p:pic>
            <p:nvPicPr>
              <p:cNvPr id="48" name="Graphic 47" descr="Car with solid fill">
                <a:extLst>
                  <a:ext uri="{FF2B5EF4-FFF2-40B4-BE49-F238E27FC236}">
                    <a16:creationId xmlns:a16="http://schemas.microsoft.com/office/drawing/2014/main" id="{11567722-E926-486A-8E0D-B207C9C7926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90801" y="1967079"/>
                <a:ext cx="730312" cy="730312"/>
              </a:xfrm>
              <a:prstGeom prst="rect">
                <a:avLst/>
              </a:prstGeom>
            </p:spPr>
          </p:pic>
          <p:pic>
            <p:nvPicPr>
              <p:cNvPr id="49" name="Graphic 48" descr="Car with solid fill">
                <a:extLst>
                  <a:ext uri="{FF2B5EF4-FFF2-40B4-BE49-F238E27FC236}">
                    <a16:creationId xmlns:a16="http://schemas.microsoft.com/office/drawing/2014/main" id="{FD48EECF-185B-4B32-B204-65EF53C1A8E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586781" y="2052463"/>
                <a:ext cx="730312" cy="730312"/>
              </a:xfrm>
              <a:prstGeom prst="rect">
                <a:avLst/>
              </a:prstGeom>
            </p:spPr>
          </p:pic>
          <p:pic>
            <p:nvPicPr>
              <p:cNvPr id="50" name="Graphic 49" descr="Car with solid fill">
                <a:extLst>
                  <a:ext uri="{FF2B5EF4-FFF2-40B4-BE49-F238E27FC236}">
                    <a16:creationId xmlns:a16="http://schemas.microsoft.com/office/drawing/2014/main" id="{AD06969A-0CFC-42CB-BB1E-5EAC255BB44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904288" y="2051745"/>
                <a:ext cx="730312" cy="730312"/>
              </a:xfrm>
              <a:prstGeom prst="rect">
                <a:avLst/>
              </a:prstGeom>
            </p:spPr>
          </p:pic>
          <p:pic>
            <p:nvPicPr>
              <p:cNvPr id="51" name="Graphic 50" descr="Car with solid fill">
                <a:extLst>
                  <a:ext uri="{FF2B5EF4-FFF2-40B4-BE49-F238E27FC236}">
                    <a16:creationId xmlns:a16="http://schemas.microsoft.com/office/drawing/2014/main" id="{9EBAE57E-2295-4801-8B33-76594D62E65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07669" y="2028838"/>
                <a:ext cx="730312" cy="730312"/>
              </a:xfrm>
              <a:prstGeom prst="rect">
                <a:avLst/>
              </a:prstGeom>
            </p:spPr>
          </p:pic>
          <p:pic>
            <p:nvPicPr>
              <p:cNvPr id="52" name="Graphic 51" descr="Car with solid fill">
                <a:extLst>
                  <a:ext uri="{FF2B5EF4-FFF2-40B4-BE49-F238E27FC236}">
                    <a16:creationId xmlns:a16="http://schemas.microsoft.com/office/drawing/2014/main" id="{9EC794B2-1BAA-4F75-8A14-CDC36AB4358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525176" y="2013606"/>
                <a:ext cx="730312" cy="730312"/>
              </a:xfrm>
              <a:prstGeom prst="rect">
                <a:avLst/>
              </a:prstGeom>
            </p:spPr>
          </p:pic>
          <p:pic>
            <p:nvPicPr>
              <p:cNvPr id="53" name="Graphic 52" descr="Car with solid fill">
                <a:extLst>
                  <a:ext uri="{FF2B5EF4-FFF2-40B4-BE49-F238E27FC236}">
                    <a16:creationId xmlns:a16="http://schemas.microsoft.com/office/drawing/2014/main" id="{992A99F9-B6E9-4E93-AD88-05FFC894C02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821195" y="1998374"/>
                <a:ext cx="730312" cy="730312"/>
              </a:xfrm>
              <a:prstGeom prst="rect">
                <a:avLst/>
              </a:prstGeom>
            </p:spPr>
          </p:pic>
          <p:pic>
            <p:nvPicPr>
              <p:cNvPr id="54" name="Graphic 53" descr="Car with solid fill">
                <a:extLst>
                  <a:ext uri="{FF2B5EF4-FFF2-40B4-BE49-F238E27FC236}">
                    <a16:creationId xmlns:a16="http://schemas.microsoft.com/office/drawing/2014/main" id="{04305FB0-6E97-4B84-B8E3-8780FE3665D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38702" y="1996661"/>
                <a:ext cx="730312" cy="730312"/>
              </a:xfrm>
              <a:prstGeom prst="rect">
                <a:avLst/>
              </a:prstGeom>
            </p:spPr>
          </p:pic>
        </p:grpSp>
        <p:grpSp>
          <p:nvGrpSpPr>
            <p:cNvPr id="20" name="Group 19">
              <a:extLst>
                <a:ext uri="{FF2B5EF4-FFF2-40B4-BE49-F238E27FC236}">
                  <a16:creationId xmlns:a16="http://schemas.microsoft.com/office/drawing/2014/main" id="{8F10089B-5E6B-4E66-87F9-510BB7C2BDE4}"/>
                </a:ext>
              </a:extLst>
            </p:cNvPr>
            <p:cNvGrpSpPr/>
            <p:nvPr/>
          </p:nvGrpSpPr>
          <p:grpSpPr>
            <a:xfrm>
              <a:off x="6867628" y="3456917"/>
              <a:ext cx="4325759" cy="815696"/>
              <a:chOff x="6790801" y="1967079"/>
              <a:chExt cx="5526292" cy="815696"/>
            </a:xfrm>
          </p:grpSpPr>
          <p:pic>
            <p:nvPicPr>
              <p:cNvPr id="39" name="Graphic 38" descr="Car with solid fill">
                <a:extLst>
                  <a:ext uri="{FF2B5EF4-FFF2-40B4-BE49-F238E27FC236}">
                    <a16:creationId xmlns:a16="http://schemas.microsoft.com/office/drawing/2014/main" id="{DA2B4165-6908-4DF1-9004-CF3B8D440B6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58120" y="1967079"/>
                <a:ext cx="730312" cy="730312"/>
              </a:xfrm>
              <a:prstGeom prst="rect">
                <a:avLst/>
              </a:prstGeom>
            </p:spPr>
          </p:pic>
          <p:pic>
            <p:nvPicPr>
              <p:cNvPr id="40" name="Graphic 39" descr="Car with solid fill">
                <a:extLst>
                  <a:ext uri="{FF2B5EF4-FFF2-40B4-BE49-F238E27FC236}">
                    <a16:creationId xmlns:a16="http://schemas.microsoft.com/office/drawing/2014/main" id="{340E34C1-5794-4488-9DB0-3B7E9C5D510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90801" y="1967079"/>
                <a:ext cx="730312" cy="730312"/>
              </a:xfrm>
              <a:prstGeom prst="rect">
                <a:avLst/>
              </a:prstGeom>
            </p:spPr>
          </p:pic>
          <p:pic>
            <p:nvPicPr>
              <p:cNvPr id="41" name="Graphic 40" descr="Car with solid fill">
                <a:extLst>
                  <a:ext uri="{FF2B5EF4-FFF2-40B4-BE49-F238E27FC236}">
                    <a16:creationId xmlns:a16="http://schemas.microsoft.com/office/drawing/2014/main" id="{CCCE42EC-BDD0-4615-BF29-ECCFE096525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586781" y="2052463"/>
                <a:ext cx="730312" cy="730312"/>
              </a:xfrm>
              <a:prstGeom prst="rect">
                <a:avLst/>
              </a:prstGeom>
            </p:spPr>
          </p:pic>
          <p:pic>
            <p:nvPicPr>
              <p:cNvPr id="42" name="Graphic 41" descr="Car with solid fill">
                <a:extLst>
                  <a:ext uri="{FF2B5EF4-FFF2-40B4-BE49-F238E27FC236}">
                    <a16:creationId xmlns:a16="http://schemas.microsoft.com/office/drawing/2014/main" id="{90832A41-0231-41F8-BE2E-EF66CDCE6AE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904288" y="2051745"/>
                <a:ext cx="730312" cy="730312"/>
              </a:xfrm>
              <a:prstGeom prst="rect">
                <a:avLst/>
              </a:prstGeom>
            </p:spPr>
          </p:pic>
          <p:pic>
            <p:nvPicPr>
              <p:cNvPr id="43" name="Graphic 42" descr="Car with solid fill">
                <a:extLst>
                  <a:ext uri="{FF2B5EF4-FFF2-40B4-BE49-F238E27FC236}">
                    <a16:creationId xmlns:a16="http://schemas.microsoft.com/office/drawing/2014/main" id="{5D4E33A6-14EC-4404-B962-FA261469CA5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07669" y="2028838"/>
                <a:ext cx="730312" cy="730312"/>
              </a:xfrm>
              <a:prstGeom prst="rect">
                <a:avLst/>
              </a:prstGeom>
            </p:spPr>
          </p:pic>
          <p:pic>
            <p:nvPicPr>
              <p:cNvPr id="44" name="Graphic 43" descr="Car with solid fill">
                <a:extLst>
                  <a:ext uri="{FF2B5EF4-FFF2-40B4-BE49-F238E27FC236}">
                    <a16:creationId xmlns:a16="http://schemas.microsoft.com/office/drawing/2014/main" id="{ED4A46B3-0EFF-4C6C-80C3-CCEF6BFB716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525176" y="2013606"/>
                <a:ext cx="730312" cy="730312"/>
              </a:xfrm>
              <a:prstGeom prst="rect">
                <a:avLst/>
              </a:prstGeom>
            </p:spPr>
          </p:pic>
          <p:pic>
            <p:nvPicPr>
              <p:cNvPr id="45" name="Graphic 44" descr="Car with solid fill">
                <a:extLst>
                  <a:ext uri="{FF2B5EF4-FFF2-40B4-BE49-F238E27FC236}">
                    <a16:creationId xmlns:a16="http://schemas.microsoft.com/office/drawing/2014/main" id="{BBB498D8-183B-4B40-A47D-72DCC14A46A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821195" y="1998374"/>
                <a:ext cx="730312" cy="730312"/>
              </a:xfrm>
              <a:prstGeom prst="rect">
                <a:avLst/>
              </a:prstGeom>
            </p:spPr>
          </p:pic>
          <p:pic>
            <p:nvPicPr>
              <p:cNvPr id="46" name="Graphic 45" descr="Car with solid fill">
                <a:extLst>
                  <a:ext uri="{FF2B5EF4-FFF2-40B4-BE49-F238E27FC236}">
                    <a16:creationId xmlns:a16="http://schemas.microsoft.com/office/drawing/2014/main" id="{1FC310BC-4166-4970-A0D4-D7D37412E11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38702" y="1996661"/>
                <a:ext cx="730312" cy="730312"/>
              </a:xfrm>
              <a:prstGeom prst="rect">
                <a:avLst/>
              </a:prstGeom>
            </p:spPr>
          </p:pic>
        </p:grpSp>
        <p:grpSp>
          <p:nvGrpSpPr>
            <p:cNvPr id="21" name="Group 20">
              <a:extLst>
                <a:ext uri="{FF2B5EF4-FFF2-40B4-BE49-F238E27FC236}">
                  <a16:creationId xmlns:a16="http://schemas.microsoft.com/office/drawing/2014/main" id="{83500E27-47B5-4928-819A-7C93483E0766}"/>
                </a:ext>
              </a:extLst>
            </p:cNvPr>
            <p:cNvGrpSpPr/>
            <p:nvPr/>
          </p:nvGrpSpPr>
          <p:grpSpPr>
            <a:xfrm>
              <a:off x="6873982" y="3943313"/>
              <a:ext cx="4325759" cy="815696"/>
              <a:chOff x="6790801" y="1967079"/>
              <a:chExt cx="5526292" cy="815696"/>
            </a:xfrm>
          </p:grpSpPr>
          <p:pic>
            <p:nvPicPr>
              <p:cNvPr id="31" name="Graphic 30" descr="Car with solid fill">
                <a:extLst>
                  <a:ext uri="{FF2B5EF4-FFF2-40B4-BE49-F238E27FC236}">
                    <a16:creationId xmlns:a16="http://schemas.microsoft.com/office/drawing/2014/main" id="{664F923C-558A-496A-BB39-4255F97DF54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58120" y="1967079"/>
                <a:ext cx="730312" cy="730312"/>
              </a:xfrm>
              <a:prstGeom prst="rect">
                <a:avLst/>
              </a:prstGeom>
            </p:spPr>
          </p:pic>
          <p:pic>
            <p:nvPicPr>
              <p:cNvPr id="32" name="Graphic 31" descr="Car with solid fill">
                <a:extLst>
                  <a:ext uri="{FF2B5EF4-FFF2-40B4-BE49-F238E27FC236}">
                    <a16:creationId xmlns:a16="http://schemas.microsoft.com/office/drawing/2014/main" id="{C7390BD3-70B2-43DC-83B1-110B9609E2C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90801" y="1967079"/>
                <a:ext cx="730312" cy="730312"/>
              </a:xfrm>
              <a:prstGeom prst="rect">
                <a:avLst/>
              </a:prstGeom>
            </p:spPr>
          </p:pic>
          <p:pic>
            <p:nvPicPr>
              <p:cNvPr id="33" name="Graphic 32" descr="Car with solid fill">
                <a:extLst>
                  <a:ext uri="{FF2B5EF4-FFF2-40B4-BE49-F238E27FC236}">
                    <a16:creationId xmlns:a16="http://schemas.microsoft.com/office/drawing/2014/main" id="{0884635F-6081-44BA-B42E-F0DE3B0D0A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586781" y="2052463"/>
                <a:ext cx="730312" cy="730312"/>
              </a:xfrm>
              <a:prstGeom prst="rect">
                <a:avLst/>
              </a:prstGeom>
            </p:spPr>
          </p:pic>
          <p:pic>
            <p:nvPicPr>
              <p:cNvPr id="34" name="Graphic 33" descr="Car with solid fill">
                <a:extLst>
                  <a:ext uri="{FF2B5EF4-FFF2-40B4-BE49-F238E27FC236}">
                    <a16:creationId xmlns:a16="http://schemas.microsoft.com/office/drawing/2014/main" id="{865D6B18-FAB0-4238-9A9F-BD7BFAC0346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904288" y="2051745"/>
                <a:ext cx="730312" cy="730312"/>
              </a:xfrm>
              <a:prstGeom prst="rect">
                <a:avLst/>
              </a:prstGeom>
            </p:spPr>
          </p:pic>
          <p:pic>
            <p:nvPicPr>
              <p:cNvPr id="35" name="Graphic 34" descr="Car with solid fill">
                <a:extLst>
                  <a:ext uri="{FF2B5EF4-FFF2-40B4-BE49-F238E27FC236}">
                    <a16:creationId xmlns:a16="http://schemas.microsoft.com/office/drawing/2014/main" id="{5238ACD8-A809-4E6C-9DB4-42C9D18354C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07669" y="2028838"/>
                <a:ext cx="730312" cy="730312"/>
              </a:xfrm>
              <a:prstGeom prst="rect">
                <a:avLst/>
              </a:prstGeom>
            </p:spPr>
          </p:pic>
          <p:pic>
            <p:nvPicPr>
              <p:cNvPr id="36" name="Graphic 35" descr="Car with solid fill">
                <a:extLst>
                  <a:ext uri="{FF2B5EF4-FFF2-40B4-BE49-F238E27FC236}">
                    <a16:creationId xmlns:a16="http://schemas.microsoft.com/office/drawing/2014/main" id="{6E3EE3BD-30A2-4569-938C-D98FCCDFED2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525176" y="2013606"/>
                <a:ext cx="730312" cy="730312"/>
              </a:xfrm>
              <a:prstGeom prst="rect">
                <a:avLst/>
              </a:prstGeom>
            </p:spPr>
          </p:pic>
          <p:pic>
            <p:nvPicPr>
              <p:cNvPr id="37" name="Graphic 36" descr="Car with solid fill">
                <a:extLst>
                  <a:ext uri="{FF2B5EF4-FFF2-40B4-BE49-F238E27FC236}">
                    <a16:creationId xmlns:a16="http://schemas.microsoft.com/office/drawing/2014/main" id="{59E3A2F7-6DEB-46D5-9D75-7CC6D823241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821195" y="1998374"/>
                <a:ext cx="730312" cy="730312"/>
              </a:xfrm>
              <a:prstGeom prst="rect">
                <a:avLst/>
              </a:prstGeom>
            </p:spPr>
          </p:pic>
          <p:pic>
            <p:nvPicPr>
              <p:cNvPr id="38" name="Graphic 37" descr="Car with solid fill">
                <a:extLst>
                  <a:ext uri="{FF2B5EF4-FFF2-40B4-BE49-F238E27FC236}">
                    <a16:creationId xmlns:a16="http://schemas.microsoft.com/office/drawing/2014/main" id="{83F5BC48-D945-4727-8D11-02C146E6543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38702" y="1996661"/>
                <a:ext cx="730312" cy="730312"/>
              </a:xfrm>
              <a:prstGeom prst="rect">
                <a:avLst/>
              </a:prstGeom>
            </p:spPr>
          </p:pic>
        </p:grpSp>
        <p:grpSp>
          <p:nvGrpSpPr>
            <p:cNvPr id="22" name="Group 21">
              <a:extLst>
                <a:ext uri="{FF2B5EF4-FFF2-40B4-BE49-F238E27FC236}">
                  <a16:creationId xmlns:a16="http://schemas.microsoft.com/office/drawing/2014/main" id="{583E5C76-51D9-4980-8747-43B82D60112A}"/>
                </a:ext>
              </a:extLst>
            </p:cNvPr>
            <p:cNvGrpSpPr/>
            <p:nvPr/>
          </p:nvGrpSpPr>
          <p:grpSpPr>
            <a:xfrm>
              <a:off x="6865718" y="4431678"/>
              <a:ext cx="4325759" cy="815696"/>
              <a:chOff x="6790801" y="1967079"/>
              <a:chExt cx="5526292" cy="815696"/>
            </a:xfrm>
          </p:grpSpPr>
          <p:pic>
            <p:nvPicPr>
              <p:cNvPr id="23" name="Graphic 22" descr="Car with solid fill">
                <a:extLst>
                  <a:ext uri="{FF2B5EF4-FFF2-40B4-BE49-F238E27FC236}">
                    <a16:creationId xmlns:a16="http://schemas.microsoft.com/office/drawing/2014/main" id="{82AE00C4-5FC6-4494-8CED-4AEBBE4EB84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58120" y="1967079"/>
                <a:ext cx="730312" cy="730312"/>
              </a:xfrm>
              <a:prstGeom prst="rect">
                <a:avLst/>
              </a:prstGeom>
            </p:spPr>
          </p:pic>
          <p:pic>
            <p:nvPicPr>
              <p:cNvPr id="24" name="Graphic 23" descr="Car with solid fill">
                <a:extLst>
                  <a:ext uri="{FF2B5EF4-FFF2-40B4-BE49-F238E27FC236}">
                    <a16:creationId xmlns:a16="http://schemas.microsoft.com/office/drawing/2014/main" id="{C6B553E5-8520-4E15-A171-EC514B9B79A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90801" y="1967079"/>
                <a:ext cx="730312" cy="730312"/>
              </a:xfrm>
              <a:prstGeom prst="rect">
                <a:avLst/>
              </a:prstGeom>
            </p:spPr>
          </p:pic>
          <p:pic>
            <p:nvPicPr>
              <p:cNvPr id="25" name="Graphic 24" descr="Car with solid fill">
                <a:extLst>
                  <a:ext uri="{FF2B5EF4-FFF2-40B4-BE49-F238E27FC236}">
                    <a16:creationId xmlns:a16="http://schemas.microsoft.com/office/drawing/2014/main" id="{DF196EFB-A75B-4A8F-A087-3D2052884E1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586781" y="2052463"/>
                <a:ext cx="730312" cy="730312"/>
              </a:xfrm>
              <a:prstGeom prst="rect">
                <a:avLst/>
              </a:prstGeom>
            </p:spPr>
          </p:pic>
          <p:pic>
            <p:nvPicPr>
              <p:cNvPr id="26" name="Graphic 25" descr="Car with solid fill">
                <a:extLst>
                  <a:ext uri="{FF2B5EF4-FFF2-40B4-BE49-F238E27FC236}">
                    <a16:creationId xmlns:a16="http://schemas.microsoft.com/office/drawing/2014/main" id="{13CD3AA6-3979-402E-B249-944E7510CAC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904288" y="2051745"/>
                <a:ext cx="730312" cy="730312"/>
              </a:xfrm>
              <a:prstGeom prst="rect">
                <a:avLst/>
              </a:prstGeom>
            </p:spPr>
          </p:pic>
          <p:pic>
            <p:nvPicPr>
              <p:cNvPr id="27" name="Graphic 26" descr="Car with solid fill">
                <a:extLst>
                  <a:ext uri="{FF2B5EF4-FFF2-40B4-BE49-F238E27FC236}">
                    <a16:creationId xmlns:a16="http://schemas.microsoft.com/office/drawing/2014/main" id="{78954CBD-48D2-4C69-854C-CCC8BE3DEE4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07669" y="2028838"/>
                <a:ext cx="730312" cy="730312"/>
              </a:xfrm>
              <a:prstGeom prst="rect">
                <a:avLst/>
              </a:prstGeom>
            </p:spPr>
          </p:pic>
          <p:pic>
            <p:nvPicPr>
              <p:cNvPr id="28" name="Graphic 27" descr="Car with solid fill">
                <a:extLst>
                  <a:ext uri="{FF2B5EF4-FFF2-40B4-BE49-F238E27FC236}">
                    <a16:creationId xmlns:a16="http://schemas.microsoft.com/office/drawing/2014/main" id="{6229D381-3EC9-4839-818C-B1912B5811F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525176" y="2013606"/>
                <a:ext cx="730312" cy="730312"/>
              </a:xfrm>
              <a:prstGeom prst="rect">
                <a:avLst/>
              </a:prstGeom>
            </p:spPr>
          </p:pic>
          <p:pic>
            <p:nvPicPr>
              <p:cNvPr id="29" name="Graphic 28" descr="Car with solid fill">
                <a:extLst>
                  <a:ext uri="{FF2B5EF4-FFF2-40B4-BE49-F238E27FC236}">
                    <a16:creationId xmlns:a16="http://schemas.microsoft.com/office/drawing/2014/main" id="{1B0D0994-0BA3-4934-BDE6-D360E374AEB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821195" y="1998374"/>
                <a:ext cx="730312" cy="730312"/>
              </a:xfrm>
              <a:prstGeom prst="rect">
                <a:avLst/>
              </a:prstGeom>
            </p:spPr>
          </p:pic>
          <p:pic>
            <p:nvPicPr>
              <p:cNvPr id="30" name="Graphic 29" descr="Car with solid fill">
                <a:extLst>
                  <a:ext uri="{FF2B5EF4-FFF2-40B4-BE49-F238E27FC236}">
                    <a16:creationId xmlns:a16="http://schemas.microsoft.com/office/drawing/2014/main" id="{A09D2E9A-AB2E-48D2-8247-D2D3B6A7F3D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38702" y="1996661"/>
                <a:ext cx="730312" cy="730312"/>
              </a:xfrm>
              <a:prstGeom prst="rect">
                <a:avLst/>
              </a:prstGeom>
            </p:spPr>
          </p:pic>
        </p:grpSp>
      </p:grpSp>
      <p:cxnSp>
        <p:nvCxnSpPr>
          <p:cNvPr id="71" name="Straight Connector 70">
            <a:extLst>
              <a:ext uri="{FF2B5EF4-FFF2-40B4-BE49-F238E27FC236}">
                <a16:creationId xmlns:a16="http://schemas.microsoft.com/office/drawing/2014/main" id="{6C61451F-C7B4-406C-ACFA-0AFFA6A94D5D}"/>
              </a:ext>
            </a:extLst>
          </p:cNvPr>
          <p:cNvCxnSpPr>
            <a:cxnSpLocks/>
          </p:cNvCxnSpPr>
          <p:nvPr/>
        </p:nvCxnSpPr>
        <p:spPr>
          <a:xfrm flipH="1" flipV="1">
            <a:off x="5610484" y="2621096"/>
            <a:ext cx="4597499" cy="78372"/>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pic>
        <p:nvPicPr>
          <p:cNvPr id="75" name="Picture 74">
            <a:extLst>
              <a:ext uri="{FF2B5EF4-FFF2-40B4-BE49-F238E27FC236}">
                <a16:creationId xmlns:a16="http://schemas.microsoft.com/office/drawing/2014/main" id="{7F8505C2-8795-49A1-9F12-118252A5643B}"/>
              </a:ext>
            </a:extLst>
          </p:cNvPr>
          <p:cNvPicPr>
            <a:picLocks noChangeAspect="1"/>
          </p:cNvPicPr>
          <p:nvPr/>
        </p:nvPicPr>
        <p:blipFill>
          <a:blip r:embed="rId5"/>
          <a:stretch>
            <a:fillRect/>
          </a:stretch>
        </p:blipFill>
        <p:spPr>
          <a:xfrm>
            <a:off x="2469765" y="4377578"/>
            <a:ext cx="5257800" cy="1181100"/>
          </a:xfrm>
          <a:prstGeom prst="rect">
            <a:avLst/>
          </a:prstGeom>
        </p:spPr>
      </p:pic>
      <p:cxnSp>
        <p:nvCxnSpPr>
          <p:cNvPr id="76" name="Straight Connector 75">
            <a:extLst>
              <a:ext uri="{FF2B5EF4-FFF2-40B4-BE49-F238E27FC236}">
                <a16:creationId xmlns:a16="http://schemas.microsoft.com/office/drawing/2014/main" id="{9B4343D2-F685-44BB-87B3-6FB81D63C483}"/>
              </a:ext>
            </a:extLst>
          </p:cNvPr>
          <p:cNvCxnSpPr>
            <a:cxnSpLocks/>
          </p:cNvCxnSpPr>
          <p:nvPr/>
        </p:nvCxnSpPr>
        <p:spPr>
          <a:xfrm>
            <a:off x="5012077" y="4129576"/>
            <a:ext cx="0" cy="1557146"/>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
        <p:nvSpPr>
          <p:cNvPr id="78" name="TextBox 77">
            <a:extLst>
              <a:ext uri="{FF2B5EF4-FFF2-40B4-BE49-F238E27FC236}">
                <a16:creationId xmlns:a16="http://schemas.microsoft.com/office/drawing/2014/main" id="{FACB67C3-5440-4ECC-AC9F-99BB23CA26EA}"/>
              </a:ext>
            </a:extLst>
          </p:cNvPr>
          <p:cNvSpPr txBox="1"/>
          <p:nvPr/>
        </p:nvSpPr>
        <p:spPr>
          <a:xfrm>
            <a:off x="8008841" y="4266929"/>
            <a:ext cx="3646876" cy="1754326"/>
          </a:xfrm>
          <a:prstGeom prst="rect">
            <a:avLst/>
          </a:prstGeom>
          <a:noFill/>
        </p:spPr>
        <p:txBody>
          <a:bodyPr wrap="square" rtlCol="0">
            <a:spAutoFit/>
          </a:bodyPr>
          <a:lstStyle/>
          <a:p>
            <a:r>
              <a:rPr lang="en-GB" b="1" dirty="0">
                <a:solidFill>
                  <a:srgbClr val="7030A0"/>
                </a:solidFill>
              </a:rPr>
              <a:t>‘If a half of the lorries leave the car park, there are 3 lorries left, therefore there are 24 cars left in the car park.’</a:t>
            </a:r>
          </a:p>
          <a:p>
            <a:endParaRPr lang="en-GB" b="1" dirty="0">
              <a:solidFill>
                <a:srgbClr val="7030A0"/>
              </a:solidFill>
            </a:endParaRPr>
          </a:p>
          <a:p>
            <a:r>
              <a:rPr lang="en-GB" b="1" dirty="0">
                <a:solidFill>
                  <a:srgbClr val="7030A0"/>
                </a:solidFill>
              </a:rPr>
              <a:t>3 x 8 = 24</a:t>
            </a:r>
          </a:p>
        </p:txBody>
      </p:sp>
    </p:spTree>
    <p:extLst>
      <p:ext uri="{BB962C8B-B14F-4D97-AF65-F5344CB8AC3E}">
        <p14:creationId xmlns:p14="http://schemas.microsoft.com/office/powerpoint/2010/main" val="15914790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535422" y="1765879"/>
            <a:ext cx="4518053" cy="3877985"/>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Go through the steps you took  and check for errors</a:t>
            </a:r>
          </a:p>
          <a:p>
            <a:r>
              <a:rPr lang="en-GB" sz="1600" b="1" dirty="0">
                <a:cs typeface="Times New Roman" panose="02020603050405020304" pitchFamily="18" charset="0"/>
              </a:rPr>
              <a:t>      </a:t>
            </a:r>
            <a:r>
              <a:rPr lang="en-GB" sz="1600" dirty="0">
                <a:cs typeface="Times New Roman" panose="02020603050405020304" pitchFamily="18" charset="0"/>
              </a:rPr>
              <a:t>Remember the question is about how many </a:t>
            </a:r>
          </a:p>
          <a:p>
            <a:r>
              <a:rPr lang="en-GB" sz="1600" dirty="0">
                <a:cs typeface="Times New Roman" panose="02020603050405020304" pitchFamily="18" charset="0"/>
              </a:rPr>
              <a:t>      cars are on the lorries in total.  What if half </a:t>
            </a:r>
          </a:p>
          <a:p>
            <a:r>
              <a:rPr lang="en-GB" sz="1600" dirty="0">
                <a:cs typeface="Times New Roman" panose="02020603050405020304" pitchFamily="18" charset="0"/>
              </a:rPr>
              <a:t>      of the lorries leave the car park?</a:t>
            </a:r>
          </a:p>
          <a:p>
            <a:endParaRPr lang="en-GB" b="1" dirty="0">
              <a:cs typeface="Times New Roman" panose="02020603050405020304" pitchFamily="18" charset="0"/>
            </a:endParaRPr>
          </a:p>
          <a:p>
            <a:r>
              <a:rPr lang="en-GB" b="1" dirty="0">
                <a:cs typeface="Times New Roman" panose="02020603050405020304" pitchFamily="18" charset="0"/>
              </a:rPr>
              <a:t>2. Try to solve the calculation in a </a:t>
            </a:r>
          </a:p>
          <a:p>
            <a:r>
              <a:rPr lang="en-GB" b="1" dirty="0">
                <a:cs typeface="Times New Roman" panose="02020603050405020304" pitchFamily="18" charset="0"/>
              </a:rPr>
              <a:t>    different way and see if you get the </a:t>
            </a:r>
          </a:p>
          <a:p>
            <a:r>
              <a:rPr lang="en-GB" b="1" dirty="0">
                <a:cs typeface="Times New Roman" panose="02020603050405020304" pitchFamily="18" charset="0"/>
              </a:rPr>
              <a:t>    same answer</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9" name="Text Box 2">
            <a:extLst>
              <a:ext uri="{FF2B5EF4-FFF2-40B4-BE49-F238E27FC236}">
                <a16:creationId xmlns:a16="http://schemas.microsoft.com/office/drawing/2014/main" id="{ED770C60-640C-4B6F-953B-DF120EE66415}"/>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12" name="Group 11">
            <a:extLst>
              <a:ext uri="{FF2B5EF4-FFF2-40B4-BE49-F238E27FC236}">
                <a16:creationId xmlns:a16="http://schemas.microsoft.com/office/drawing/2014/main" id="{FE3FC62E-CC64-4338-9A8F-1C3BDE98E118}"/>
              </a:ext>
            </a:extLst>
          </p:cNvPr>
          <p:cNvGrpSpPr/>
          <p:nvPr/>
        </p:nvGrpSpPr>
        <p:grpSpPr>
          <a:xfrm>
            <a:off x="5313522" y="1507870"/>
            <a:ext cx="6578043" cy="5176802"/>
            <a:chOff x="5539554" y="1158549"/>
            <a:chExt cx="6578043" cy="5176802"/>
          </a:xfrm>
        </p:grpSpPr>
        <p:sp>
          <p:nvSpPr>
            <p:cNvPr id="13" name="Content Placeholder 6">
              <a:extLst>
                <a:ext uri="{FF2B5EF4-FFF2-40B4-BE49-F238E27FC236}">
                  <a16:creationId xmlns:a16="http://schemas.microsoft.com/office/drawing/2014/main" id="{EACDB7FC-8CC8-4B45-BD7D-705B89DBAC76}"/>
                </a:ext>
              </a:extLst>
            </p:cNvPr>
            <p:cNvSpPr txBox="1">
              <a:spLocks/>
            </p:cNvSpPr>
            <p:nvPr/>
          </p:nvSpPr>
          <p:spPr bwMode="auto">
            <a:xfrm>
              <a:off x="5539554" y="1158549"/>
              <a:ext cx="6578043"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15" name="Group 14">
              <a:extLst>
                <a:ext uri="{FF2B5EF4-FFF2-40B4-BE49-F238E27FC236}">
                  <a16:creationId xmlns:a16="http://schemas.microsoft.com/office/drawing/2014/main" id="{72A5B853-E257-4540-9A98-1C8D738BF419}"/>
                </a:ext>
              </a:extLst>
            </p:cNvPr>
            <p:cNvGrpSpPr/>
            <p:nvPr/>
          </p:nvGrpSpPr>
          <p:grpSpPr>
            <a:xfrm>
              <a:off x="5756284" y="1830691"/>
              <a:ext cx="6144582" cy="3832518"/>
              <a:chOff x="2781857" y="1864257"/>
              <a:chExt cx="6144582" cy="3832518"/>
            </a:xfrm>
          </p:grpSpPr>
          <p:grpSp>
            <p:nvGrpSpPr>
              <p:cNvPr id="16" name="Group 15">
                <a:extLst>
                  <a:ext uri="{FF2B5EF4-FFF2-40B4-BE49-F238E27FC236}">
                    <a16:creationId xmlns:a16="http://schemas.microsoft.com/office/drawing/2014/main" id="{A184891A-A71C-4B34-A91E-3EEC52BBB815}"/>
                  </a:ext>
                </a:extLst>
              </p:cNvPr>
              <p:cNvGrpSpPr/>
              <p:nvPr/>
            </p:nvGrpSpPr>
            <p:grpSpPr>
              <a:xfrm>
                <a:off x="2781857" y="1864257"/>
                <a:ext cx="6144582" cy="3832518"/>
                <a:chOff x="2853776" y="1813597"/>
                <a:chExt cx="6144582" cy="3832518"/>
              </a:xfrm>
            </p:grpSpPr>
            <p:sp>
              <p:nvSpPr>
                <p:cNvPr id="18" name="Speech Bubble: Rectangle with Corners Rounded 17">
                  <a:extLst>
                    <a:ext uri="{FF2B5EF4-FFF2-40B4-BE49-F238E27FC236}">
                      <a16:creationId xmlns:a16="http://schemas.microsoft.com/office/drawing/2014/main" id="{DCA69B24-7DDE-4C21-B39A-1FA96F090413}"/>
                    </a:ext>
                  </a:extLst>
                </p:cNvPr>
                <p:cNvSpPr/>
                <p:nvPr/>
              </p:nvSpPr>
              <p:spPr>
                <a:xfrm>
                  <a:off x="2853776" y="1813597"/>
                  <a:ext cx="6144582" cy="3832518"/>
                </a:xfrm>
                <a:prstGeom prst="wedgeRoundRectCallou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Box 18">
                  <a:extLst>
                    <a:ext uri="{FF2B5EF4-FFF2-40B4-BE49-F238E27FC236}">
                      <a16:creationId xmlns:a16="http://schemas.microsoft.com/office/drawing/2014/main" id="{DB6D1F28-C860-4249-9187-0D5DA1C4F360}"/>
                    </a:ext>
                  </a:extLst>
                </p:cNvPr>
                <p:cNvSpPr txBox="1"/>
                <p:nvPr/>
              </p:nvSpPr>
              <p:spPr>
                <a:xfrm>
                  <a:off x="5557473" y="5170238"/>
                  <a:ext cx="3164441" cy="369332"/>
                </a:xfrm>
                <a:prstGeom prst="rect">
                  <a:avLst/>
                </a:prstGeom>
                <a:noFill/>
              </p:spPr>
              <p:txBody>
                <a:bodyPr wrap="square" rtlCol="0">
                  <a:spAutoFit/>
                </a:bodyPr>
                <a:lstStyle/>
                <a:p>
                  <a:r>
                    <a:rPr lang="en-GB" dirty="0"/>
                    <a:t>Adapted from ‘Dip and Pick’</a:t>
                  </a:r>
                </a:p>
              </p:txBody>
            </p:sp>
            <p:pic>
              <p:nvPicPr>
                <p:cNvPr id="20" name="Picture 19">
                  <a:extLst>
                    <a:ext uri="{FF2B5EF4-FFF2-40B4-BE49-F238E27FC236}">
                      <a16:creationId xmlns:a16="http://schemas.microsoft.com/office/drawing/2014/main" id="{87858336-255F-4446-87BC-6E6969D9883C}"/>
                    </a:ext>
                  </a:extLst>
                </p:cNvPr>
                <p:cNvPicPr>
                  <a:picLocks noChangeAspect="1"/>
                </p:cNvPicPr>
                <p:nvPr/>
              </p:nvPicPr>
              <p:blipFill>
                <a:blip r:embed="rId2"/>
                <a:stretch>
                  <a:fillRect/>
                </a:stretch>
              </p:blipFill>
              <p:spPr>
                <a:xfrm>
                  <a:off x="4311756" y="5069154"/>
                  <a:ext cx="819150" cy="571500"/>
                </a:xfrm>
                <a:prstGeom prst="rect">
                  <a:avLst/>
                </a:prstGeom>
              </p:spPr>
            </p:pic>
            <p:pic>
              <p:nvPicPr>
                <p:cNvPr id="21" name="Graphic 20" descr="Car with solid fill">
                  <a:extLst>
                    <a:ext uri="{FF2B5EF4-FFF2-40B4-BE49-F238E27FC236}">
                      <a16:creationId xmlns:a16="http://schemas.microsoft.com/office/drawing/2014/main" id="{B5FA4E1A-5D8D-4AF6-B207-7C9EE29FF83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85245" y="2565130"/>
                  <a:ext cx="1422801" cy="1422801"/>
                </a:xfrm>
                <a:prstGeom prst="rect">
                  <a:avLst/>
                </a:prstGeom>
              </p:spPr>
            </p:pic>
          </p:grpSp>
          <p:sp>
            <p:nvSpPr>
              <p:cNvPr id="17" name="TextBox 16">
                <a:extLst>
                  <a:ext uri="{FF2B5EF4-FFF2-40B4-BE49-F238E27FC236}">
                    <a16:creationId xmlns:a16="http://schemas.microsoft.com/office/drawing/2014/main" id="{9FE59127-8AA4-4856-B346-F2209BC596AF}"/>
                  </a:ext>
                </a:extLst>
              </p:cNvPr>
              <p:cNvSpPr txBox="1"/>
              <p:nvPr/>
            </p:nvSpPr>
            <p:spPr>
              <a:xfrm>
                <a:off x="3053897" y="2221007"/>
                <a:ext cx="4863313" cy="2677656"/>
              </a:xfrm>
              <a:prstGeom prst="rect">
                <a:avLst/>
              </a:prstGeom>
              <a:noFill/>
            </p:spPr>
            <p:txBody>
              <a:bodyPr wrap="square" rtlCol="0">
                <a:spAutoFit/>
              </a:bodyPr>
              <a:lstStyle/>
              <a:p>
                <a:r>
                  <a:rPr lang="en-GB" sz="2400" dirty="0"/>
                  <a:t>A lorry can carry 8 cars.</a:t>
                </a:r>
              </a:p>
              <a:p>
                <a:r>
                  <a:rPr lang="en-GB" sz="2400" dirty="0"/>
                  <a:t>There are 6 lorries in the car park.</a:t>
                </a:r>
              </a:p>
              <a:p>
                <a:r>
                  <a:rPr lang="en-GB" sz="2400" dirty="0"/>
                  <a:t>Each lorry is full of cars.</a:t>
                </a:r>
              </a:p>
              <a:p>
                <a:r>
                  <a:rPr lang="en-GB" sz="2400" dirty="0"/>
                  <a:t>How many cars are there on the lorries in total?</a:t>
                </a:r>
              </a:p>
              <a:p>
                <a:r>
                  <a:rPr lang="en-GB" sz="2400" dirty="0"/>
                  <a:t>If half of the lorries leave the car park, how many cars are left?</a:t>
                </a:r>
              </a:p>
            </p:txBody>
          </p:sp>
        </p:grpSp>
      </p:grpSp>
    </p:spTree>
    <p:extLst>
      <p:ext uri="{BB962C8B-B14F-4D97-AF65-F5344CB8AC3E}">
        <p14:creationId xmlns:p14="http://schemas.microsoft.com/office/powerpoint/2010/main" val="2384819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373581" y="151502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AAB0834-6429-4AC1-A84A-DB2DD63D2D7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3" name="Content Placeholder 6">
            <a:extLst>
              <a:ext uri="{FF2B5EF4-FFF2-40B4-BE49-F238E27FC236}">
                <a16:creationId xmlns:a16="http://schemas.microsoft.com/office/drawing/2014/main" id="{081FFC8B-A2CA-4B8A-BC60-B1117D219093}"/>
              </a:ext>
            </a:extLst>
          </p:cNvPr>
          <p:cNvSpPr txBox="1">
            <a:spLocks/>
          </p:cNvSpPr>
          <p:nvPr/>
        </p:nvSpPr>
        <p:spPr bwMode="auto">
          <a:xfrm>
            <a:off x="5325150" y="1161774"/>
            <a:ext cx="6578043"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14" name="Group 13">
            <a:extLst>
              <a:ext uri="{FF2B5EF4-FFF2-40B4-BE49-F238E27FC236}">
                <a16:creationId xmlns:a16="http://schemas.microsoft.com/office/drawing/2014/main" id="{B802DA2E-35F2-438D-8343-DC736B2CC6FC}"/>
              </a:ext>
            </a:extLst>
          </p:cNvPr>
          <p:cNvGrpSpPr/>
          <p:nvPr/>
        </p:nvGrpSpPr>
        <p:grpSpPr>
          <a:xfrm>
            <a:off x="5541880" y="1515025"/>
            <a:ext cx="6144582" cy="3832518"/>
            <a:chOff x="2781857" y="1864257"/>
            <a:chExt cx="6144582" cy="3832518"/>
          </a:xfrm>
        </p:grpSpPr>
        <p:grpSp>
          <p:nvGrpSpPr>
            <p:cNvPr id="16" name="Group 15">
              <a:extLst>
                <a:ext uri="{FF2B5EF4-FFF2-40B4-BE49-F238E27FC236}">
                  <a16:creationId xmlns:a16="http://schemas.microsoft.com/office/drawing/2014/main" id="{F93CE21E-8B46-4014-91C6-AB315A3A73BE}"/>
                </a:ext>
              </a:extLst>
            </p:cNvPr>
            <p:cNvGrpSpPr/>
            <p:nvPr/>
          </p:nvGrpSpPr>
          <p:grpSpPr>
            <a:xfrm>
              <a:off x="2781857" y="1864257"/>
              <a:ext cx="6144582" cy="3832518"/>
              <a:chOff x="2853776" y="1813597"/>
              <a:chExt cx="6144582" cy="3832518"/>
            </a:xfrm>
          </p:grpSpPr>
          <p:sp>
            <p:nvSpPr>
              <p:cNvPr id="19" name="Speech Bubble: Rectangle with Corners Rounded 18">
                <a:extLst>
                  <a:ext uri="{FF2B5EF4-FFF2-40B4-BE49-F238E27FC236}">
                    <a16:creationId xmlns:a16="http://schemas.microsoft.com/office/drawing/2014/main" id="{696121E9-7582-4A7A-A9E4-5541A39B5C95}"/>
                  </a:ext>
                </a:extLst>
              </p:cNvPr>
              <p:cNvSpPr/>
              <p:nvPr/>
            </p:nvSpPr>
            <p:spPr>
              <a:xfrm>
                <a:off x="2853776" y="1813597"/>
                <a:ext cx="6144582" cy="3832518"/>
              </a:xfrm>
              <a:prstGeom prst="wedgeRoundRectCallou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a:extLst>
                  <a:ext uri="{FF2B5EF4-FFF2-40B4-BE49-F238E27FC236}">
                    <a16:creationId xmlns:a16="http://schemas.microsoft.com/office/drawing/2014/main" id="{DA1C00D7-B9B2-4075-BA16-DB1948E66222}"/>
                  </a:ext>
                </a:extLst>
              </p:cNvPr>
              <p:cNvSpPr txBox="1"/>
              <p:nvPr/>
            </p:nvSpPr>
            <p:spPr>
              <a:xfrm>
                <a:off x="5557473" y="5170238"/>
                <a:ext cx="3164441" cy="369332"/>
              </a:xfrm>
              <a:prstGeom prst="rect">
                <a:avLst/>
              </a:prstGeom>
              <a:noFill/>
            </p:spPr>
            <p:txBody>
              <a:bodyPr wrap="square" rtlCol="0">
                <a:spAutoFit/>
              </a:bodyPr>
              <a:lstStyle/>
              <a:p>
                <a:r>
                  <a:rPr lang="en-GB" dirty="0"/>
                  <a:t>Adapted from ‘Dip and Pick’</a:t>
                </a:r>
              </a:p>
            </p:txBody>
          </p:sp>
          <p:pic>
            <p:nvPicPr>
              <p:cNvPr id="21" name="Picture 20">
                <a:extLst>
                  <a:ext uri="{FF2B5EF4-FFF2-40B4-BE49-F238E27FC236}">
                    <a16:creationId xmlns:a16="http://schemas.microsoft.com/office/drawing/2014/main" id="{CEE19548-DAC4-4CC2-A4A6-907D693E3410}"/>
                  </a:ext>
                </a:extLst>
              </p:cNvPr>
              <p:cNvPicPr>
                <a:picLocks noChangeAspect="1"/>
              </p:cNvPicPr>
              <p:nvPr/>
            </p:nvPicPr>
            <p:blipFill>
              <a:blip r:embed="rId2"/>
              <a:stretch>
                <a:fillRect/>
              </a:stretch>
            </p:blipFill>
            <p:spPr>
              <a:xfrm>
                <a:off x="4311756" y="5069154"/>
                <a:ext cx="819150" cy="571500"/>
              </a:xfrm>
              <a:prstGeom prst="rect">
                <a:avLst/>
              </a:prstGeom>
            </p:spPr>
          </p:pic>
          <p:pic>
            <p:nvPicPr>
              <p:cNvPr id="22" name="Graphic 21" descr="Car with solid fill">
                <a:extLst>
                  <a:ext uri="{FF2B5EF4-FFF2-40B4-BE49-F238E27FC236}">
                    <a16:creationId xmlns:a16="http://schemas.microsoft.com/office/drawing/2014/main" id="{25D57AD6-04B3-4CF0-98EE-1AE67681E24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85245" y="2565130"/>
                <a:ext cx="1422801" cy="1422801"/>
              </a:xfrm>
              <a:prstGeom prst="rect">
                <a:avLst/>
              </a:prstGeom>
            </p:spPr>
          </p:pic>
        </p:grpSp>
        <p:sp>
          <p:nvSpPr>
            <p:cNvPr id="18" name="TextBox 17">
              <a:extLst>
                <a:ext uri="{FF2B5EF4-FFF2-40B4-BE49-F238E27FC236}">
                  <a16:creationId xmlns:a16="http://schemas.microsoft.com/office/drawing/2014/main" id="{0DA273B1-6C3A-4FE3-BFBC-E9CB9FEA6AA5}"/>
                </a:ext>
              </a:extLst>
            </p:cNvPr>
            <p:cNvSpPr txBox="1"/>
            <p:nvPr/>
          </p:nvSpPr>
          <p:spPr>
            <a:xfrm>
              <a:off x="3053897" y="2221007"/>
              <a:ext cx="4863313" cy="3046988"/>
            </a:xfrm>
            <a:prstGeom prst="rect">
              <a:avLst/>
            </a:prstGeom>
            <a:noFill/>
          </p:spPr>
          <p:txBody>
            <a:bodyPr wrap="square" rtlCol="0">
              <a:spAutoFit/>
            </a:bodyPr>
            <a:lstStyle/>
            <a:p>
              <a:r>
                <a:rPr lang="en-GB" sz="2400" dirty="0"/>
                <a:t>Each lorry holds 8 cars.  There are 3 lorries full of cars in car park A and 4 lorries full of cars in car </a:t>
              </a:r>
            </a:p>
            <a:p>
              <a:r>
                <a:rPr lang="en-GB" sz="2400" dirty="0"/>
                <a:t>park B.</a:t>
              </a:r>
            </a:p>
            <a:p>
              <a:r>
                <a:rPr lang="en-GB" sz="2400" dirty="0"/>
                <a:t>The Manager says that there are over 50 cars in total.</a:t>
              </a:r>
            </a:p>
            <a:p>
              <a:r>
                <a:rPr lang="en-GB" sz="2400" dirty="0"/>
                <a:t>Is she correct?  Explain how you know.</a:t>
              </a:r>
            </a:p>
          </p:txBody>
        </p:sp>
      </p:grpSp>
    </p:spTree>
    <p:extLst>
      <p:ext uri="{BB962C8B-B14F-4D97-AF65-F5344CB8AC3E}">
        <p14:creationId xmlns:p14="http://schemas.microsoft.com/office/powerpoint/2010/main" val="31230648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a:t>
            </a:r>
            <a:r>
              <a:rPr lang="en-GB" sz="1800"/>
              <a:t>to maths, </a:t>
            </a:r>
            <a:r>
              <a:rPr lang="en-GB" sz="1800" dirty="0"/>
              <a:t>please contact either of the team leads:</a:t>
            </a:r>
          </a:p>
          <a:p>
            <a:pPr marL="0" indent="0">
              <a:buNone/>
            </a:pPr>
            <a:r>
              <a:rPr lang="en-GB" sz="1800" dirty="0"/>
              <a:t>	Jacqui Clifft : </a:t>
            </a:r>
            <a:r>
              <a:rPr lang="en-GB" sz="1800" dirty="0">
                <a:hlinkClick r:id="rId2"/>
              </a:rPr>
              <a:t>Jacqui.clifft@hants.gov.uk</a:t>
            </a:r>
            <a:endParaRPr lang="en-GB" sz="1800" dirty="0"/>
          </a:p>
          <a:p>
            <a:pPr marL="0" indent="0">
              <a:buNone/>
            </a:pPr>
            <a:r>
              <a:rPr lang="en-GB" sz="1800" dirty="0"/>
              <a:t>	Jo Lees: </a:t>
            </a:r>
            <a:r>
              <a:rPr lang="en-GB" sz="1800" dirty="0">
                <a:hlinkClick r:id="rId3"/>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4"/>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1B487DCA-45D9-4B74-AC20-F64217D74BE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87721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252917" y="1046684"/>
            <a:ext cx="8229600" cy="580926"/>
          </a:xfrm>
        </p:spPr>
        <p:txBody>
          <a:bodyPr>
            <a:normAutofit fontScale="90000"/>
          </a:bodyPr>
          <a:lstStyle/>
          <a:p>
            <a:pPr algn="l"/>
            <a:br>
              <a:rPr lang="en-GB" sz="2800" b="1" dirty="0">
                <a:solidFill>
                  <a:schemeClr val="tx1"/>
                </a:solidFill>
              </a:rPr>
            </a:br>
            <a:r>
              <a:rPr lang="en-GB" sz="2800" b="1" dirty="0">
                <a:solidFill>
                  <a:schemeClr val="tx1"/>
                </a:solidFill>
                <a:effectLst/>
                <a:latin typeface="Arial" panose="020B0604020202020204" pitchFamily="34" charset="0"/>
                <a:ea typeface="Calibri" panose="020F0502020204030204" pitchFamily="34" charset="0"/>
              </a:rPr>
              <a:t>Solving problems including missing number problems involving multiplication and division</a:t>
            </a:r>
            <a:br>
              <a:rPr lang="en-GB" sz="3600" b="1" dirty="0">
                <a:solidFill>
                  <a:schemeClr val="tx1"/>
                </a:solidFill>
              </a:rPr>
            </a:br>
            <a:br>
              <a:rPr lang="en-GB" sz="2800" dirty="0">
                <a:solidFill>
                  <a:schemeClr val="tx1"/>
                </a:solidFill>
              </a:rPr>
            </a:br>
            <a:br>
              <a:rPr lang="en-GB" sz="2800" b="1" dirty="0">
                <a:solidFill>
                  <a:schemeClr val="tx1"/>
                </a:solidFill>
              </a:rPr>
            </a:br>
            <a:endParaRPr lang="en-GB" sz="2800" b="1" dirty="0"/>
          </a:p>
        </p:txBody>
      </p:sp>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8" name="Group 7">
            <a:extLst>
              <a:ext uri="{FF2B5EF4-FFF2-40B4-BE49-F238E27FC236}">
                <a16:creationId xmlns:a16="http://schemas.microsoft.com/office/drawing/2014/main" id="{8A2FA9F7-C85A-4233-8029-392B02B53256}"/>
              </a:ext>
            </a:extLst>
          </p:cNvPr>
          <p:cNvGrpSpPr/>
          <p:nvPr/>
        </p:nvGrpSpPr>
        <p:grpSpPr>
          <a:xfrm>
            <a:off x="3151727" y="1823160"/>
            <a:ext cx="6144582" cy="3832518"/>
            <a:chOff x="2781857" y="1864257"/>
            <a:chExt cx="6144582" cy="3832518"/>
          </a:xfrm>
        </p:grpSpPr>
        <p:grpSp>
          <p:nvGrpSpPr>
            <p:cNvPr id="7" name="Group 6">
              <a:extLst>
                <a:ext uri="{FF2B5EF4-FFF2-40B4-BE49-F238E27FC236}">
                  <a16:creationId xmlns:a16="http://schemas.microsoft.com/office/drawing/2014/main" id="{913051EE-4EE3-40B7-9B8E-21B865A7DF98}"/>
                </a:ext>
              </a:extLst>
            </p:cNvPr>
            <p:cNvGrpSpPr/>
            <p:nvPr/>
          </p:nvGrpSpPr>
          <p:grpSpPr>
            <a:xfrm>
              <a:off x="2781857" y="1864257"/>
              <a:ext cx="6144582" cy="3832518"/>
              <a:chOff x="2853776" y="1813597"/>
              <a:chExt cx="6144582" cy="3832518"/>
            </a:xfrm>
          </p:grpSpPr>
          <p:sp>
            <p:nvSpPr>
              <p:cNvPr id="11" name="Speech Bubble: Rectangle with Corners Rounded 10">
                <a:extLst>
                  <a:ext uri="{FF2B5EF4-FFF2-40B4-BE49-F238E27FC236}">
                    <a16:creationId xmlns:a16="http://schemas.microsoft.com/office/drawing/2014/main" id="{9D487693-2DF4-453B-BBEE-CAE6FC3C3F12}"/>
                  </a:ext>
                </a:extLst>
              </p:cNvPr>
              <p:cNvSpPr/>
              <p:nvPr/>
            </p:nvSpPr>
            <p:spPr>
              <a:xfrm>
                <a:off x="2853776" y="1813597"/>
                <a:ext cx="6144582" cy="3832518"/>
              </a:xfrm>
              <a:prstGeom prst="wedgeRoundRectCallou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48D63514-6D0A-433A-B4FC-7FDF37CC892F}"/>
                  </a:ext>
                </a:extLst>
              </p:cNvPr>
              <p:cNvSpPr txBox="1"/>
              <p:nvPr/>
            </p:nvSpPr>
            <p:spPr>
              <a:xfrm>
                <a:off x="5557473" y="5170238"/>
                <a:ext cx="3164441" cy="369332"/>
              </a:xfrm>
              <a:prstGeom prst="rect">
                <a:avLst/>
              </a:prstGeom>
              <a:noFill/>
            </p:spPr>
            <p:txBody>
              <a:bodyPr wrap="square" rtlCol="0">
                <a:spAutoFit/>
              </a:bodyPr>
              <a:lstStyle/>
              <a:p>
                <a:r>
                  <a:rPr lang="en-GB" dirty="0"/>
                  <a:t>Adapted from ‘Dip and Pick’</a:t>
                </a:r>
              </a:p>
            </p:txBody>
          </p:sp>
          <p:pic>
            <p:nvPicPr>
              <p:cNvPr id="12" name="Picture 11">
                <a:extLst>
                  <a:ext uri="{FF2B5EF4-FFF2-40B4-BE49-F238E27FC236}">
                    <a16:creationId xmlns:a16="http://schemas.microsoft.com/office/drawing/2014/main" id="{28BED3B4-D75E-47FC-A5CC-E8FF48E97D81}"/>
                  </a:ext>
                </a:extLst>
              </p:cNvPr>
              <p:cNvPicPr>
                <a:picLocks noChangeAspect="1"/>
              </p:cNvPicPr>
              <p:nvPr/>
            </p:nvPicPr>
            <p:blipFill>
              <a:blip r:embed="rId2"/>
              <a:stretch>
                <a:fillRect/>
              </a:stretch>
            </p:blipFill>
            <p:spPr>
              <a:xfrm>
                <a:off x="4311756" y="5069154"/>
                <a:ext cx="819150" cy="571500"/>
              </a:xfrm>
              <a:prstGeom prst="rect">
                <a:avLst/>
              </a:prstGeom>
            </p:spPr>
          </p:pic>
          <p:pic>
            <p:nvPicPr>
              <p:cNvPr id="5" name="Graphic 4" descr="Car with solid fill">
                <a:extLst>
                  <a:ext uri="{FF2B5EF4-FFF2-40B4-BE49-F238E27FC236}">
                    <a16:creationId xmlns:a16="http://schemas.microsoft.com/office/drawing/2014/main" id="{297EF09E-090C-4CE5-9A33-B98E8109C91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85245" y="2565130"/>
                <a:ext cx="1422801" cy="1422801"/>
              </a:xfrm>
              <a:prstGeom prst="rect">
                <a:avLst/>
              </a:prstGeom>
            </p:spPr>
          </p:pic>
        </p:grpSp>
        <p:sp>
          <p:nvSpPr>
            <p:cNvPr id="3" name="TextBox 2">
              <a:extLst>
                <a:ext uri="{FF2B5EF4-FFF2-40B4-BE49-F238E27FC236}">
                  <a16:creationId xmlns:a16="http://schemas.microsoft.com/office/drawing/2014/main" id="{CED0CE47-5FA1-426B-B82E-1E48D8A97F99}"/>
                </a:ext>
              </a:extLst>
            </p:cNvPr>
            <p:cNvSpPr txBox="1"/>
            <p:nvPr/>
          </p:nvSpPr>
          <p:spPr>
            <a:xfrm>
              <a:off x="3053897" y="2221007"/>
              <a:ext cx="4863313" cy="2677656"/>
            </a:xfrm>
            <a:prstGeom prst="rect">
              <a:avLst/>
            </a:prstGeom>
            <a:noFill/>
          </p:spPr>
          <p:txBody>
            <a:bodyPr wrap="square" rtlCol="0">
              <a:spAutoFit/>
            </a:bodyPr>
            <a:lstStyle/>
            <a:p>
              <a:r>
                <a:rPr lang="en-GB" sz="2400" dirty="0"/>
                <a:t>A lorry can carry 8 cars.</a:t>
              </a:r>
            </a:p>
            <a:p>
              <a:r>
                <a:rPr lang="en-GB" sz="2400" dirty="0"/>
                <a:t>There are 6 lorries in the car park.</a:t>
              </a:r>
            </a:p>
            <a:p>
              <a:r>
                <a:rPr lang="en-GB" sz="2400" dirty="0"/>
                <a:t>Each lorry is full of cars.</a:t>
              </a:r>
            </a:p>
            <a:p>
              <a:r>
                <a:rPr lang="en-GB" sz="2400" dirty="0"/>
                <a:t>How many cars are there on the lorries in total?</a:t>
              </a:r>
            </a:p>
            <a:p>
              <a:r>
                <a:rPr lang="en-GB" sz="2400" dirty="0"/>
                <a:t>If half of the lorries leave the car park, how many cars are left?</a:t>
              </a:r>
            </a:p>
          </p:txBody>
        </p:sp>
      </p:grpSp>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050616" y="895018"/>
            <a:ext cx="4816110" cy="409461"/>
          </a:xfrm>
        </p:spPr>
        <p:txBody>
          <a:bodyPr>
            <a:normAutofit fontScale="90000"/>
          </a:bodyPr>
          <a:lstStyle/>
          <a:p>
            <a:pPr algn="l"/>
            <a:r>
              <a:rPr lang="en-GB" sz="2800" b="1" dirty="0"/>
              <a:t>Understand the problem</a:t>
            </a:r>
          </a:p>
        </p:txBody>
      </p:sp>
      <p:sp>
        <p:nvSpPr>
          <p:cNvPr id="10" name="TextBox 9">
            <a:extLst>
              <a:ext uri="{FF2B5EF4-FFF2-40B4-BE49-F238E27FC236}">
                <a16:creationId xmlns:a16="http://schemas.microsoft.com/office/drawing/2014/main" id="{4354E2B1-015F-49CE-9770-4DDD36444C69}"/>
              </a:ext>
            </a:extLst>
          </p:cNvPr>
          <p:cNvSpPr txBox="1"/>
          <p:nvPr/>
        </p:nvSpPr>
        <p:spPr>
          <a:xfrm>
            <a:off x="293309" y="1568898"/>
            <a:ext cx="4976122" cy="5016758"/>
          </a:xfrm>
          <a:prstGeom prst="rect">
            <a:avLst/>
          </a:prstGeom>
          <a:solidFill>
            <a:schemeClr val="accent5">
              <a:lumMod val="20000"/>
              <a:lumOff val="80000"/>
            </a:schemeClr>
          </a:solidFill>
        </p:spPr>
        <p:txBody>
          <a:bodyPr wrap="square" rtlCol="0">
            <a:spAutoFit/>
          </a:bodyPr>
          <a:lstStyle/>
          <a:p>
            <a:r>
              <a:rPr lang="en-GB" sz="2000" i="1" dirty="0"/>
              <a:t>This problem is about finding out the total number of cars in the car park.</a:t>
            </a:r>
          </a:p>
          <a:p>
            <a:endParaRPr lang="en-GB" sz="2000" i="1" dirty="0"/>
          </a:p>
          <a:p>
            <a:r>
              <a:rPr lang="en-GB" sz="2000" b="1" i="1" dirty="0"/>
              <a:t>Key Fact: A lorry can carry 8 cars and each lorry is full of cars</a:t>
            </a:r>
          </a:p>
          <a:p>
            <a:r>
              <a:rPr lang="en-GB" sz="2000" i="1" dirty="0"/>
              <a:t>Have to use the 8x table </a:t>
            </a:r>
          </a:p>
          <a:p>
            <a:endParaRPr lang="en-GB" sz="2000" i="1" dirty="0"/>
          </a:p>
          <a:p>
            <a:r>
              <a:rPr lang="en-GB" sz="2000" b="1" i="1" dirty="0"/>
              <a:t>Key fact: There are 6 lorries in the car park</a:t>
            </a:r>
          </a:p>
          <a:p>
            <a:r>
              <a:rPr lang="en-GB" sz="2000" i="1" dirty="0"/>
              <a:t>Have to calculate how many cars are there on the lorries in total</a:t>
            </a:r>
          </a:p>
          <a:p>
            <a:endParaRPr lang="en-GB" sz="2000" i="1" dirty="0"/>
          </a:p>
          <a:p>
            <a:r>
              <a:rPr lang="en-GB" sz="2000" b="1" i="1" dirty="0"/>
              <a:t>Key fact: Half of the lorries leave the car park</a:t>
            </a:r>
          </a:p>
          <a:p>
            <a:r>
              <a:rPr lang="en-GB" sz="2000" i="1" dirty="0"/>
              <a:t>Have to calculate how many cars are left now in the car park</a:t>
            </a:r>
          </a:p>
        </p:txBody>
      </p:sp>
      <p:sp>
        <p:nvSpPr>
          <p:cNvPr id="11" name="Text Box 2">
            <a:extLst>
              <a:ext uri="{FF2B5EF4-FFF2-40B4-BE49-F238E27FC236}">
                <a16:creationId xmlns:a16="http://schemas.microsoft.com/office/drawing/2014/main" id="{712F957F-6A38-42C6-B2CC-C148604EF375}"/>
              </a:ext>
            </a:extLst>
          </p:cNvPr>
          <p:cNvSpPr txBox="1">
            <a:spLocks noChangeArrowheads="1"/>
          </p:cNvSpPr>
          <p:nvPr/>
        </p:nvSpPr>
        <p:spPr bwMode="auto">
          <a:xfrm>
            <a:off x="1676400" y="15240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4" name="Group 3">
            <a:extLst>
              <a:ext uri="{FF2B5EF4-FFF2-40B4-BE49-F238E27FC236}">
                <a16:creationId xmlns:a16="http://schemas.microsoft.com/office/drawing/2014/main" id="{CC5D05A0-44CB-4AA3-B47F-BBBC9D246A5E}"/>
              </a:ext>
            </a:extLst>
          </p:cNvPr>
          <p:cNvGrpSpPr/>
          <p:nvPr/>
        </p:nvGrpSpPr>
        <p:grpSpPr>
          <a:xfrm>
            <a:off x="5479268" y="1408854"/>
            <a:ext cx="6578043" cy="5176802"/>
            <a:chOff x="5539554" y="1158549"/>
            <a:chExt cx="6578043" cy="5176802"/>
          </a:xfrm>
        </p:grpSpPr>
        <p:sp>
          <p:nvSpPr>
            <p:cNvPr id="15" name="Content Placeholder 6">
              <a:extLst>
                <a:ext uri="{FF2B5EF4-FFF2-40B4-BE49-F238E27FC236}">
                  <a16:creationId xmlns:a16="http://schemas.microsoft.com/office/drawing/2014/main" id="{A34D55C8-23E5-4F90-8A71-41D0A2940D3D}"/>
                </a:ext>
              </a:extLst>
            </p:cNvPr>
            <p:cNvSpPr txBox="1">
              <a:spLocks/>
            </p:cNvSpPr>
            <p:nvPr/>
          </p:nvSpPr>
          <p:spPr bwMode="auto">
            <a:xfrm>
              <a:off x="5539554" y="1158549"/>
              <a:ext cx="6578043"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13" name="Group 12">
              <a:extLst>
                <a:ext uri="{FF2B5EF4-FFF2-40B4-BE49-F238E27FC236}">
                  <a16:creationId xmlns:a16="http://schemas.microsoft.com/office/drawing/2014/main" id="{C7DBA7BD-2F4D-4D9D-8C66-6C8BB9052E94}"/>
                </a:ext>
              </a:extLst>
            </p:cNvPr>
            <p:cNvGrpSpPr/>
            <p:nvPr/>
          </p:nvGrpSpPr>
          <p:grpSpPr>
            <a:xfrm>
              <a:off x="5756284" y="1830691"/>
              <a:ext cx="6144582" cy="3832518"/>
              <a:chOff x="2781857" y="1864257"/>
              <a:chExt cx="6144582" cy="3832518"/>
            </a:xfrm>
          </p:grpSpPr>
          <p:grpSp>
            <p:nvGrpSpPr>
              <p:cNvPr id="14" name="Group 13">
                <a:extLst>
                  <a:ext uri="{FF2B5EF4-FFF2-40B4-BE49-F238E27FC236}">
                    <a16:creationId xmlns:a16="http://schemas.microsoft.com/office/drawing/2014/main" id="{160C8BBB-97A9-4936-B96C-3D3FE708E233}"/>
                  </a:ext>
                </a:extLst>
              </p:cNvPr>
              <p:cNvGrpSpPr/>
              <p:nvPr/>
            </p:nvGrpSpPr>
            <p:grpSpPr>
              <a:xfrm>
                <a:off x="2781857" y="1864257"/>
                <a:ext cx="6144582" cy="3832518"/>
                <a:chOff x="2853776" y="1813597"/>
                <a:chExt cx="6144582" cy="3832518"/>
              </a:xfrm>
            </p:grpSpPr>
            <p:sp>
              <p:nvSpPr>
                <p:cNvPr id="23" name="Speech Bubble: Rectangle with Corners Rounded 22">
                  <a:extLst>
                    <a:ext uri="{FF2B5EF4-FFF2-40B4-BE49-F238E27FC236}">
                      <a16:creationId xmlns:a16="http://schemas.microsoft.com/office/drawing/2014/main" id="{D8C139EC-1AA1-4661-8311-57F503F2863B}"/>
                    </a:ext>
                  </a:extLst>
                </p:cNvPr>
                <p:cNvSpPr/>
                <p:nvPr/>
              </p:nvSpPr>
              <p:spPr>
                <a:xfrm>
                  <a:off x="2853776" y="1813597"/>
                  <a:ext cx="6144582" cy="3832518"/>
                </a:xfrm>
                <a:prstGeom prst="wedgeRoundRectCallou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a:extLst>
                    <a:ext uri="{FF2B5EF4-FFF2-40B4-BE49-F238E27FC236}">
                      <a16:creationId xmlns:a16="http://schemas.microsoft.com/office/drawing/2014/main" id="{C1FC1350-1786-4BB5-9A14-3E305ABB9AA9}"/>
                    </a:ext>
                  </a:extLst>
                </p:cNvPr>
                <p:cNvSpPr txBox="1"/>
                <p:nvPr/>
              </p:nvSpPr>
              <p:spPr>
                <a:xfrm>
                  <a:off x="5557473" y="5170238"/>
                  <a:ext cx="3164441" cy="369332"/>
                </a:xfrm>
                <a:prstGeom prst="rect">
                  <a:avLst/>
                </a:prstGeom>
                <a:noFill/>
              </p:spPr>
              <p:txBody>
                <a:bodyPr wrap="square" rtlCol="0">
                  <a:spAutoFit/>
                </a:bodyPr>
                <a:lstStyle/>
                <a:p>
                  <a:r>
                    <a:rPr lang="en-GB" dirty="0"/>
                    <a:t>Adapted from ‘Dip and Pick’</a:t>
                  </a:r>
                </a:p>
              </p:txBody>
            </p:sp>
            <p:pic>
              <p:nvPicPr>
                <p:cNvPr id="25" name="Picture 24">
                  <a:extLst>
                    <a:ext uri="{FF2B5EF4-FFF2-40B4-BE49-F238E27FC236}">
                      <a16:creationId xmlns:a16="http://schemas.microsoft.com/office/drawing/2014/main" id="{DD57F331-2E15-4D6F-B5A3-B8EAB8F832FA}"/>
                    </a:ext>
                  </a:extLst>
                </p:cNvPr>
                <p:cNvPicPr>
                  <a:picLocks noChangeAspect="1"/>
                </p:cNvPicPr>
                <p:nvPr/>
              </p:nvPicPr>
              <p:blipFill>
                <a:blip r:embed="rId2"/>
                <a:stretch>
                  <a:fillRect/>
                </a:stretch>
              </p:blipFill>
              <p:spPr>
                <a:xfrm>
                  <a:off x="4311756" y="5069154"/>
                  <a:ext cx="819150" cy="571500"/>
                </a:xfrm>
                <a:prstGeom prst="rect">
                  <a:avLst/>
                </a:prstGeom>
              </p:spPr>
            </p:pic>
            <p:pic>
              <p:nvPicPr>
                <p:cNvPr id="26" name="Graphic 25" descr="Car with solid fill">
                  <a:extLst>
                    <a:ext uri="{FF2B5EF4-FFF2-40B4-BE49-F238E27FC236}">
                      <a16:creationId xmlns:a16="http://schemas.microsoft.com/office/drawing/2014/main" id="{54B65FC4-ED75-4892-B49F-2A63162FEA2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85245" y="2565130"/>
                  <a:ext cx="1422801" cy="1422801"/>
                </a:xfrm>
                <a:prstGeom prst="rect">
                  <a:avLst/>
                </a:prstGeom>
              </p:spPr>
            </p:pic>
          </p:grpSp>
          <p:sp>
            <p:nvSpPr>
              <p:cNvPr id="22" name="TextBox 21">
                <a:extLst>
                  <a:ext uri="{FF2B5EF4-FFF2-40B4-BE49-F238E27FC236}">
                    <a16:creationId xmlns:a16="http://schemas.microsoft.com/office/drawing/2014/main" id="{B33B5853-1367-43F2-A5D3-6C2A13498283}"/>
                  </a:ext>
                </a:extLst>
              </p:cNvPr>
              <p:cNvSpPr txBox="1"/>
              <p:nvPr/>
            </p:nvSpPr>
            <p:spPr>
              <a:xfrm>
                <a:off x="3053897" y="2221007"/>
                <a:ext cx="4863313" cy="2677656"/>
              </a:xfrm>
              <a:prstGeom prst="rect">
                <a:avLst/>
              </a:prstGeom>
              <a:noFill/>
            </p:spPr>
            <p:txBody>
              <a:bodyPr wrap="square" rtlCol="0">
                <a:spAutoFit/>
              </a:bodyPr>
              <a:lstStyle/>
              <a:p>
                <a:r>
                  <a:rPr lang="en-GB" sz="2400" dirty="0"/>
                  <a:t>A lorry can carry 8 cars.</a:t>
                </a:r>
              </a:p>
              <a:p>
                <a:r>
                  <a:rPr lang="en-GB" sz="2400" dirty="0"/>
                  <a:t>There are 6 lorries in the car park.</a:t>
                </a:r>
              </a:p>
              <a:p>
                <a:r>
                  <a:rPr lang="en-GB" sz="2400" dirty="0"/>
                  <a:t>Each lorry is full of cars.</a:t>
                </a:r>
              </a:p>
              <a:p>
                <a:r>
                  <a:rPr lang="en-GB" sz="2400" dirty="0"/>
                  <a:t>How many cars are there on the lorries in total?</a:t>
                </a:r>
              </a:p>
              <a:p>
                <a:r>
                  <a:rPr lang="en-GB" sz="2400" dirty="0"/>
                  <a:t>If half of the lorries leave the car park, how many cars are left?</a:t>
                </a:r>
              </a:p>
            </p:txBody>
          </p:sp>
        </p:grpSp>
      </p:grpSp>
    </p:spTree>
    <p:extLst>
      <p:ext uri="{BB962C8B-B14F-4D97-AF65-F5344CB8AC3E}">
        <p14:creationId xmlns:p14="http://schemas.microsoft.com/office/powerpoint/2010/main" val="564609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additive="base">
                                        <p:cTn id="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xEl>
                                              <p:pRg st="2" end="2"/>
                                            </p:txEl>
                                          </p:spTgt>
                                        </p:tgtEl>
                                        <p:attrNameLst>
                                          <p:attrName>style.visibility</p:attrName>
                                        </p:attrNameLst>
                                      </p:cBhvr>
                                      <p:to>
                                        <p:strVal val="visible"/>
                                      </p:to>
                                    </p:set>
                                    <p:anim calcmode="lin" valueType="num">
                                      <p:cBhvr additive="base">
                                        <p:cTn id="13"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anim calcmode="lin" valueType="num">
                                      <p:cBhvr additive="base">
                                        <p:cTn id="17"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0">
                                            <p:txEl>
                                              <p:pRg st="5" end="5"/>
                                            </p:txEl>
                                          </p:spTgt>
                                        </p:tgtEl>
                                        <p:attrNameLst>
                                          <p:attrName>style.visibility</p:attrName>
                                        </p:attrNameLst>
                                      </p:cBhvr>
                                      <p:to>
                                        <p:strVal val="visible"/>
                                      </p:to>
                                    </p:set>
                                    <p:anim calcmode="lin" valueType="num">
                                      <p:cBhvr additive="base">
                                        <p:cTn id="23"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0">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0">
                                            <p:txEl>
                                              <p:pRg st="6" end="6"/>
                                            </p:txEl>
                                          </p:spTgt>
                                        </p:tgtEl>
                                        <p:attrNameLst>
                                          <p:attrName>style.visibility</p:attrName>
                                        </p:attrNameLst>
                                      </p:cBhvr>
                                      <p:to>
                                        <p:strVal val="visible"/>
                                      </p:to>
                                    </p:set>
                                    <p:anim calcmode="lin" valueType="num">
                                      <p:cBhvr additive="base">
                                        <p:cTn id="27" dur="500" fill="hold"/>
                                        <p:tgtEl>
                                          <p:spTgt spid="10">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10">
                                            <p:txEl>
                                              <p:pRg st="8" end="8"/>
                                            </p:txEl>
                                          </p:spTgt>
                                        </p:tgtEl>
                                        <p:attrNameLst>
                                          <p:attrName>style.visibility</p:attrName>
                                        </p:attrNameLst>
                                      </p:cBhvr>
                                      <p:to>
                                        <p:strVal val="visible"/>
                                      </p:to>
                                    </p:set>
                                    <p:anim calcmode="lin" valueType="num">
                                      <p:cBhvr additive="base">
                                        <p:cTn id="33" dur="500" fill="hold"/>
                                        <p:tgtEl>
                                          <p:spTgt spid="10">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0">
                                            <p:txEl>
                                              <p:pRg st="8" end="8"/>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10">
                                            <p:txEl>
                                              <p:pRg st="9" end="9"/>
                                            </p:txEl>
                                          </p:spTgt>
                                        </p:tgtEl>
                                        <p:attrNameLst>
                                          <p:attrName>style.visibility</p:attrName>
                                        </p:attrNameLst>
                                      </p:cBhvr>
                                      <p:to>
                                        <p:strVal val="visible"/>
                                      </p:to>
                                    </p:set>
                                    <p:anim calcmode="lin" valueType="num">
                                      <p:cBhvr additive="base">
                                        <p:cTn id="37" dur="500" fill="hold"/>
                                        <p:tgtEl>
                                          <p:spTgt spid="10">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Make a Plan</a:t>
            </a:r>
          </a:p>
        </p:txBody>
      </p:sp>
      <p:sp>
        <p:nvSpPr>
          <p:cNvPr id="3" name="TextBox 2">
            <a:extLst>
              <a:ext uri="{FF2B5EF4-FFF2-40B4-BE49-F238E27FC236}">
                <a16:creationId xmlns:a16="http://schemas.microsoft.com/office/drawing/2014/main" id="{C108D53A-CBF5-4B0E-8282-15120F8F0D36}"/>
              </a:ext>
            </a:extLst>
          </p:cNvPr>
          <p:cNvSpPr txBox="1"/>
          <p:nvPr/>
        </p:nvSpPr>
        <p:spPr>
          <a:xfrm>
            <a:off x="506242" y="1530006"/>
            <a:ext cx="4518053" cy="5078313"/>
          </a:xfrm>
          <a:prstGeom prst="rect">
            <a:avLst/>
          </a:prstGeom>
          <a:solidFill>
            <a:schemeClr val="accent5">
              <a:lumMod val="20000"/>
              <a:lumOff val="80000"/>
            </a:schemeClr>
          </a:solidFill>
        </p:spPr>
        <p:txBody>
          <a:bodyPr wrap="square" rtlCol="0">
            <a:spAutoFit/>
          </a:bodyPr>
          <a:lstStyle/>
          <a:p>
            <a:r>
              <a:rPr lang="en-GB" b="1" dirty="0"/>
              <a:t>Step 1: Know that a lorry can carry 8 cars (x8 table facts)</a:t>
            </a:r>
          </a:p>
          <a:p>
            <a:endParaRPr lang="en-GB" b="1" dirty="0"/>
          </a:p>
          <a:p>
            <a:endParaRPr lang="en-GB" b="1" dirty="0"/>
          </a:p>
          <a:p>
            <a:r>
              <a:rPr lang="en-GB" b="1" dirty="0">
                <a:cs typeface="Times New Roman" panose="02020603050405020304" pitchFamily="18" charset="0"/>
              </a:rPr>
              <a:t>Step 2:  If there are 6 lorries in the car park, calculate how many cars there are on the lorries in total?</a:t>
            </a:r>
          </a:p>
          <a:p>
            <a:endParaRPr lang="en-GB" b="1" dirty="0">
              <a:cs typeface="Times New Roman" panose="02020603050405020304" pitchFamily="18" charset="0"/>
            </a:endParaRPr>
          </a:p>
          <a:p>
            <a:endParaRPr lang="en-GB" b="1" dirty="0">
              <a:cs typeface="Times New Roman" panose="02020603050405020304" pitchFamily="18" charset="0"/>
            </a:endParaRPr>
          </a:p>
          <a:p>
            <a:r>
              <a:rPr lang="en-GB" b="1" dirty="0">
                <a:cs typeface="Times New Roman" panose="02020603050405020304" pitchFamily="18" charset="0"/>
              </a:rPr>
              <a:t>Step 3:  If half of the lorries leave the car park, how many cars are left?</a:t>
            </a:r>
          </a:p>
          <a:p>
            <a:endParaRPr lang="en-GB" b="1" dirty="0">
              <a:cs typeface="Times New Roman" panose="02020603050405020304" pitchFamily="18" charset="0"/>
            </a:endParaRPr>
          </a:p>
          <a:p>
            <a:endParaRPr lang="en-GB" b="1" dirty="0">
              <a:cs typeface="Times New Roman" panose="02020603050405020304" pitchFamily="18" charset="0"/>
            </a:endParaRPr>
          </a:p>
          <a:p>
            <a:r>
              <a:rPr lang="en-GB" b="1" dirty="0">
                <a:cs typeface="Times New Roman" panose="02020603050405020304" pitchFamily="18" charset="0"/>
              </a:rPr>
              <a:t>Step 4:  How could you check your answers?</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7" name="Text Box 2">
            <a:extLst>
              <a:ext uri="{FF2B5EF4-FFF2-40B4-BE49-F238E27FC236}">
                <a16:creationId xmlns:a16="http://schemas.microsoft.com/office/drawing/2014/main" id="{7E2E1DF6-EBEE-4FA9-AD9A-6A698225B30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22" name="Group 21">
            <a:extLst>
              <a:ext uri="{FF2B5EF4-FFF2-40B4-BE49-F238E27FC236}">
                <a16:creationId xmlns:a16="http://schemas.microsoft.com/office/drawing/2014/main" id="{D5E51B73-A431-4D3A-9255-245ECF979804}"/>
              </a:ext>
            </a:extLst>
          </p:cNvPr>
          <p:cNvGrpSpPr/>
          <p:nvPr/>
        </p:nvGrpSpPr>
        <p:grpSpPr>
          <a:xfrm>
            <a:off x="5210781" y="1425730"/>
            <a:ext cx="6578043" cy="5176802"/>
            <a:chOff x="5539554" y="1158549"/>
            <a:chExt cx="6578043" cy="5176802"/>
          </a:xfrm>
        </p:grpSpPr>
        <p:sp>
          <p:nvSpPr>
            <p:cNvPr id="29" name="Content Placeholder 6">
              <a:extLst>
                <a:ext uri="{FF2B5EF4-FFF2-40B4-BE49-F238E27FC236}">
                  <a16:creationId xmlns:a16="http://schemas.microsoft.com/office/drawing/2014/main" id="{BF9E7C28-307E-4998-AAE7-AAA86B7200CA}"/>
                </a:ext>
              </a:extLst>
            </p:cNvPr>
            <p:cNvSpPr txBox="1">
              <a:spLocks/>
            </p:cNvSpPr>
            <p:nvPr/>
          </p:nvSpPr>
          <p:spPr bwMode="auto">
            <a:xfrm>
              <a:off x="5539554" y="1158549"/>
              <a:ext cx="6578043"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30" name="Group 29">
              <a:extLst>
                <a:ext uri="{FF2B5EF4-FFF2-40B4-BE49-F238E27FC236}">
                  <a16:creationId xmlns:a16="http://schemas.microsoft.com/office/drawing/2014/main" id="{C20AC5EB-B310-4669-AFD7-01C1E5EA0738}"/>
                </a:ext>
              </a:extLst>
            </p:cNvPr>
            <p:cNvGrpSpPr/>
            <p:nvPr/>
          </p:nvGrpSpPr>
          <p:grpSpPr>
            <a:xfrm>
              <a:off x="5756284" y="1830691"/>
              <a:ext cx="6144582" cy="3832518"/>
              <a:chOff x="2781857" y="1864257"/>
              <a:chExt cx="6144582" cy="3832518"/>
            </a:xfrm>
          </p:grpSpPr>
          <p:grpSp>
            <p:nvGrpSpPr>
              <p:cNvPr id="31" name="Group 30">
                <a:extLst>
                  <a:ext uri="{FF2B5EF4-FFF2-40B4-BE49-F238E27FC236}">
                    <a16:creationId xmlns:a16="http://schemas.microsoft.com/office/drawing/2014/main" id="{30E0146D-0159-47DF-9D90-54DA1AD69C90}"/>
                  </a:ext>
                </a:extLst>
              </p:cNvPr>
              <p:cNvGrpSpPr/>
              <p:nvPr/>
            </p:nvGrpSpPr>
            <p:grpSpPr>
              <a:xfrm>
                <a:off x="2781857" y="1864257"/>
                <a:ext cx="6144582" cy="3832518"/>
                <a:chOff x="2853776" y="1813597"/>
                <a:chExt cx="6144582" cy="3832518"/>
              </a:xfrm>
            </p:grpSpPr>
            <p:sp>
              <p:nvSpPr>
                <p:cNvPr id="33" name="Speech Bubble: Rectangle with Corners Rounded 32">
                  <a:extLst>
                    <a:ext uri="{FF2B5EF4-FFF2-40B4-BE49-F238E27FC236}">
                      <a16:creationId xmlns:a16="http://schemas.microsoft.com/office/drawing/2014/main" id="{C6557495-F27E-4BF0-BE1D-14793D88CAEB}"/>
                    </a:ext>
                  </a:extLst>
                </p:cNvPr>
                <p:cNvSpPr/>
                <p:nvPr/>
              </p:nvSpPr>
              <p:spPr>
                <a:xfrm>
                  <a:off x="2853776" y="1813597"/>
                  <a:ext cx="6144582" cy="3832518"/>
                </a:xfrm>
                <a:prstGeom prst="wedgeRoundRectCallou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TextBox 33">
                  <a:extLst>
                    <a:ext uri="{FF2B5EF4-FFF2-40B4-BE49-F238E27FC236}">
                      <a16:creationId xmlns:a16="http://schemas.microsoft.com/office/drawing/2014/main" id="{BF68748E-EC1C-4605-BAF1-E5C93711B062}"/>
                    </a:ext>
                  </a:extLst>
                </p:cNvPr>
                <p:cNvSpPr txBox="1"/>
                <p:nvPr/>
              </p:nvSpPr>
              <p:spPr>
                <a:xfrm>
                  <a:off x="5557473" y="5170238"/>
                  <a:ext cx="3164441" cy="369332"/>
                </a:xfrm>
                <a:prstGeom prst="rect">
                  <a:avLst/>
                </a:prstGeom>
                <a:noFill/>
              </p:spPr>
              <p:txBody>
                <a:bodyPr wrap="square" rtlCol="0">
                  <a:spAutoFit/>
                </a:bodyPr>
                <a:lstStyle/>
                <a:p>
                  <a:r>
                    <a:rPr lang="en-GB" dirty="0"/>
                    <a:t>Adapted from ‘Dip and Pick’</a:t>
                  </a:r>
                </a:p>
              </p:txBody>
            </p:sp>
            <p:pic>
              <p:nvPicPr>
                <p:cNvPr id="35" name="Picture 34">
                  <a:extLst>
                    <a:ext uri="{FF2B5EF4-FFF2-40B4-BE49-F238E27FC236}">
                      <a16:creationId xmlns:a16="http://schemas.microsoft.com/office/drawing/2014/main" id="{2B851658-7F9C-4B3D-9620-024247C51E92}"/>
                    </a:ext>
                  </a:extLst>
                </p:cNvPr>
                <p:cNvPicPr>
                  <a:picLocks noChangeAspect="1"/>
                </p:cNvPicPr>
                <p:nvPr/>
              </p:nvPicPr>
              <p:blipFill>
                <a:blip r:embed="rId2"/>
                <a:stretch>
                  <a:fillRect/>
                </a:stretch>
              </p:blipFill>
              <p:spPr>
                <a:xfrm>
                  <a:off x="4311756" y="5069154"/>
                  <a:ext cx="819150" cy="571500"/>
                </a:xfrm>
                <a:prstGeom prst="rect">
                  <a:avLst/>
                </a:prstGeom>
              </p:spPr>
            </p:pic>
            <p:pic>
              <p:nvPicPr>
                <p:cNvPr id="36" name="Graphic 35" descr="Car with solid fill">
                  <a:extLst>
                    <a:ext uri="{FF2B5EF4-FFF2-40B4-BE49-F238E27FC236}">
                      <a16:creationId xmlns:a16="http://schemas.microsoft.com/office/drawing/2014/main" id="{8B2F93C3-1835-47E0-BCFF-982FEEDFDEF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85245" y="2565130"/>
                  <a:ext cx="1422801" cy="1422801"/>
                </a:xfrm>
                <a:prstGeom prst="rect">
                  <a:avLst/>
                </a:prstGeom>
              </p:spPr>
            </p:pic>
          </p:grpSp>
          <p:sp>
            <p:nvSpPr>
              <p:cNvPr id="32" name="TextBox 31">
                <a:extLst>
                  <a:ext uri="{FF2B5EF4-FFF2-40B4-BE49-F238E27FC236}">
                    <a16:creationId xmlns:a16="http://schemas.microsoft.com/office/drawing/2014/main" id="{7C909125-F5F0-444A-BB5F-CC13A66B5CD1}"/>
                  </a:ext>
                </a:extLst>
              </p:cNvPr>
              <p:cNvSpPr txBox="1"/>
              <p:nvPr/>
            </p:nvSpPr>
            <p:spPr>
              <a:xfrm>
                <a:off x="3053897" y="2221007"/>
                <a:ext cx="4863313" cy="2677656"/>
              </a:xfrm>
              <a:prstGeom prst="rect">
                <a:avLst/>
              </a:prstGeom>
              <a:noFill/>
            </p:spPr>
            <p:txBody>
              <a:bodyPr wrap="square" rtlCol="0">
                <a:spAutoFit/>
              </a:bodyPr>
              <a:lstStyle/>
              <a:p>
                <a:r>
                  <a:rPr lang="en-GB" sz="2400" dirty="0"/>
                  <a:t>A lorry can carry 8 cars.</a:t>
                </a:r>
              </a:p>
              <a:p>
                <a:r>
                  <a:rPr lang="en-GB" sz="2400" dirty="0"/>
                  <a:t>There are 6 lorries in the car park.</a:t>
                </a:r>
              </a:p>
              <a:p>
                <a:r>
                  <a:rPr lang="en-GB" sz="2400" dirty="0"/>
                  <a:t>Each lorry is full of cars.</a:t>
                </a:r>
              </a:p>
              <a:p>
                <a:r>
                  <a:rPr lang="en-GB" sz="2400" dirty="0"/>
                  <a:t>How many cars are there on the lorries in total?</a:t>
                </a:r>
              </a:p>
              <a:p>
                <a:r>
                  <a:rPr lang="en-GB" sz="2400" dirty="0"/>
                  <a:t>If half of the lorries leave the car park, how many cars are left?</a:t>
                </a:r>
              </a:p>
            </p:txBody>
          </p:sp>
        </p:grpSp>
      </p:grpSp>
    </p:spTree>
    <p:extLst>
      <p:ext uri="{BB962C8B-B14F-4D97-AF65-F5344CB8AC3E}">
        <p14:creationId xmlns:p14="http://schemas.microsoft.com/office/powerpoint/2010/main" val="2483527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anim calcmode="lin" valueType="num">
                                      <p:cBhvr additive="base">
                                        <p:cTn id="2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31541FC-6AC2-4BBF-A7FD-47A690286631}"/>
              </a:ext>
            </a:extLst>
          </p:cNvPr>
          <p:cNvGrpSpPr/>
          <p:nvPr/>
        </p:nvGrpSpPr>
        <p:grpSpPr>
          <a:xfrm>
            <a:off x="1100028" y="2220592"/>
            <a:ext cx="4995971" cy="1223768"/>
            <a:chOff x="1394555" y="3276059"/>
            <a:chExt cx="7173050" cy="1223768"/>
          </a:xfrm>
        </p:grpSpPr>
        <p:sp>
          <p:nvSpPr>
            <p:cNvPr id="94" name="Rectangle 93">
              <a:extLst>
                <a:ext uri="{FF2B5EF4-FFF2-40B4-BE49-F238E27FC236}">
                  <a16:creationId xmlns:a16="http://schemas.microsoft.com/office/drawing/2014/main" id="{719DE790-B17C-458B-AFE5-6227C1898D45}"/>
                </a:ext>
              </a:extLst>
            </p:cNvPr>
            <p:cNvSpPr/>
            <p:nvPr/>
          </p:nvSpPr>
          <p:spPr>
            <a:xfrm>
              <a:off x="1394555" y="3276059"/>
              <a:ext cx="7173049" cy="614442"/>
            </a:xfrm>
            <a:prstGeom prst="rect">
              <a:avLst/>
            </a:prstGeom>
            <a:solidFill>
              <a:schemeClr val="accent3">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ectangle 45">
              <a:extLst>
                <a:ext uri="{FF2B5EF4-FFF2-40B4-BE49-F238E27FC236}">
                  <a16:creationId xmlns:a16="http://schemas.microsoft.com/office/drawing/2014/main" id="{E6E9A3F4-9242-4E8D-9A58-F00F038C1EF5}"/>
                </a:ext>
              </a:extLst>
            </p:cNvPr>
            <p:cNvSpPr/>
            <p:nvPr/>
          </p:nvSpPr>
          <p:spPr>
            <a:xfrm>
              <a:off x="1409308" y="3885385"/>
              <a:ext cx="1196244" cy="614442"/>
            </a:xfrm>
            <a:prstGeom prst="rect">
              <a:avLst/>
            </a:prstGeom>
            <a:solidFill>
              <a:schemeClr val="tx2">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Rectangle 46">
              <a:extLst>
                <a:ext uri="{FF2B5EF4-FFF2-40B4-BE49-F238E27FC236}">
                  <a16:creationId xmlns:a16="http://schemas.microsoft.com/office/drawing/2014/main" id="{F5B89EBE-5260-4D2C-9075-2F4B44A900D9}"/>
                </a:ext>
              </a:extLst>
            </p:cNvPr>
            <p:cNvSpPr/>
            <p:nvPr/>
          </p:nvSpPr>
          <p:spPr>
            <a:xfrm>
              <a:off x="7371361" y="3885385"/>
              <a:ext cx="1196244" cy="614442"/>
            </a:xfrm>
            <a:prstGeom prst="rect">
              <a:avLst/>
            </a:prstGeom>
            <a:solidFill>
              <a:schemeClr val="tx2">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Rectangle 47">
              <a:extLst>
                <a:ext uri="{FF2B5EF4-FFF2-40B4-BE49-F238E27FC236}">
                  <a16:creationId xmlns:a16="http://schemas.microsoft.com/office/drawing/2014/main" id="{E12DF069-8675-4189-88DB-FC9AB7CCADDA}"/>
                </a:ext>
              </a:extLst>
            </p:cNvPr>
            <p:cNvSpPr/>
            <p:nvPr/>
          </p:nvSpPr>
          <p:spPr>
            <a:xfrm>
              <a:off x="6182127" y="3878261"/>
              <a:ext cx="1196244" cy="614442"/>
            </a:xfrm>
            <a:prstGeom prst="rect">
              <a:avLst/>
            </a:prstGeom>
            <a:solidFill>
              <a:schemeClr val="tx2">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Rectangle 48">
              <a:extLst>
                <a:ext uri="{FF2B5EF4-FFF2-40B4-BE49-F238E27FC236}">
                  <a16:creationId xmlns:a16="http://schemas.microsoft.com/office/drawing/2014/main" id="{3635C921-3597-40AD-9547-345B3E83430A}"/>
                </a:ext>
              </a:extLst>
            </p:cNvPr>
            <p:cNvSpPr/>
            <p:nvPr/>
          </p:nvSpPr>
          <p:spPr>
            <a:xfrm>
              <a:off x="4986900" y="3891134"/>
              <a:ext cx="1196244" cy="603535"/>
            </a:xfrm>
            <a:prstGeom prst="rect">
              <a:avLst/>
            </a:prstGeom>
            <a:solidFill>
              <a:schemeClr val="tx2">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Rectangle 49">
              <a:extLst>
                <a:ext uri="{FF2B5EF4-FFF2-40B4-BE49-F238E27FC236}">
                  <a16:creationId xmlns:a16="http://schemas.microsoft.com/office/drawing/2014/main" id="{9598BD26-CB89-42AC-B51F-BD8BD4E2FE67}"/>
                </a:ext>
              </a:extLst>
            </p:cNvPr>
            <p:cNvSpPr/>
            <p:nvPr/>
          </p:nvSpPr>
          <p:spPr>
            <a:xfrm>
              <a:off x="3801634" y="3882964"/>
              <a:ext cx="1196244" cy="614442"/>
            </a:xfrm>
            <a:prstGeom prst="rect">
              <a:avLst/>
            </a:prstGeom>
            <a:solidFill>
              <a:schemeClr val="tx2">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Rectangle 50">
              <a:extLst>
                <a:ext uri="{FF2B5EF4-FFF2-40B4-BE49-F238E27FC236}">
                  <a16:creationId xmlns:a16="http://schemas.microsoft.com/office/drawing/2014/main" id="{F5B45B53-E422-4DAB-AA12-A83A66FCA772}"/>
                </a:ext>
              </a:extLst>
            </p:cNvPr>
            <p:cNvSpPr/>
            <p:nvPr/>
          </p:nvSpPr>
          <p:spPr>
            <a:xfrm>
              <a:off x="2606754" y="3882964"/>
              <a:ext cx="1196244" cy="614442"/>
            </a:xfrm>
            <a:prstGeom prst="rect">
              <a:avLst/>
            </a:prstGeom>
            <a:solidFill>
              <a:schemeClr val="tx2">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 name="TextBox 3">
            <a:extLst>
              <a:ext uri="{FF2B5EF4-FFF2-40B4-BE49-F238E27FC236}">
                <a16:creationId xmlns:a16="http://schemas.microsoft.com/office/drawing/2014/main" id="{7201D2E4-9740-4DF7-9E9C-B0B9439B9B99}"/>
              </a:ext>
            </a:extLst>
          </p:cNvPr>
          <p:cNvSpPr txBox="1"/>
          <p:nvPr/>
        </p:nvSpPr>
        <p:spPr>
          <a:xfrm>
            <a:off x="423035" y="189737"/>
            <a:ext cx="5978559" cy="6463308"/>
          </a:xfrm>
          <a:prstGeom prst="rect">
            <a:avLst/>
          </a:prstGeom>
          <a:noFill/>
        </p:spPr>
        <p:txBody>
          <a:bodyPr wrap="square">
            <a:spAutoFit/>
          </a:bodyPr>
          <a:lstStyle/>
          <a:p>
            <a:endParaRPr lang="en-GB" b="1" dirty="0"/>
          </a:p>
          <a:p>
            <a:r>
              <a:rPr lang="en-GB" b="1" dirty="0"/>
              <a:t>We could represent the problem on a bar model:</a:t>
            </a:r>
          </a:p>
          <a:p>
            <a:endParaRPr lang="en-GB" b="1" dirty="0"/>
          </a:p>
          <a:p>
            <a:endParaRPr lang="en-GB" b="1"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b="1" dirty="0"/>
          </a:p>
          <a:p>
            <a:endParaRPr lang="en-GB" b="1" dirty="0"/>
          </a:p>
          <a:p>
            <a:r>
              <a:rPr lang="en-GB" b="1" dirty="0"/>
              <a:t>We could represent the problem on a number line:</a:t>
            </a:r>
          </a:p>
          <a:p>
            <a:endParaRPr lang="en-GB" dirty="0"/>
          </a:p>
          <a:p>
            <a:endParaRPr lang="en-GB" dirty="0"/>
          </a:p>
          <a:p>
            <a:endParaRPr lang="en-GB" dirty="0"/>
          </a:p>
          <a:p>
            <a:endParaRPr lang="en-GB" dirty="0"/>
          </a:p>
          <a:p>
            <a:endParaRPr lang="en-GB" b="1" dirty="0"/>
          </a:p>
          <a:p>
            <a:endParaRPr lang="en-GB" b="1" dirty="0"/>
          </a:p>
          <a:p>
            <a:endParaRPr lang="en-GB" b="1" dirty="0"/>
          </a:p>
          <a:p>
            <a:endParaRPr lang="en-GB" dirty="0"/>
          </a:p>
        </p:txBody>
      </p:sp>
      <p:sp>
        <p:nvSpPr>
          <p:cNvPr id="3" name="TextBox 2">
            <a:extLst>
              <a:ext uri="{FF2B5EF4-FFF2-40B4-BE49-F238E27FC236}">
                <a16:creationId xmlns:a16="http://schemas.microsoft.com/office/drawing/2014/main" id="{9B3B0CD9-32FD-41DC-B794-5EF7E77FC437}"/>
              </a:ext>
            </a:extLst>
          </p:cNvPr>
          <p:cNvSpPr txBox="1"/>
          <p:nvPr/>
        </p:nvSpPr>
        <p:spPr>
          <a:xfrm>
            <a:off x="1237356" y="2963363"/>
            <a:ext cx="585627" cy="369332"/>
          </a:xfrm>
          <a:prstGeom prst="rect">
            <a:avLst/>
          </a:prstGeom>
          <a:noFill/>
        </p:spPr>
        <p:txBody>
          <a:bodyPr wrap="square" rtlCol="0">
            <a:spAutoFit/>
          </a:bodyPr>
          <a:lstStyle/>
          <a:p>
            <a:pPr algn="ctr"/>
            <a:r>
              <a:rPr lang="en-GB" b="1" dirty="0"/>
              <a:t>8</a:t>
            </a:r>
            <a:r>
              <a:rPr lang="en-GB" dirty="0"/>
              <a:t> </a:t>
            </a:r>
          </a:p>
        </p:txBody>
      </p:sp>
      <p:sp>
        <p:nvSpPr>
          <p:cNvPr id="54" name="TextBox 53">
            <a:extLst>
              <a:ext uri="{FF2B5EF4-FFF2-40B4-BE49-F238E27FC236}">
                <a16:creationId xmlns:a16="http://schemas.microsoft.com/office/drawing/2014/main" id="{F4F5B718-AE76-45ED-91A7-75F34E9A003F}"/>
              </a:ext>
            </a:extLst>
          </p:cNvPr>
          <p:cNvSpPr txBox="1"/>
          <p:nvPr/>
        </p:nvSpPr>
        <p:spPr>
          <a:xfrm>
            <a:off x="5407050" y="3000134"/>
            <a:ext cx="585627" cy="369332"/>
          </a:xfrm>
          <a:prstGeom prst="rect">
            <a:avLst/>
          </a:prstGeom>
          <a:noFill/>
        </p:spPr>
        <p:txBody>
          <a:bodyPr wrap="square" rtlCol="0">
            <a:spAutoFit/>
          </a:bodyPr>
          <a:lstStyle/>
          <a:p>
            <a:pPr algn="ctr"/>
            <a:r>
              <a:rPr lang="en-GB" b="1" dirty="0"/>
              <a:t>8</a:t>
            </a:r>
            <a:r>
              <a:rPr lang="en-GB" dirty="0"/>
              <a:t> </a:t>
            </a:r>
          </a:p>
        </p:txBody>
      </p:sp>
      <p:sp>
        <p:nvSpPr>
          <p:cNvPr id="55" name="TextBox 54">
            <a:extLst>
              <a:ext uri="{FF2B5EF4-FFF2-40B4-BE49-F238E27FC236}">
                <a16:creationId xmlns:a16="http://schemas.microsoft.com/office/drawing/2014/main" id="{239957E8-AB67-442C-8EDF-C5B4ACB531BA}"/>
              </a:ext>
            </a:extLst>
          </p:cNvPr>
          <p:cNvSpPr txBox="1"/>
          <p:nvPr/>
        </p:nvSpPr>
        <p:spPr>
          <a:xfrm>
            <a:off x="4612951" y="2977812"/>
            <a:ext cx="585627" cy="369332"/>
          </a:xfrm>
          <a:prstGeom prst="rect">
            <a:avLst/>
          </a:prstGeom>
          <a:noFill/>
        </p:spPr>
        <p:txBody>
          <a:bodyPr wrap="square" rtlCol="0">
            <a:spAutoFit/>
          </a:bodyPr>
          <a:lstStyle/>
          <a:p>
            <a:pPr algn="ctr"/>
            <a:r>
              <a:rPr lang="en-GB" b="1" dirty="0"/>
              <a:t>8</a:t>
            </a:r>
            <a:r>
              <a:rPr lang="en-GB" dirty="0"/>
              <a:t> </a:t>
            </a:r>
          </a:p>
        </p:txBody>
      </p:sp>
      <p:sp>
        <p:nvSpPr>
          <p:cNvPr id="56" name="TextBox 55">
            <a:extLst>
              <a:ext uri="{FF2B5EF4-FFF2-40B4-BE49-F238E27FC236}">
                <a16:creationId xmlns:a16="http://schemas.microsoft.com/office/drawing/2014/main" id="{30F5F30C-AB4F-495B-A9C9-CB8890AC215F}"/>
              </a:ext>
            </a:extLst>
          </p:cNvPr>
          <p:cNvSpPr txBox="1"/>
          <p:nvPr/>
        </p:nvSpPr>
        <p:spPr>
          <a:xfrm>
            <a:off x="3726322" y="2986646"/>
            <a:ext cx="585627" cy="369332"/>
          </a:xfrm>
          <a:prstGeom prst="rect">
            <a:avLst/>
          </a:prstGeom>
          <a:noFill/>
        </p:spPr>
        <p:txBody>
          <a:bodyPr wrap="square" rtlCol="0">
            <a:spAutoFit/>
          </a:bodyPr>
          <a:lstStyle/>
          <a:p>
            <a:pPr algn="ctr"/>
            <a:r>
              <a:rPr lang="en-GB" b="1" dirty="0"/>
              <a:t>8</a:t>
            </a:r>
            <a:r>
              <a:rPr lang="en-GB" dirty="0"/>
              <a:t> </a:t>
            </a:r>
          </a:p>
        </p:txBody>
      </p:sp>
      <p:sp>
        <p:nvSpPr>
          <p:cNvPr id="57" name="TextBox 56">
            <a:extLst>
              <a:ext uri="{FF2B5EF4-FFF2-40B4-BE49-F238E27FC236}">
                <a16:creationId xmlns:a16="http://schemas.microsoft.com/office/drawing/2014/main" id="{7A793328-4CE6-414B-96DD-30BFE7D37150}"/>
              </a:ext>
            </a:extLst>
          </p:cNvPr>
          <p:cNvSpPr txBox="1"/>
          <p:nvPr/>
        </p:nvSpPr>
        <p:spPr>
          <a:xfrm>
            <a:off x="2057215" y="2977812"/>
            <a:ext cx="585627" cy="369332"/>
          </a:xfrm>
          <a:prstGeom prst="rect">
            <a:avLst/>
          </a:prstGeom>
          <a:noFill/>
        </p:spPr>
        <p:txBody>
          <a:bodyPr wrap="square" rtlCol="0">
            <a:spAutoFit/>
          </a:bodyPr>
          <a:lstStyle/>
          <a:p>
            <a:pPr algn="ctr"/>
            <a:r>
              <a:rPr lang="en-GB" b="1" dirty="0"/>
              <a:t>8</a:t>
            </a:r>
            <a:r>
              <a:rPr lang="en-GB" dirty="0"/>
              <a:t> </a:t>
            </a:r>
          </a:p>
        </p:txBody>
      </p:sp>
      <p:sp>
        <p:nvSpPr>
          <p:cNvPr id="58" name="TextBox 57">
            <a:extLst>
              <a:ext uri="{FF2B5EF4-FFF2-40B4-BE49-F238E27FC236}">
                <a16:creationId xmlns:a16="http://schemas.microsoft.com/office/drawing/2014/main" id="{5CA2CABE-274D-43C8-8625-EF2172370986}"/>
              </a:ext>
            </a:extLst>
          </p:cNvPr>
          <p:cNvSpPr txBox="1"/>
          <p:nvPr/>
        </p:nvSpPr>
        <p:spPr>
          <a:xfrm>
            <a:off x="2942940" y="2982470"/>
            <a:ext cx="585627" cy="369332"/>
          </a:xfrm>
          <a:prstGeom prst="rect">
            <a:avLst/>
          </a:prstGeom>
          <a:noFill/>
        </p:spPr>
        <p:txBody>
          <a:bodyPr wrap="square" rtlCol="0">
            <a:spAutoFit/>
          </a:bodyPr>
          <a:lstStyle/>
          <a:p>
            <a:pPr algn="ctr"/>
            <a:r>
              <a:rPr lang="en-GB" b="1" dirty="0"/>
              <a:t>8</a:t>
            </a:r>
            <a:r>
              <a:rPr lang="en-GB" dirty="0"/>
              <a:t> </a:t>
            </a:r>
          </a:p>
        </p:txBody>
      </p:sp>
      <p:sp>
        <p:nvSpPr>
          <p:cNvPr id="7" name="Right Brace 6">
            <a:extLst>
              <a:ext uri="{FF2B5EF4-FFF2-40B4-BE49-F238E27FC236}">
                <a16:creationId xmlns:a16="http://schemas.microsoft.com/office/drawing/2014/main" id="{AC29C9B4-FC32-4166-AB9B-CE67A2B8D8E5}"/>
              </a:ext>
            </a:extLst>
          </p:cNvPr>
          <p:cNvSpPr/>
          <p:nvPr/>
        </p:nvSpPr>
        <p:spPr>
          <a:xfrm rot="16200000">
            <a:off x="3374552" y="-681383"/>
            <a:ext cx="446926" cy="4995971"/>
          </a:xfrm>
          <a:prstGeom prst="rightBrace">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 name="TextBox 7">
            <a:extLst>
              <a:ext uri="{FF2B5EF4-FFF2-40B4-BE49-F238E27FC236}">
                <a16:creationId xmlns:a16="http://schemas.microsoft.com/office/drawing/2014/main" id="{7C021914-4238-44C7-BB1D-EB28D8993FA1}"/>
              </a:ext>
            </a:extLst>
          </p:cNvPr>
          <p:cNvSpPr txBox="1"/>
          <p:nvPr/>
        </p:nvSpPr>
        <p:spPr>
          <a:xfrm>
            <a:off x="1806453" y="1214792"/>
            <a:ext cx="3782653" cy="369332"/>
          </a:xfrm>
          <a:prstGeom prst="rect">
            <a:avLst/>
          </a:prstGeom>
          <a:noFill/>
        </p:spPr>
        <p:txBody>
          <a:bodyPr wrap="square" rtlCol="0">
            <a:spAutoFit/>
          </a:bodyPr>
          <a:lstStyle/>
          <a:p>
            <a:r>
              <a:rPr lang="en-GB" dirty="0"/>
              <a:t>Total number of cars on the lorries</a:t>
            </a:r>
          </a:p>
        </p:txBody>
      </p:sp>
      <p:cxnSp>
        <p:nvCxnSpPr>
          <p:cNvPr id="13" name="Straight Connector 12">
            <a:extLst>
              <a:ext uri="{FF2B5EF4-FFF2-40B4-BE49-F238E27FC236}">
                <a16:creationId xmlns:a16="http://schemas.microsoft.com/office/drawing/2014/main" id="{091727F8-6BCC-45FF-A9FA-9363E56E8B7B}"/>
              </a:ext>
            </a:extLst>
          </p:cNvPr>
          <p:cNvCxnSpPr/>
          <p:nvPr/>
        </p:nvCxnSpPr>
        <p:spPr>
          <a:xfrm>
            <a:off x="1099335" y="5383658"/>
            <a:ext cx="5229546" cy="0"/>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0046F299-63D4-4188-8A01-5752432D9E3A}"/>
              </a:ext>
            </a:extLst>
          </p:cNvPr>
          <p:cNvGrpSpPr/>
          <p:nvPr/>
        </p:nvGrpSpPr>
        <p:grpSpPr>
          <a:xfrm>
            <a:off x="1051406" y="4775105"/>
            <a:ext cx="5501034" cy="1050073"/>
            <a:chOff x="1051406" y="4775105"/>
            <a:chExt cx="5501034" cy="1050073"/>
          </a:xfrm>
        </p:grpSpPr>
        <p:grpSp>
          <p:nvGrpSpPr>
            <p:cNvPr id="15" name="Group 14">
              <a:extLst>
                <a:ext uri="{FF2B5EF4-FFF2-40B4-BE49-F238E27FC236}">
                  <a16:creationId xmlns:a16="http://schemas.microsoft.com/office/drawing/2014/main" id="{61D733FC-D951-406F-A5D4-DF4E89C60DD9}"/>
                </a:ext>
              </a:extLst>
            </p:cNvPr>
            <p:cNvGrpSpPr/>
            <p:nvPr/>
          </p:nvGrpSpPr>
          <p:grpSpPr>
            <a:xfrm>
              <a:off x="1172049" y="4775105"/>
              <a:ext cx="5229545" cy="621978"/>
              <a:chOff x="1099335" y="4902230"/>
              <a:chExt cx="4119582" cy="485837"/>
            </a:xfrm>
          </p:grpSpPr>
          <p:sp>
            <p:nvSpPr>
              <p:cNvPr id="81" name="Arrow: Curved Down 80">
                <a:extLst>
                  <a:ext uri="{FF2B5EF4-FFF2-40B4-BE49-F238E27FC236}">
                    <a16:creationId xmlns:a16="http://schemas.microsoft.com/office/drawing/2014/main" id="{319E65EC-FB3C-435D-8012-17CD8B32ED07}"/>
                  </a:ext>
                </a:extLst>
              </p:cNvPr>
              <p:cNvSpPr/>
              <p:nvPr/>
            </p:nvSpPr>
            <p:spPr>
              <a:xfrm>
                <a:off x="4385743" y="4904196"/>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98" name="Arrow: Curved Down 97">
                <a:extLst>
                  <a:ext uri="{FF2B5EF4-FFF2-40B4-BE49-F238E27FC236}">
                    <a16:creationId xmlns:a16="http://schemas.microsoft.com/office/drawing/2014/main" id="{C972C887-9193-4BBB-A3CC-67C31F7A80D3}"/>
                  </a:ext>
                </a:extLst>
              </p:cNvPr>
              <p:cNvSpPr/>
              <p:nvPr/>
            </p:nvSpPr>
            <p:spPr>
              <a:xfrm>
                <a:off x="3714108" y="4902230"/>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99" name="Arrow: Curved Down 98">
                <a:extLst>
                  <a:ext uri="{FF2B5EF4-FFF2-40B4-BE49-F238E27FC236}">
                    <a16:creationId xmlns:a16="http://schemas.microsoft.com/office/drawing/2014/main" id="{7300E410-0290-49E8-824F-906781ECD26E}"/>
                  </a:ext>
                </a:extLst>
              </p:cNvPr>
              <p:cNvSpPr/>
              <p:nvPr/>
            </p:nvSpPr>
            <p:spPr>
              <a:xfrm>
                <a:off x="3049679" y="4926457"/>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00" name="Arrow: Curved Down 99">
                <a:extLst>
                  <a:ext uri="{FF2B5EF4-FFF2-40B4-BE49-F238E27FC236}">
                    <a16:creationId xmlns:a16="http://schemas.microsoft.com/office/drawing/2014/main" id="{9C2F0C27-DC87-445C-803C-C928E7A4B56D}"/>
                  </a:ext>
                </a:extLst>
              </p:cNvPr>
              <p:cNvSpPr/>
              <p:nvPr/>
            </p:nvSpPr>
            <p:spPr>
              <a:xfrm>
                <a:off x="2426636" y="4941140"/>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01" name="Arrow: Curved Down 100">
                <a:extLst>
                  <a:ext uri="{FF2B5EF4-FFF2-40B4-BE49-F238E27FC236}">
                    <a16:creationId xmlns:a16="http://schemas.microsoft.com/office/drawing/2014/main" id="{A5B2CCBC-A3D6-41B0-BF69-FD1F27B2CD35}"/>
                  </a:ext>
                </a:extLst>
              </p:cNvPr>
              <p:cNvSpPr/>
              <p:nvPr/>
            </p:nvSpPr>
            <p:spPr>
              <a:xfrm>
                <a:off x="1768834" y="4926458"/>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4" name="Arrow: Curved Down 13">
                <a:extLst>
                  <a:ext uri="{FF2B5EF4-FFF2-40B4-BE49-F238E27FC236}">
                    <a16:creationId xmlns:a16="http://schemas.microsoft.com/office/drawing/2014/main" id="{189DB8A8-462A-4541-A46D-8704A430DBB2}"/>
                  </a:ext>
                </a:extLst>
              </p:cNvPr>
              <p:cNvSpPr/>
              <p:nvPr/>
            </p:nvSpPr>
            <p:spPr>
              <a:xfrm>
                <a:off x="1099335" y="4936731"/>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grpSp>
        <p:sp>
          <p:nvSpPr>
            <p:cNvPr id="18" name="TextBox 17">
              <a:extLst>
                <a:ext uri="{FF2B5EF4-FFF2-40B4-BE49-F238E27FC236}">
                  <a16:creationId xmlns:a16="http://schemas.microsoft.com/office/drawing/2014/main" id="{51F1A6F6-B9AB-4C05-B687-FAFA7AE02266}"/>
                </a:ext>
              </a:extLst>
            </p:cNvPr>
            <p:cNvSpPr txBox="1"/>
            <p:nvPr/>
          </p:nvSpPr>
          <p:spPr>
            <a:xfrm>
              <a:off x="1051406" y="5445303"/>
              <a:ext cx="472611" cy="369332"/>
            </a:xfrm>
            <a:prstGeom prst="rect">
              <a:avLst/>
            </a:prstGeom>
            <a:noFill/>
            <a:ln w="15875">
              <a:solidFill>
                <a:schemeClr val="accent1">
                  <a:shade val="50000"/>
                </a:schemeClr>
              </a:solidFill>
            </a:ln>
          </p:spPr>
          <p:txBody>
            <a:bodyPr wrap="square" rtlCol="0">
              <a:spAutoFit/>
            </a:bodyPr>
            <a:lstStyle/>
            <a:p>
              <a:pPr algn="ctr"/>
              <a:r>
                <a:rPr lang="en-GB" b="1" dirty="0"/>
                <a:t>0</a:t>
              </a:r>
            </a:p>
          </p:txBody>
        </p:sp>
        <p:sp>
          <p:nvSpPr>
            <p:cNvPr id="102" name="TextBox 101">
              <a:extLst>
                <a:ext uri="{FF2B5EF4-FFF2-40B4-BE49-F238E27FC236}">
                  <a16:creationId xmlns:a16="http://schemas.microsoft.com/office/drawing/2014/main" id="{2506C571-77CF-4982-A387-5C87C6A323F1}"/>
                </a:ext>
              </a:extLst>
            </p:cNvPr>
            <p:cNvSpPr txBox="1"/>
            <p:nvPr/>
          </p:nvSpPr>
          <p:spPr>
            <a:xfrm>
              <a:off x="1877509" y="5445034"/>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a:t>
              </a:r>
            </a:p>
          </p:txBody>
        </p:sp>
        <p:sp>
          <p:nvSpPr>
            <p:cNvPr id="103" name="TextBox 102">
              <a:extLst>
                <a:ext uri="{FF2B5EF4-FFF2-40B4-BE49-F238E27FC236}">
                  <a16:creationId xmlns:a16="http://schemas.microsoft.com/office/drawing/2014/main" id="{E68E3C11-9282-4DB1-9E85-618C9B8B3672}"/>
                </a:ext>
              </a:extLst>
            </p:cNvPr>
            <p:cNvSpPr txBox="1"/>
            <p:nvPr/>
          </p:nvSpPr>
          <p:spPr>
            <a:xfrm>
              <a:off x="5181921" y="5433861"/>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a:t>
              </a:r>
            </a:p>
          </p:txBody>
        </p:sp>
        <p:sp>
          <p:nvSpPr>
            <p:cNvPr id="104" name="TextBox 103">
              <a:extLst>
                <a:ext uri="{FF2B5EF4-FFF2-40B4-BE49-F238E27FC236}">
                  <a16:creationId xmlns:a16="http://schemas.microsoft.com/office/drawing/2014/main" id="{1D5A4843-E42D-49A2-8937-9F8B7AE29A6A}"/>
                </a:ext>
              </a:extLst>
            </p:cNvPr>
            <p:cNvSpPr txBox="1"/>
            <p:nvPr/>
          </p:nvSpPr>
          <p:spPr>
            <a:xfrm>
              <a:off x="4334127" y="5431287"/>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a:t>
              </a:r>
            </a:p>
          </p:txBody>
        </p:sp>
        <p:sp>
          <p:nvSpPr>
            <p:cNvPr id="105" name="TextBox 104">
              <a:extLst>
                <a:ext uri="{FF2B5EF4-FFF2-40B4-BE49-F238E27FC236}">
                  <a16:creationId xmlns:a16="http://schemas.microsoft.com/office/drawing/2014/main" id="{8199F579-F690-47E7-8384-230C613D1A2F}"/>
                </a:ext>
              </a:extLst>
            </p:cNvPr>
            <p:cNvSpPr txBox="1"/>
            <p:nvPr/>
          </p:nvSpPr>
          <p:spPr>
            <a:xfrm>
              <a:off x="3529715" y="5447326"/>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a:t>
              </a:r>
            </a:p>
          </p:txBody>
        </p:sp>
        <p:sp>
          <p:nvSpPr>
            <p:cNvPr id="106" name="TextBox 105">
              <a:extLst>
                <a:ext uri="{FF2B5EF4-FFF2-40B4-BE49-F238E27FC236}">
                  <a16:creationId xmlns:a16="http://schemas.microsoft.com/office/drawing/2014/main" id="{E5B4DBF7-FF7B-4A37-B656-2DA46116A81B}"/>
                </a:ext>
              </a:extLst>
            </p:cNvPr>
            <p:cNvSpPr txBox="1"/>
            <p:nvPr/>
          </p:nvSpPr>
          <p:spPr>
            <a:xfrm>
              <a:off x="2703612" y="5455846"/>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a:t>
              </a:r>
            </a:p>
          </p:txBody>
        </p:sp>
        <p:sp>
          <p:nvSpPr>
            <p:cNvPr id="107" name="TextBox 106">
              <a:extLst>
                <a:ext uri="{FF2B5EF4-FFF2-40B4-BE49-F238E27FC236}">
                  <a16:creationId xmlns:a16="http://schemas.microsoft.com/office/drawing/2014/main" id="{0E0C1F2C-5C31-42D1-92D9-9AC94C00CD92}"/>
                </a:ext>
              </a:extLst>
            </p:cNvPr>
            <p:cNvSpPr txBox="1"/>
            <p:nvPr/>
          </p:nvSpPr>
          <p:spPr>
            <a:xfrm>
              <a:off x="6079829" y="5433445"/>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a:t>
              </a:r>
            </a:p>
          </p:txBody>
        </p:sp>
      </p:grpSp>
      <p:sp>
        <p:nvSpPr>
          <p:cNvPr id="108" name="TextBox 107">
            <a:extLst>
              <a:ext uri="{FF2B5EF4-FFF2-40B4-BE49-F238E27FC236}">
                <a16:creationId xmlns:a16="http://schemas.microsoft.com/office/drawing/2014/main" id="{9B54A884-7FA3-472E-B67D-8164D72AFDA9}"/>
              </a:ext>
            </a:extLst>
          </p:cNvPr>
          <p:cNvSpPr txBox="1"/>
          <p:nvPr/>
        </p:nvSpPr>
        <p:spPr>
          <a:xfrm>
            <a:off x="2241319" y="4926964"/>
            <a:ext cx="472611" cy="369332"/>
          </a:xfrm>
          <a:prstGeom prst="rect">
            <a:avLst/>
          </a:prstGeom>
          <a:noFill/>
          <a:ln w="15875">
            <a:noFill/>
          </a:ln>
        </p:spPr>
        <p:txBody>
          <a:bodyPr wrap="square" rtlCol="0">
            <a:spAutoFit/>
          </a:bodyPr>
          <a:lstStyle/>
          <a:p>
            <a:pPr algn="ctr"/>
            <a:r>
              <a:rPr lang="en-GB" b="1" dirty="0"/>
              <a:t>+8</a:t>
            </a:r>
          </a:p>
        </p:txBody>
      </p:sp>
      <p:sp>
        <p:nvSpPr>
          <p:cNvPr id="109" name="TextBox 108">
            <a:extLst>
              <a:ext uri="{FF2B5EF4-FFF2-40B4-BE49-F238E27FC236}">
                <a16:creationId xmlns:a16="http://schemas.microsoft.com/office/drawing/2014/main" id="{FB7585CE-6EEB-43BF-9C82-7197E58B7414}"/>
              </a:ext>
            </a:extLst>
          </p:cNvPr>
          <p:cNvSpPr txBox="1"/>
          <p:nvPr/>
        </p:nvSpPr>
        <p:spPr>
          <a:xfrm>
            <a:off x="1400728" y="4936382"/>
            <a:ext cx="472611" cy="369332"/>
          </a:xfrm>
          <a:prstGeom prst="rect">
            <a:avLst/>
          </a:prstGeom>
          <a:noFill/>
          <a:ln w="15875">
            <a:noFill/>
          </a:ln>
        </p:spPr>
        <p:txBody>
          <a:bodyPr wrap="square" rtlCol="0">
            <a:spAutoFit/>
          </a:bodyPr>
          <a:lstStyle/>
          <a:p>
            <a:pPr algn="ctr"/>
            <a:r>
              <a:rPr lang="en-GB" b="1" dirty="0"/>
              <a:t>+8</a:t>
            </a:r>
          </a:p>
        </p:txBody>
      </p:sp>
      <p:sp>
        <p:nvSpPr>
          <p:cNvPr id="111" name="TextBox 110">
            <a:extLst>
              <a:ext uri="{FF2B5EF4-FFF2-40B4-BE49-F238E27FC236}">
                <a16:creationId xmlns:a16="http://schemas.microsoft.com/office/drawing/2014/main" id="{C8AFB581-90D1-4825-AB84-F32D1FA1EBC8}"/>
              </a:ext>
            </a:extLst>
          </p:cNvPr>
          <p:cNvSpPr txBox="1"/>
          <p:nvPr/>
        </p:nvSpPr>
        <p:spPr>
          <a:xfrm>
            <a:off x="5548997" y="4892640"/>
            <a:ext cx="472611" cy="369332"/>
          </a:xfrm>
          <a:prstGeom prst="rect">
            <a:avLst/>
          </a:prstGeom>
          <a:noFill/>
          <a:ln w="15875">
            <a:noFill/>
          </a:ln>
        </p:spPr>
        <p:txBody>
          <a:bodyPr wrap="square" rtlCol="0">
            <a:spAutoFit/>
          </a:bodyPr>
          <a:lstStyle/>
          <a:p>
            <a:pPr algn="ctr"/>
            <a:r>
              <a:rPr lang="en-GB" b="1" dirty="0"/>
              <a:t>+8</a:t>
            </a:r>
          </a:p>
        </p:txBody>
      </p:sp>
      <p:sp>
        <p:nvSpPr>
          <p:cNvPr id="112" name="TextBox 111">
            <a:extLst>
              <a:ext uri="{FF2B5EF4-FFF2-40B4-BE49-F238E27FC236}">
                <a16:creationId xmlns:a16="http://schemas.microsoft.com/office/drawing/2014/main" id="{28DB7834-C53E-488C-80E3-10E97BDF18DE}"/>
              </a:ext>
            </a:extLst>
          </p:cNvPr>
          <p:cNvSpPr txBox="1"/>
          <p:nvPr/>
        </p:nvSpPr>
        <p:spPr>
          <a:xfrm>
            <a:off x="4744215" y="4907537"/>
            <a:ext cx="472611" cy="369332"/>
          </a:xfrm>
          <a:prstGeom prst="rect">
            <a:avLst/>
          </a:prstGeom>
          <a:noFill/>
          <a:ln w="15875">
            <a:noFill/>
          </a:ln>
        </p:spPr>
        <p:txBody>
          <a:bodyPr wrap="square" rtlCol="0">
            <a:spAutoFit/>
          </a:bodyPr>
          <a:lstStyle/>
          <a:p>
            <a:pPr algn="ctr"/>
            <a:r>
              <a:rPr lang="en-GB" b="1" dirty="0"/>
              <a:t>+8</a:t>
            </a:r>
          </a:p>
        </p:txBody>
      </p:sp>
      <p:sp>
        <p:nvSpPr>
          <p:cNvPr id="113" name="TextBox 112">
            <a:extLst>
              <a:ext uri="{FF2B5EF4-FFF2-40B4-BE49-F238E27FC236}">
                <a16:creationId xmlns:a16="http://schemas.microsoft.com/office/drawing/2014/main" id="{993867B9-5839-4655-930E-511884B13CD5}"/>
              </a:ext>
            </a:extLst>
          </p:cNvPr>
          <p:cNvSpPr txBox="1"/>
          <p:nvPr/>
        </p:nvSpPr>
        <p:spPr>
          <a:xfrm>
            <a:off x="3106890" y="4916800"/>
            <a:ext cx="472611" cy="369332"/>
          </a:xfrm>
          <a:prstGeom prst="rect">
            <a:avLst/>
          </a:prstGeom>
          <a:noFill/>
          <a:ln w="15875">
            <a:noFill/>
          </a:ln>
        </p:spPr>
        <p:txBody>
          <a:bodyPr wrap="square" rtlCol="0">
            <a:spAutoFit/>
          </a:bodyPr>
          <a:lstStyle/>
          <a:p>
            <a:pPr algn="ctr"/>
            <a:r>
              <a:rPr lang="en-GB" b="1" dirty="0"/>
              <a:t>+8</a:t>
            </a:r>
          </a:p>
        </p:txBody>
      </p:sp>
      <p:sp>
        <p:nvSpPr>
          <p:cNvPr id="114" name="TextBox 113">
            <a:extLst>
              <a:ext uri="{FF2B5EF4-FFF2-40B4-BE49-F238E27FC236}">
                <a16:creationId xmlns:a16="http://schemas.microsoft.com/office/drawing/2014/main" id="{16350071-8C5E-4BDC-9B99-D6FE69907B94}"/>
              </a:ext>
            </a:extLst>
          </p:cNvPr>
          <p:cNvSpPr txBox="1"/>
          <p:nvPr/>
        </p:nvSpPr>
        <p:spPr>
          <a:xfrm>
            <a:off x="3918556" y="4916800"/>
            <a:ext cx="472611" cy="369332"/>
          </a:xfrm>
          <a:prstGeom prst="rect">
            <a:avLst/>
          </a:prstGeom>
          <a:noFill/>
          <a:ln w="15875">
            <a:noFill/>
          </a:ln>
        </p:spPr>
        <p:txBody>
          <a:bodyPr wrap="square" rtlCol="0">
            <a:spAutoFit/>
          </a:bodyPr>
          <a:lstStyle/>
          <a:p>
            <a:pPr algn="ctr"/>
            <a:r>
              <a:rPr lang="en-GB" b="1" dirty="0"/>
              <a:t>+8</a:t>
            </a:r>
          </a:p>
        </p:txBody>
      </p:sp>
      <p:sp>
        <p:nvSpPr>
          <p:cNvPr id="60" name="TextBox 59">
            <a:extLst>
              <a:ext uri="{FF2B5EF4-FFF2-40B4-BE49-F238E27FC236}">
                <a16:creationId xmlns:a16="http://schemas.microsoft.com/office/drawing/2014/main" id="{43A1CB17-6BE0-4CB5-9842-A903FE202012}"/>
              </a:ext>
            </a:extLst>
          </p:cNvPr>
          <p:cNvSpPr txBox="1"/>
          <p:nvPr/>
        </p:nvSpPr>
        <p:spPr>
          <a:xfrm>
            <a:off x="3354800" y="2227830"/>
            <a:ext cx="585627" cy="369332"/>
          </a:xfrm>
          <a:prstGeom prst="rect">
            <a:avLst/>
          </a:prstGeom>
          <a:noFill/>
        </p:spPr>
        <p:txBody>
          <a:bodyPr wrap="square" rtlCol="0">
            <a:spAutoFit/>
          </a:bodyPr>
          <a:lstStyle/>
          <a:p>
            <a:pPr algn="ctr"/>
            <a:r>
              <a:rPr lang="en-GB" b="1" dirty="0">
                <a:solidFill>
                  <a:srgbClr val="FF0000"/>
                </a:solidFill>
              </a:rPr>
              <a:t>?</a:t>
            </a:r>
            <a:r>
              <a:rPr lang="en-GB" dirty="0"/>
              <a:t> </a:t>
            </a:r>
          </a:p>
        </p:txBody>
      </p:sp>
      <p:sp>
        <p:nvSpPr>
          <p:cNvPr id="115" name="TextBox 114">
            <a:extLst>
              <a:ext uri="{FF2B5EF4-FFF2-40B4-BE49-F238E27FC236}">
                <a16:creationId xmlns:a16="http://schemas.microsoft.com/office/drawing/2014/main" id="{F8AD4182-4CE8-4B51-92BA-02977360ED47}"/>
              </a:ext>
            </a:extLst>
          </p:cNvPr>
          <p:cNvSpPr txBox="1"/>
          <p:nvPr/>
        </p:nvSpPr>
        <p:spPr>
          <a:xfrm>
            <a:off x="6535897" y="948312"/>
            <a:ext cx="5978559" cy="6186309"/>
          </a:xfrm>
          <a:prstGeom prst="rect">
            <a:avLst/>
          </a:prstGeom>
          <a:noFill/>
        </p:spPr>
        <p:txBody>
          <a:bodyPr wrap="square">
            <a:spAutoFit/>
          </a:bodyPr>
          <a:lstStyle/>
          <a:p>
            <a:endParaRPr lang="en-GB" b="1" dirty="0"/>
          </a:p>
          <a:p>
            <a:r>
              <a:rPr lang="en-GB" b="1" dirty="0"/>
              <a:t>We could use an array:</a:t>
            </a:r>
          </a:p>
          <a:p>
            <a:endParaRPr lang="en-GB" b="1" dirty="0"/>
          </a:p>
          <a:p>
            <a:endParaRPr lang="en-GB" b="1"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b="1" dirty="0"/>
          </a:p>
          <a:p>
            <a:endParaRPr lang="en-GB" b="1" dirty="0"/>
          </a:p>
          <a:p>
            <a:endParaRPr lang="en-GB" dirty="0"/>
          </a:p>
          <a:p>
            <a:endParaRPr lang="en-GB" dirty="0"/>
          </a:p>
          <a:p>
            <a:endParaRPr lang="en-GB" dirty="0"/>
          </a:p>
          <a:p>
            <a:endParaRPr lang="en-GB" dirty="0"/>
          </a:p>
          <a:p>
            <a:endParaRPr lang="en-GB" b="1" dirty="0"/>
          </a:p>
          <a:p>
            <a:endParaRPr lang="en-GB" b="1" dirty="0"/>
          </a:p>
          <a:p>
            <a:endParaRPr lang="en-GB" b="1" dirty="0"/>
          </a:p>
          <a:p>
            <a:endParaRPr lang="en-GB" dirty="0"/>
          </a:p>
        </p:txBody>
      </p:sp>
      <p:grpSp>
        <p:nvGrpSpPr>
          <p:cNvPr id="24" name="Group 23">
            <a:extLst>
              <a:ext uri="{FF2B5EF4-FFF2-40B4-BE49-F238E27FC236}">
                <a16:creationId xmlns:a16="http://schemas.microsoft.com/office/drawing/2014/main" id="{A3206321-1778-455A-B970-36DE75DC440E}"/>
              </a:ext>
            </a:extLst>
          </p:cNvPr>
          <p:cNvGrpSpPr/>
          <p:nvPr/>
        </p:nvGrpSpPr>
        <p:grpSpPr>
          <a:xfrm>
            <a:off x="6772991" y="1748662"/>
            <a:ext cx="4426750" cy="3498712"/>
            <a:chOff x="6772991" y="1748662"/>
            <a:chExt cx="4426750" cy="3498712"/>
          </a:xfrm>
        </p:grpSpPr>
        <p:grpSp>
          <p:nvGrpSpPr>
            <p:cNvPr id="124" name="Group 123">
              <a:extLst>
                <a:ext uri="{FF2B5EF4-FFF2-40B4-BE49-F238E27FC236}">
                  <a16:creationId xmlns:a16="http://schemas.microsoft.com/office/drawing/2014/main" id="{2C3285A6-E8DF-41ED-8DEF-5078FC189A30}"/>
                </a:ext>
              </a:extLst>
            </p:cNvPr>
            <p:cNvGrpSpPr/>
            <p:nvPr/>
          </p:nvGrpSpPr>
          <p:grpSpPr>
            <a:xfrm>
              <a:off x="6772991" y="1748662"/>
              <a:ext cx="4325759" cy="815696"/>
              <a:chOff x="6790801" y="1967079"/>
              <a:chExt cx="5526292" cy="815696"/>
            </a:xfrm>
          </p:grpSpPr>
          <p:pic>
            <p:nvPicPr>
              <p:cNvPr id="125" name="Graphic 124" descr="Car with solid fill">
                <a:extLst>
                  <a:ext uri="{FF2B5EF4-FFF2-40B4-BE49-F238E27FC236}">
                    <a16:creationId xmlns:a16="http://schemas.microsoft.com/office/drawing/2014/main" id="{FF5D7D70-5A5B-408E-973D-646355EC75D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58120" y="1967079"/>
                <a:ext cx="730312" cy="730312"/>
              </a:xfrm>
              <a:prstGeom prst="rect">
                <a:avLst/>
              </a:prstGeom>
            </p:spPr>
          </p:pic>
          <p:pic>
            <p:nvPicPr>
              <p:cNvPr id="126" name="Graphic 125" descr="Car with solid fill">
                <a:extLst>
                  <a:ext uri="{FF2B5EF4-FFF2-40B4-BE49-F238E27FC236}">
                    <a16:creationId xmlns:a16="http://schemas.microsoft.com/office/drawing/2014/main" id="{9911FBB2-615C-4EC2-85DE-3DDF33AA5C8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790801" y="1967079"/>
                <a:ext cx="730312" cy="730312"/>
              </a:xfrm>
              <a:prstGeom prst="rect">
                <a:avLst/>
              </a:prstGeom>
            </p:spPr>
          </p:pic>
          <p:pic>
            <p:nvPicPr>
              <p:cNvPr id="127" name="Graphic 126" descr="Car with solid fill">
                <a:extLst>
                  <a:ext uri="{FF2B5EF4-FFF2-40B4-BE49-F238E27FC236}">
                    <a16:creationId xmlns:a16="http://schemas.microsoft.com/office/drawing/2014/main" id="{AC33137A-844C-4770-8505-CA0C2DD3FFC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586781" y="2052463"/>
                <a:ext cx="730312" cy="730312"/>
              </a:xfrm>
              <a:prstGeom prst="rect">
                <a:avLst/>
              </a:prstGeom>
            </p:spPr>
          </p:pic>
          <p:pic>
            <p:nvPicPr>
              <p:cNvPr id="128" name="Graphic 127" descr="Car with solid fill">
                <a:extLst>
                  <a:ext uri="{FF2B5EF4-FFF2-40B4-BE49-F238E27FC236}">
                    <a16:creationId xmlns:a16="http://schemas.microsoft.com/office/drawing/2014/main" id="{C47AFF1E-897F-4F2E-BEC9-D4BA6B6BF4C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04288" y="2051745"/>
                <a:ext cx="730312" cy="730312"/>
              </a:xfrm>
              <a:prstGeom prst="rect">
                <a:avLst/>
              </a:prstGeom>
            </p:spPr>
          </p:pic>
          <p:pic>
            <p:nvPicPr>
              <p:cNvPr id="129" name="Graphic 128" descr="Car with solid fill">
                <a:extLst>
                  <a:ext uri="{FF2B5EF4-FFF2-40B4-BE49-F238E27FC236}">
                    <a16:creationId xmlns:a16="http://schemas.microsoft.com/office/drawing/2014/main" id="{03418E95-E8F2-4849-B379-0679B284883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207669" y="2028838"/>
                <a:ext cx="730312" cy="730312"/>
              </a:xfrm>
              <a:prstGeom prst="rect">
                <a:avLst/>
              </a:prstGeom>
            </p:spPr>
          </p:pic>
          <p:pic>
            <p:nvPicPr>
              <p:cNvPr id="130" name="Graphic 129" descr="Car with solid fill">
                <a:extLst>
                  <a:ext uri="{FF2B5EF4-FFF2-40B4-BE49-F238E27FC236}">
                    <a16:creationId xmlns:a16="http://schemas.microsoft.com/office/drawing/2014/main" id="{1E13557A-7735-414E-AFCA-BAC4463D773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525176" y="2013606"/>
                <a:ext cx="730312" cy="730312"/>
              </a:xfrm>
              <a:prstGeom prst="rect">
                <a:avLst/>
              </a:prstGeom>
            </p:spPr>
          </p:pic>
          <p:pic>
            <p:nvPicPr>
              <p:cNvPr id="131" name="Graphic 130" descr="Car with solid fill">
                <a:extLst>
                  <a:ext uri="{FF2B5EF4-FFF2-40B4-BE49-F238E27FC236}">
                    <a16:creationId xmlns:a16="http://schemas.microsoft.com/office/drawing/2014/main" id="{ABBD2921-810D-48E2-8A39-04A68F24FBD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821195" y="1998374"/>
                <a:ext cx="730312" cy="730312"/>
              </a:xfrm>
              <a:prstGeom prst="rect">
                <a:avLst/>
              </a:prstGeom>
            </p:spPr>
          </p:pic>
          <p:pic>
            <p:nvPicPr>
              <p:cNvPr id="132" name="Graphic 131" descr="Car with solid fill">
                <a:extLst>
                  <a:ext uri="{FF2B5EF4-FFF2-40B4-BE49-F238E27FC236}">
                    <a16:creationId xmlns:a16="http://schemas.microsoft.com/office/drawing/2014/main" id="{AA961C47-8816-4E81-BF05-075C7ECF03F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38702" y="1996661"/>
                <a:ext cx="730312" cy="730312"/>
              </a:xfrm>
              <a:prstGeom prst="rect">
                <a:avLst/>
              </a:prstGeom>
            </p:spPr>
          </p:pic>
        </p:grpSp>
        <p:grpSp>
          <p:nvGrpSpPr>
            <p:cNvPr id="133" name="Group 132">
              <a:extLst>
                <a:ext uri="{FF2B5EF4-FFF2-40B4-BE49-F238E27FC236}">
                  <a16:creationId xmlns:a16="http://schemas.microsoft.com/office/drawing/2014/main" id="{5CB1CEA1-667D-41A3-9146-6E61C294BBBB}"/>
                </a:ext>
              </a:extLst>
            </p:cNvPr>
            <p:cNvGrpSpPr/>
            <p:nvPr/>
          </p:nvGrpSpPr>
          <p:grpSpPr>
            <a:xfrm>
              <a:off x="6803290" y="2301605"/>
              <a:ext cx="4325759" cy="815696"/>
              <a:chOff x="6790801" y="1967079"/>
              <a:chExt cx="5526292" cy="815696"/>
            </a:xfrm>
          </p:grpSpPr>
          <p:pic>
            <p:nvPicPr>
              <p:cNvPr id="134" name="Graphic 133" descr="Car with solid fill">
                <a:extLst>
                  <a:ext uri="{FF2B5EF4-FFF2-40B4-BE49-F238E27FC236}">
                    <a16:creationId xmlns:a16="http://schemas.microsoft.com/office/drawing/2014/main" id="{193949FC-DECD-404A-A6E4-9756A0DD787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58120" y="1967079"/>
                <a:ext cx="730312" cy="730312"/>
              </a:xfrm>
              <a:prstGeom prst="rect">
                <a:avLst/>
              </a:prstGeom>
            </p:spPr>
          </p:pic>
          <p:pic>
            <p:nvPicPr>
              <p:cNvPr id="135" name="Graphic 134" descr="Car with solid fill">
                <a:extLst>
                  <a:ext uri="{FF2B5EF4-FFF2-40B4-BE49-F238E27FC236}">
                    <a16:creationId xmlns:a16="http://schemas.microsoft.com/office/drawing/2014/main" id="{1BF02839-4ABC-4F82-B752-9C21765E4AE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790801" y="1967079"/>
                <a:ext cx="730312" cy="730312"/>
              </a:xfrm>
              <a:prstGeom prst="rect">
                <a:avLst/>
              </a:prstGeom>
            </p:spPr>
          </p:pic>
          <p:pic>
            <p:nvPicPr>
              <p:cNvPr id="136" name="Graphic 135" descr="Car with solid fill">
                <a:extLst>
                  <a:ext uri="{FF2B5EF4-FFF2-40B4-BE49-F238E27FC236}">
                    <a16:creationId xmlns:a16="http://schemas.microsoft.com/office/drawing/2014/main" id="{ACA67FC2-BD54-4DEB-9181-6FB4FB4908D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586781" y="2052463"/>
                <a:ext cx="730312" cy="730312"/>
              </a:xfrm>
              <a:prstGeom prst="rect">
                <a:avLst/>
              </a:prstGeom>
            </p:spPr>
          </p:pic>
          <p:pic>
            <p:nvPicPr>
              <p:cNvPr id="137" name="Graphic 136" descr="Car with solid fill">
                <a:extLst>
                  <a:ext uri="{FF2B5EF4-FFF2-40B4-BE49-F238E27FC236}">
                    <a16:creationId xmlns:a16="http://schemas.microsoft.com/office/drawing/2014/main" id="{09AEE356-17F8-4D63-BBD6-96AD059C36B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04288" y="2051745"/>
                <a:ext cx="730312" cy="730312"/>
              </a:xfrm>
              <a:prstGeom prst="rect">
                <a:avLst/>
              </a:prstGeom>
            </p:spPr>
          </p:pic>
          <p:pic>
            <p:nvPicPr>
              <p:cNvPr id="138" name="Graphic 137" descr="Car with solid fill">
                <a:extLst>
                  <a:ext uri="{FF2B5EF4-FFF2-40B4-BE49-F238E27FC236}">
                    <a16:creationId xmlns:a16="http://schemas.microsoft.com/office/drawing/2014/main" id="{151B2E95-680D-4503-B72D-2FBDF68A766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207669" y="2028838"/>
                <a:ext cx="730312" cy="730312"/>
              </a:xfrm>
              <a:prstGeom prst="rect">
                <a:avLst/>
              </a:prstGeom>
            </p:spPr>
          </p:pic>
          <p:pic>
            <p:nvPicPr>
              <p:cNvPr id="139" name="Graphic 138" descr="Car with solid fill">
                <a:extLst>
                  <a:ext uri="{FF2B5EF4-FFF2-40B4-BE49-F238E27FC236}">
                    <a16:creationId xmlns:a16="http://schemas.microsoft.com/office/drawing/2014/main" id="{AADEED91-47C4-4380-B0B6-1D64CD946F0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525176" y="2013606"/>
                <a:ext cx="730312" cy="730312"/>
              </a:xfrm>
              <a:prstGeom prst="rect">
                <a:avLst/>
              </a:prstGeom>
            </p:spPr>
          </p:pic>
          <p:pic>
            <p:nvPicPr>
              <p:cNvPr id="140" name="Graphic 139" descr="Car with solid fill">
                <a:extLst>
                  <a:ext uri="{FF2B5EF4-FFF2-40B4-BE49-F238E27FC236}">
                    <a16:creationId xmlns:a16="http://schemas.microsoft.com/office/drawing/2014/main" id="{88806F22-B41D-4DCA-AC4F-9CC6BE641DE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821195" y="1998374"/>
                <a:ext cx="730312" cy="730312"/>
              </a:xfrm>
              <a:prstGeom prst="rect">
                <a:avLst/>
              </a:prstGeom>
            </p:spPr>
          </p:pic>
          <p:pic>
            <p:nvPicPr>
              <p:cNvPr id="141" name="Graphic 140" descr="Car with solid fill">
                <a:extLst>
                  <a:ext uri="{FF2B5EF4-FFF2-40B4-BE49-F238E27FC236}">
                    <a16:creationId xmlns:a16="http://schemas.microsoft.com/office/drawing/2014/main" id="{CDBB0E12-28CC-42E2-929A-39DF72930F6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38702" y="1996661"/>
                <a:ext cx="730312" cy="730312"/>
              </a:xfrm>
              <a:prstGeom prst="rect">
                <a:avLst/>
              </a:prstGeom>
            </p:spPr>
          </p:pic>
        </p:grpSp>
        <p:grpSp>
          <p:nvGrpSpPr>
            <p:cNvPr id="142" name="Group 141">
              <a:extLst>
                <a:ext uri="{FF2B5EF4-FFF2-40B4-BE49-F238E27FC236}">
                  <a16:creationId xmlns:a16="http://schemas.microsoft.com/office/drawing/2014/main" id="{90971689-47F4-4CF8-BA1F-232132263CAD}"/>
                </a:ext>
              </a:extLst>
            </p:cNvPr>
            <p:cNvGrpSpPr/>
            <p:nvPr/>
          </p:nvGrpSpPr>
          <p:grpSpPr>
            <a:xfrm>
              <a:off x="6846092" y="2901980"/>
              <a:ext cx="4325759" cy="815696"/>
              <a:chOff x="6790801" y="1967079"/>
              <a:chExt cx="5526292" cy="815696"/>
            </a:xfrm>
          </p:grpSpPr>
          <p:pic>
            <p:nvPicPr>
              <p:cNvPr id="143" name="Graphic 142" descr="Car with solid fill">
                <a:extLst>
                  <a:ext uri="{FF2B5EF4-FFF2-40B4-BE49-F238E27FC236}">
                    <a16:creationId xmlns:a16="http://schemas.microsoft.com/office/drawing/2014/main" id="{6FDFAA34-8257-4268-B78C-9388FE7F914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58120" y="1967079"/>
                <a:ext cx="730312" cy="730312"/>
              </a:xfrm>
              <a:prstGeom prst="rect">
                <a:avLst/>
              </a:prstGeom>
            </p:spPr>
          </p:pic>
          <p:pic>
            <p:nvPicPr>
              <p:cNvPr id="144" name="Graphic 143" descr="Car with solid fill">
                <a:extLst>
                  <a:ext uri="{FF2B5EF4-FFF2-40B4-BE49-F238E27FC236}">
                    <a16:creationId xmlns:a16="http://schemas.microsoft.com/office/drawing/2014/main" id="{828E840F-EF75-46CA-9596-6742AF96A90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790801" y="1967079"/>
                <a:ext cx="730312" cy="730312"/>
              </a:xfrm>
              <a:prstGeom prst="rect">
                <a:avLst/>
              </a:prstGeom>
            </p:spPr>
          </p:pic>
          <p:pic>
            <p:nvPicPr>
              <p:cNvPr id="145" name="Graphic 144" descr="Car with solid fill">
                <a:extLst>
                  <a:ext uri="{FF2B5EF4-FFF2-40B4-BE49-F238E27FC236}">
                    <a16:creationId xmlns:a16="http://schemas.microsoft.com/office/drawing/2014/main" id="{4702920B-3A20-4F48-A282-6FCC33A3EAC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586781" y="2052463"/>
                <a:ext cx="730312" cy="730312"/>
              </a:xfrm>
              <a:prstGeom prst="rect">
                <a:avLst/>
              </a:prstGeom>
            </p:spPr>
          </p:pic>
          <p:pic>
            <p:nvPicPr>
              <p:cNvPr id="146" name="Graphic 145" descr="Car with solid fill">
                <a:extLst>
                  <a:ext uri="{FF2B5EF4-FFF2-40B4-BE49-F238E27FC236}">
                    <a16:creationId xmlns:a16="http://schemas.microsoft.com/office/drawing/2014/main" id="{962E2CD8-13FB-4CD8-9F0C-0C95F3F0F30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04288" y="2051745"/>
                <a:ext cx="730312" cy="730312"/>
              </a:xfrm>
              <a:prstGeom prst="rect">
                <a:avLst/>
              </a:prstGeom>
            </p:spPr>
          </p:pic>
          <p:pic>
            <p:nvPicPr>
              <p:cNvPr id="147" name="Graphic 146" descr="Car with solid fill">
                <a:extLst>
                  <a:ext uri="{FF2B5EF4-FFF2-40B4-BE49-F238E27FC236}">
                    <a16:creationId xmlns:a16="http://schemas.microsoft.com/office/drawing/2014/main" id="{DD06A931-DBFE-4365-BB82-0E8DB60DE02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207669" y="2028838"/>
                <a:ext cx="730312" cy="730312"/>
              </a:xfrm>
              <a:prstGeom prst="rect">
                <a:avLst/>
              </a:prstGeom>
            </p:spPr>
          </p:pic>
          <p:pic>
            <p:nvPicPr>
              <p:cNvPr id="148" name="Graphic 147" descr="Car with solid fill">
                <a:extLst>
                  <a:ext uri="{FF2B5EF4-FFF2-40B4-BE49-F238E27FC236}">
                    <a16:creationId xmlns:a16="http://schemas.microsoft.com/office/drawing/2014/main" id="{CD4DE07B-8A9A-491C-98AD-C64B5775DFA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525176" y="2013606"/>
                <a:ext cx="730312" cy="730312"/>
              </a:xfrm>
              <a:prstGeom prst="rect">
                <a:avLst/>
              </a:prstGeom>
            </p:spPr>
          </p:pic>
          <p:pic>
            <p:nvPicPr>
              <p:cNvPr id="149" name="Graphic 148" descr="Car with solid fill">
                <a:extLst>
                  <a:ext uri="{FF2B5EF4-FFF2-40B4-BE49-F238E27FC236}">
                    <a16:creationId xmlns:a16="http://schemas.microsoft.com/office/drawing/2014/main" id="{D02F2190-562E-4672-A034-CEAC3B0988D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821195" y="1998374"/>
                <a:ext cx="730312" cy="730312"/>
              </a:xfrm>
              <a:prstGeom prst="rect">
                <a:avLst/>
              </a:prstGeom>
            </p:spPr>
          </p:pic>
          <p:pic>
            <p:nvPicPr>
              <p:cNvPr id="150" name="Graphic 149" descr="Car with solid fill">
                <a:extLst>
                  <a:ext uri="{FF2B5EF4-FFF2-40B4-BE49-F238E27FC236}">
                    <a16:creationId xmlns:a16="http://schemas.microsoft.com/office/drawing/2014/main" id="{D92C5964-D71F-4C65-9AC1-F2DE8473068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38702" y="1996661"/>
                <a:ext cx="730312" cy="730312"/>
              </a:xfrm>
              <a:prstGeom prst="rect">
                <a:avLst/>
              </a:prstGeom>
            </p:spPr>
          </p:pic>
        </p:grpSp>
        <p:grpSp>
          <p:nvGrpSpPr>
            <p:cNvPr id="151" name="Group 150">
              <a:extLst>
                <a:ext uri="{FF2B5EF4-FFF2-40B4-BE49-F238E27FC236}">
                  <a16:creationId xmlns:a16="http://schemas.microsoft.com/office/drawing/2014/main" id="{D7F8CA4C-6F8C-4400-AC2E-55EE166657C4}"/>
                </a:ext>
              </a:extLst>
            </p:cNvPr>
            <p:cNvGrpSpPr/>
            <p:nvPr/>
          </p:nvGrpSpPr>
          <p:grpSpPr>
            <a:xfrm>
              <a:off x="6867628" y="3456917"/>
              <a:ext cx="4325759" cy="815696"/>
              <a:chOff x="6790801" y="1967079"/>
              <a:chExt cx="5526292" cy="815696"/>
            </a:xfrm>
          </p:grpSpPr>
          <p:pic>
            <p:nvPicPr>
              <p:cNvPr id="152" name="Graphic 151" descr="Car with solid fill">
                <a:extLst>
                  <a:ext uri="{FF2B5EF4-FFF2-40B4-BE49-F238E27FC236}">
                    <a16:creationId xmlns:a16="http://schemas.microsoft.com/office/drawing/2014/main" id="{D6A59576-E9AD-40EB-8236-01F57CF5C8A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58120" y="1967079"/>
                <a:ext cx="730312" cy="730312"/>
              </a:xfrm>
              <a:prstGeom prst="rect">
                <a:avLst/>
              </a:prstGeom>
            </p:spPr>
          </p:pic>
          <p:pic>
            <p:nvPicPr>
              <p:cNvPr id="153" name="Graphic 152" descr="Car with solid fill">
                <a:extLst>
                  <a:ext uri="{FF2B5EF4-FFF2-40B4-BE49-F238E27FC236}">
                    <a16:creationId xmlns:a16="http://schemas.microsoft.com/office/drawing/2014/main" id="{5EBC3EBD-0E87-4A16-86DD-CAEB383A26B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790801" y="1967079"/>
                <a:ext cx="730312" cy="730312"/>
              </a:xfrm>
              <a:prstGeom prst="rect">
                <a:avLst/>
              </a:prstGeom>
            </p:spPr>
          </p:pic>
          <p:pic>
            <p:nvPicPr>
              <p:cNvPr id="154" name="Graphic 153" descr="Car with solid fill">
                <a:extLst>
                  <a:ext uri="{FF2B5EF4-FFF2-40B4-BE49-F238E27FC236}">
                    <a16:creationId xmlns:a16="http://schemas.microsoft.com/office/drawing/2014/main" id="{C05D7843-DB19-4B42-8D22-27313DA6561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586781" y="2052463"/>
                <a:ext cx="730312" cy="730312"/>
              </a:xfrm>
              <a:prstGeom prst="rect">
                <a:avLst/>
              </a:prstGeom>
            </p:spPr>
          </p:pic>
          <p:pic>
            <p:nvPicPr>
              <p:cNvPr id="155" name="Graphic 154" descr="Car with solid fill">
                <a:extLst>
                  <a:ext uri="{FF2B5EF4-FFF2-40B4-BE49-F238E27FC236}">
                    <a16:creationId xmlns:a16="http://schemas.microsoft.com/office/drawing/2014/main" id="{32E13538-4133-4BAF-B0C8-0137011B765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04288" y="2051745"/>
                <a:ext cx="730312" cy="730312"/>
              </a:xfrm>
              <a:prstGeom prst="rect">
                <a:avLst/>
              </a:prstGeom>
            </p:spPr>
          </p:pic>
          <p:pic>
            <p:nvPicPr>
              <p:cNvPr id="156" name="Graphic 155" descr="Car with solid fill">
                <a:extLst>
                  <a:ext uri="{FF2B5EF4-FFF2-40B4-BE49-F238E27FC236}">
                    <a16:creationId xmlns:a16="http://schemas.microsoft.com/office/drawing/2014/main" id="{8B00ADA1-675F-47F6-A915-C201B9F9E3C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207669" y="2028838"/>
                <a:ext cx="730312" cy="730312"/>
              </a:xfrm>
              <a:prstGeom prst="rect">
                <a:avLst/>
              </a:prstGeom>
            </p:spPr>
          </p:pic>
          <p:pic>
            <p:nvPicPr>
              <p:cNvPr id="157" name="Graphic 156" descr="Car with solid fill">
                <a:extLst>
                  <a:ext uri="{FF2B5EF4-FFF2-40B4-BE49-F238E27FC236}">
                    <a16:creationId xmlns:a16="http://schemas.microsoft.com/office/drawing/2014/main" id="{B247D766-8537-4F50-9284-70612D7C9BF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525176" y="2013606"/>
                <a:ext cx="730312" cy="730312"/>
              </a:xfrm>
              <a:prstGeom prst="rect">
                <a:avLst/>
              </a:prstGeom>
            </p:spPr>
          </p:pic>
          <p:pic>
            <p:nvPicPr>
              <p:cNvPr id="158" name="Graphic 157" descr="Car with solid fill">
                <a:extLst>
                  <a:ext uri="{FF2B5EF4-FFF2-40B4-BE49-F238E27FC236}">
                    <a16:creationId xmlns:a16="http://schemas.microsoft.com/office/drawing/2014/main" id="{F44DB78E-2A4B-4FD1-BEEB-ABFBC9FAC70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821195" y="1998374"/>
                <a:ext cx="730312" cy="730312"/>
              </a:xfrm>
              <a:prstGeom prst="rect">
                <a:avLst/>
              </a:prstGeom>
            </p:spPr>
          </p:pic>
          <p:pic>
            <p:nvPicPr>
              <p:cNvPr id="159" name="Graphic 158" descr="Car with solid fill">
                <a:extLst>
                  <a:ext uri="{FF2B5EF4-FFF2-40B4-BE49-F238E27FC236}">
                    <a16:creationId xmlns:a16="http://schemas.microsoft.com/office/drawing/2014/main" id="{7DCA2B6D-F037-4ABF-A741-CDF9247BF3C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38702" y="1996661"/>
                <a:ext cx="730312" cy="730312"/>
              </a:xfrm>
              <a:prstGeom prst="rect">
                <a:avLst/>
              </a:prstGeom>
            </p:spPr>
          </p:pic>
        </p:grpSp>
        <p:grpSp>
          <p:nvGrpSpPr>
            <p:cNvPr id="160" name="Group 159">
              <a:extLst>
                <a:ext uri="{FF2B5EF4-FFF2-40B4-BE49-F238E27FC236}">
                  <a16:creationId xmlns:a16="http://schemas.microsoft.com/office/drawing/2014/main" id="{2EF53B93-7480-40A4-B5BC-0BDCCEA3D5DB}"/>
                </a:ext>
              </a:extLst>
            </p:cNvPr>
            <p:cNvGrpSpPr/>
            <p:nvPr/>
          </p:nvGrpSpPr>
          <p:grpSpPr>
            <a:xfrm>
              <a:off x="6873982" y="3943313"/>
              <a:ext cx="4325759" cy="815696"/>
              <a:chOff x="6790801" y="1967079"/>
              <a:chExt cx="5526292" cy="815696"/>
            </a:xfrm>
          </p:grpSpPr>
          <p:pic>
            <p:nvPicPr>
              <p:cNvPr id="161" name="Graphic 160" descr="Car with solid fill">
                <a:extLst>
                  <a:ext uri="{FF2B5EF4-FFF2-40B4-BE49-F238E27FC236}">
                    <a16:creationId xmlns:a16="http://schemas.microsoft.com/office/drawing/2014/main" id="{B1F3D89F-F7DD-43B6-A61E-17C9F1A7F3E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58120" y="1967079"/>
                <a:ext cx="730312" cy="730312"/>
              </a:xfrm>
              <a:prstGeom prst="rect">
                <a:avLst/>
              </a:prstGeom>
            </p:spPr>
          </p:pic>
          <p:pic>
            <p:nvPicPr>
              <p:cNvPr id="162" name="Graphic 161" descr="Car with solid fill">
                <a:extLst>
                  <a:ext uri="{FF2B5EF4-FFF2-40B4-BE49-F238E27FC236}">
                    <a16:creationId xmlns:a16="http://schemas.microsoft.com/office/drawing/2014/main" id="{AC5367B0-3E91-4DF7-BE3C-40D4034B9D0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790801" y="1967079"/>
                <a:ext cx="730312" cy="730312"/>
              </a:xfrm>
              <a:prstGeom prst="rect">
                <a:avLst/>
              </a:prstGeom>
            </p:spPr>
          </p:pic>
          <p:pic>
            <p:nvPicPr>
              <p:cNvPr id="163" name="Graphic 162" descr="Car with solid fill">
                <a:extLst>
                  <a:ext uri="{FF2B5EF4-FFF2-40B4-BE49-F238E27FC236}">
                    <a16:creationId xmlns:a16="http://schemas.microsoft.com/office/drawing/2014/main" id="{723E9900-05EE-46BE-9726-62964269B04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586781" y="2052463"/>
                <a:ext cx="730312" cy="730312"/>
              </a:xfrm>
              <a:prstGeom prst="rect">
                <a:avLst/>
              </a:prstGeom>
            </p:spPr>
          </p:pic>
          <p:pic>
            <p:nvPicPr>
              <p:cNvPr id="164" name="Graphic 163" descr="Car with solid fill">
                <a:extLst>
                  <a:ext uri="{FF2B5EF4-FFF2-40B4-BE49-F238E27FC236}">
                    <a16:creationId xmlns:a16="http://schemas.microsoft.com/office/drawing/2014/main" id="{5C7B72E0-546B-4823-A6C9-A0D0C51D02D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04288" y="2051745"/>
                <a:ext cx="730312" cy="730312"/>
              </a:xfrm>
              <a:prstGeom prst="rect">
                <a:avLst/>
              </a:prstGeom>
            </p:spPr>
          </p:pic>
          <p:pic>
            <p:nvPicPr>
              <p:cNvPr id="165" name="Graphic 164" descr="Car with solid fill">
                <a:extLst>
                  <a:ext uri="{FF2B5EF4-FFF2-40B4-BE49-F238E27FC236}">
                    <a16:creationId xmlns:a16="http://schemas.microsoft.com/office/drawing/2014/main" id="{8CF8F0CF-F33C-4F6B-93DE-1F392624EB6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207669" y="2028838"/>
                <a:ext cx="730312" cy="730312"/>
              </a:xfrm>
              <a:prstGeom prst="rect">
                <a:avLst/>
              </a:prstGeom>
            </p:spPr>
          </p:pic>
          <p:pic>
            <p:nvPicPr>
              <p:cNvPr id="166" name="Graphic 165" descr="Car with solid fill">
                <a:extLst>
                  <a:ext uri="{FF2B5EF4-FFF2-40B4-BE49-F238E27FC236}">
                    <a16:creationId xmlns:a16="http://schemas.microsoft.com/office/drawing/2014/main" id="{34D85F43-1458-4AC0-8FBC-F39CFF1E222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525176" y="2013606"/>
                <a:ext cx="730312" cy="730312"/>
              </a:xfrm>
              <a:prstGeom prst="rect">
                <a:avLst/>
              </a:prstGeom>
            </p:spPr>
          </p:pic>
          <p:pic>
            <p:nvPicPr>
              <p:cNvPr id="167" name="Graphic 166" descr="Car with solid fill">
                <a:extLst>
                  <a:ext uri="{FF2B5EF4-FFF2-40B4-BE49-F238E27FC236}">
                    <a16:creationId xmlns:a16="http://schemas.microsoft.com/office/drawing/2014/main" id="{04C854D7-2B11-4869-B687-433961179D4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821195" y="1998374"/>
                <a:ext cx="730312" cy="730312"/>
              </a:xfrm>
              <a:prstGeom prst="rect">
                <a:avLst/>
              </a:prstGeom>
            </p:spPr>
          </p:pic>
          <p:pic>
            <p:nvPicPr>
              <p:cNvPr id="168" name="Graphic 167" descr="Car with solid fill">
                <a:extLst>
                  <a:ext uri="{FF2B5EF4-FFF2-40B4-BE49-F238E27FC236}">
                    <a16:creationId xmlns:a16="http://schemas.microsoft.com/office/drawing/2014/main" id="{407078CE-0E73-42C0-A813-63061709D61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38702" y="1996661"/>
                <a:ext cx="730312" cy="730312"/>
              </a:xfrm>
              <a:prstGeom prst="rect">
                <a:avLst/>
              </a:prstGeom>
            </p:spPr>
          </p:pic>
        </p:grpSp>
        <p:grpSp>
          <p:nvGrpSpPr>
            <p:cNvPr id="169" name="Group 168">
              <a:extLst>
                <a:ext uri="{FF2B5EF4-FFF2-40B4-BE49-F238E27FC236}">
                  <a16:creationId xmlns:a16="http://schemas.microsoft.com/office/drawing/2014/main" id="{B0B23409-ED14-4BE3-BB85-5DC6E174868A}"/>
                </a:ext>
              </a:extLst>
            </p:cNvPr>
            <p:cNvGrpSpPr/>
            <p:nvPr/>
          </p:nvGrpSpPr>
          <p:grpSpPr>
            <a:xfrm>
              <a:off x="6865718" y="4431678"/>
              <a:ext cx="4325759" cy="815696"/>
              <a:chOff x="6790801" y="1967079"/>
              <a:chExt cx="5526292" cy="815696"/>
            </a:xfrm>
          </p:grpSpPr>
          <p:pic>
            <p:nvPicPr>
              <p:cNvPr id="170" name="Graphic 169" descr="Car with solid fill">
                <a:extLst>
                  <a:ext uri="{FF2B5EF4-FFF2-40B4-BE49-F238E27FC236}">
                    <a16:creationId xmlns:a16="http://schemas.microsoft.com/office/drawing/2014/main" id="{8ABAC214-27CF-4F31-9530-12758642C4A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58120" y="1967079"/>
                <a:ext cx="730312" cy="730312"/>
              </a:xfrm>
              <a:prstGeom prst="rect">
                <a:avLst/>
              </a:prstGeom>
            </p:spPr>
          </p:pic>
          <p:pic>
            <p:nvPicPr>
              <p:cNvPr id="171" name="Graphic 170" descr="Car with solid fill">
                <a:extLst>
                  <a:ext uri="{FF2B5EF4-FFF2-40B4-BE49-F238E27FC236}">
                    <a16:creationId xmlns:a16="http://schemas.microsoft.com/office/drawing/2014/main" id="{6CE5586E-9C68-4ED3-8921-AE62AB619A1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790801" y="1967079"/>
                <a:ext cx="730312" cy="730312"/>
              </a:xfrm>
              <a:prstGeom prst="rect">
                <a:avLst/>
              </a:prstGeom>
            </p:spPr>
          </p:pic>
          <p:pic>
            <p:nvPicPr>
              <p:cNvPr id="172" name="Graphic 171" descr="Car with solid fill">
                <a:extLst>
                  <a:ext uri="{FF2B5EF4-FFF2-40B4-BE49-F238E27FC236}">
                    <a16:creationId xmlns:a16="http://schemas.microsoft.com/office/drawing/2014/main" id="{2F94F6E7-EAE5-459D-B2BD-8F461806A6A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586781" y="2052463"/>
                <a:ext cx="730312" cy="730312"/>
              </a:xfrm>
              <a:prstGeom prst="rect">
                <a:avLst/>
              </a:prstGeom>
            </p:spPr>
          </p:pic>
          <p:pic>
            <p:nvPicPr>
              <p:cNvPr id="173" name="Graphic 172" descr="Car with solid fill">
                <a:extLst>
                  <a:ext uri="{FF2B5EF4-FFF2-40B4-BE49-F238E27FC236}">
                    <a16:creationId xmlns:a16="http://schemas.microsoft.com/office/drawing/2014/main" id="{DFF3EAC6-1764-4C58-83E7-1B7FF6FE7B3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04288" y="2051745"/>
                <a:ext cx="730312" cy="730312"/>
              </a:xfrm>
              <a:prstGeom prst="rect">
                <a:avLst/>
              </a:prstGeom>
            </p:spPr>
          </p:pic>
          <p:pic>
            <p:nvPicPr>
              <p:cNvPr id="174" name="Graphic 173" descr="Car with solid fill">
                <a:extLst>
                  <a:ext uri="{FF2B5EF4-FFF2-40B4-BE49-F238E27FC236}">
                    <a16:creationId xmlns:a16="http://schemas.microsoft.com/office/drawing/2014/main" id="{080C9F2C-80FA-4FD0-815A-65FC7BEEF8F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207669" y="2028838"/>
                <a:ext cx="730312" cy="730312"/>
              </a:xfrm>
              <a:prstGeom prst="rect">
                <a:avLst/>
              </a:prstGeom>
            </p:spPr>
          </p:pic>
          <p:pic>
            <p:nvPicPr>
              <p:cNvPr id="175" name="Graphic 174" descr="Car with solid fill">
                <a:extLst>
                  <a:ext uri="{FF2B5EF4-FFF2-40B4-BE49-F238E27FC236}">
                    <a16:creationId xmlns:a16="http://schemas.microsoft.com/office/drawing/2014/main" id="{A793EC5C-E3B2-48AA-B33D-574B6CA57C5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525176" y="2013606"/>
                <a:ext cx="730312" cy="730312"/>
              </a:xfrm>
              <a:prstGeom prst="rect">
                <a:avLst/>
              </a:prstGeom>
            </p:spPr>
          </p:pic>
          <p:pic>
            <p:nvPicPr>
              <p:cNvPr id="176" name="Graphic 175" descr="Car with solid fill">
                <a:extLst>
                  <a:ext uri="{FF2B5EF4-FFF2-40B4-BE49-F238E27FC236}">
                    <a16:creationId xmlns:a16="http://schemas.microsoft.com/office/drawing/2014/main" id="{486C9276-93E7-4EB1-8754-DD03162134B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821195" y="1998374"/>
                <a:ext cx="730312" cy="730312"/>
              </a:xfrm>
              <a:prstGeom prst="rect">
                <a:avLst/>
              </a:prstGeom>
            </p:spPr>
          </p:pic>
          <p:pic>
            <p:nvPicPr>
              <p:cNvPr id="177" name="Graphic 176" descr="Car with solid fill">
                <a:extLst>
                  <a:ext uri="{FF2B5EF4-FFF2-40B4-BE49-F238E27FC236}">
                    <a16:creationId xmlns:a16="http://schemas.microsoft.com/office/drawing/2014/main" id="{6CA4D0E1-26BF-4552-9C51-16CB10408FF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38702" y="1996661"/>
                <a:ext cx="730312" cy="730312"/>
              </a:xfrm>
              <a:prstGeom prst="rect">
                <a:avLst/>
              </a:prstGeom>
            </p:spPr>
          </p:pic>
        </p:grpSp>
      </p:grpSp>
    </p:spTree>
    <p:extLst>
      <p:ext uri="{BB962C8B-B14F-4D97-AF65-F5344CB8AC3E}">
        <p14:creationId xmlns:p14="http://schemas.microsoft.com/office/powerpoint/2010/main" val="3387439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Carry out your plan: show your reasoning</a:t>
            </a:r>
          </a:p>
        </p:txBody>
      </p:sp>
      <p:sp>
        <p:nvSpPr>
          <p:cNvPr id="8" name="Text Box 2">
            <a:extLst>
              <a:ext uri="{FF2B5EF4-FFF2-40B4-BE49-F238E27FC236}">
                <a16:creationId xmlns:a16="http://schemas.microsoft.com/office/drawing/2014/main" id="{D775A32F-6EE0-4238-AD7B-00A6AE703C1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16" name="Group 15">
            <a:extLst>
              <a:ext uri="{FF2B5EF4-FFF2-40B4-BE49-F238E27FC236}">
                <a16:creationId xmlns:a16="http://schemas.microsoft.com/office/drawing/2014/main" id="{9F4D622A-CBE3-4A80-B47D-A615648F4601}"/>
              </a:ext>
            </a:extLst>
          </p:cNvPr>
          <p:cNvGrpSpPr/>
          <p:nvPr/>
        </p:nvGrpSpPr>
        <p:grpSpPr>
          <a:xfrm>
            <a:off x="5447086" y="1425729"/>
            <a:ext cx="6578043" cy="5176802"/>
            <a:chOff x="5539554" y="1158549"/>
            <a:chExt cx="6578043" cy="5176802"/>
          </a:xfrm>
        </p:grpSpPr>
        <p:sp>
          <p:nvSpPr>
            <p:cNvPr id="17" name="Content Placeholder 6">
              <a:extLst>
                <a:ext uri="{FF2B5EF4-FFF2-40B4-BE49-F238E27FC236}">
                  <a16:creationId xmlns:a16="http://schemas.microsoft.com/office/drawing/2014/main" id="{6FAF4FAD-74BB-42C1-9704-889B65069429}"/>
                </a:ext>
              </a:extLst>
            </p:cNvPr>
            <p:cNvSpPr txBox="1">
              <a:spLocks/>
            </p:cNvSpPr>
            <p:nvPr/>
          </p:nvSpPr>
          <p:spPr bwMode="auto">
            <a:xfrm>
              <a:off x="5539554" y="1158549"/>
              <a:ext cx="6578043"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18" name="Group 17">
              <a:extLst>
                <a:ext uri="{FF2B5EF4-FFF2-40B4-BE49-F238E27FC236}">
                  <a16:creationId xmlns:a16="http://schemas.microsoft.com/office/drawing/2014/main" id="{2D96BB12-5522-47DA-90BE-A963C7066621}"/>
                </a:ext>
              </a:extLst>
            </p:cNvPr>
            <p:cNvGrpSpPr/>
            <p:nvPr/>
          </p:nvGrpSpPr>
          <p:grpSpPr>
            <a:xfrm>
              <a:off x="5756284" y="1830691"/>
              <a:ext cx="6144582" cy="3832518"/>
              <a:chOff x="2781857" y="1864257"/>
              <a:chExt cx="6144582" cy="3832518"/>
            </a:xfrm>
          </p:grpSpPr>
          <p:grpSp>
            <p:nvGrpSpPr>
              <p:cNvPr id="19" name="Group 18">
                <a:extLst>
                  <a:ext uri="{FF2B5EF4-FFF2-40B4-BE49-F238E27FC236}">
                    <a16:creationId xmlns:a16="http://schemas.microsoft.com/office/drawing/2014/main" id="{5CB1DDEB-68AA-48ED-B3AE-BB2B23AC2F85}"/>
                  </a:ext>
                </a:extLst>
              </p:cNvPr>
              <p:cNvGrpSpPr/>
              <p:nvPr/>
            </p:nvGrpSpPr>
            <p:grpSpPr>
              <a:xfrm>
                <a:off x="2781857" y="1864257"/>
                <a:ext cx="6144582" cy="3832518"/>
                <a:chOff x="2853776" y="1813597"/>
                <a:chExt cx="6144582" cy="3832518"/>
              </a:xfrm>
            </p:grpSpPr>
            <p:sp>
              <p:nvSpPr>
                <p:cNvPr id="21" name="Speech Bubble: Rectangle with Corners Rounded 20">
                  <a:extLst>
                    <a:ext uri="{FF2B5EF4-FFF2-40B4-BE49-F238E27FC236}">
                      <a16:creationId xmlns:a16="http://schemas.microsoft.com/office/drawing/2014/main" id="{A4E9BF32-47C0-49FF-B707-1D71B73AB8D6}"/>
                    </a:ext>
                  </a:extLst>
                </p:cNvPr>
                <p:cNvSpPr/>
                <p:nvPr/>
              </p:nvSpPr>
              <p:spPr>
                <a:xfrm>
                  <a:off x="2853776" y="1813597"/>
                  <a:ext cx="6144582" cy="3832518"/>
                </a:xfrm>
                <a:prstGeom prst="wedgeRoundRectCallou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extBox 21">
                  <a:extLst>
                    <a:ext uri="{FF2B5EF4-FFF2-40B4-BE49-F238E27FC236}">
                      <a16:creationId xmlns:a16="http://schemas.microsoft.com/office/drawing/2014/main" id="{E2F6A9F7-8CA3-487D-8561-295B449D91E4}"/>
                    </a:ext>
                  </a:extLst>
                </p:cNvPr>
                <p:cNvSpPr txBox="1"/>
                <p:nvPr/>
              </p:nvSpPr>
              <p:spPr>
                <a:xfrm>
                  <a:off x="5557473" y="5170238"/>
                  <a:ext cx="3164441" cy="369332"/>
                </a:xfrm>
                <a:prstGeom prst="rect">
                  <a:avLst/>
                </a:prstGeom>
                <a:noFill/>
              </p:spPr>
              <p:txBody>
                <a:bodyPr wrap="square" rtlCol="0">
                  <a:spAutoFit/>
                </a:bodyPr>
                <a:lstStyle/>
                <a:p>
                  <a:r>
                    <a:rPr lang="en-GB" dirty="0"/>
                    <a:t>Adapted from ‘Dip and Pick’</a:t>
                  </a:r>
                </a:p>
              </p:txBody>
            </p:sp>
            <p:pic>
              <p:nvPicPr>
                <p:cNvPr id="23" name="Picture 22">
                  <a:extLst>
                    <a:ext uri="{FF2B5EF4-FFF2-40B4-BE49-F238E27FC236}">
                      <a16:creationId xmlns:a16="http://schemas.microsoft.com/office/drawing/2014/main" id="{424FE493-C781-4D09-918F-2C28EC919B31}"/>
                    </a:ext>
                  </a:extLst>
                </p:cNvPr>
                <p:cNvPicPr>
                  <a:picLocks noChangeAspect="1"/>
                </p:cNvPicPr>
                <p:nvPr/>
              </p:nvPicPr>
              <p:blipFill>
                <a:blip r:embed="rId2"/>
                <a:stretch>
                  <a:fillRect/>
                </a:stretch>
              </p:blipFill>
              <p:spPr>
                <a:xfrm>
                  <a:off x="4311756" y="5069154"/>
                  <a:ext cx="819150" cy="571500"/>
                </a:xfrm>
                <a:prstGeom prst="rect">
                  <a:avLst/>
                </a:prstGeom>
              </p:spPr>
            </p:pic>
            <p:pic>
              <p:nvPicPr>
                <p:cNvPr id="24" name="Graphic 23" descr="Car with solid fill">
                  <a:extLst>
                    <a:ext uri="{FF2B5EF4-FFF2-40B4-BE49-F238E27FC236}">
                      <a16:creationId xmlns:a16="http://schemas.microsoft.com/office/drawing/2014/main" id="{D268E73D-B968-448A-A096-D792FA140EB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85245" y="2565130"/>
                  <a:ext cx="1422801" cy="1422801"/>
                </a:xfrm>
                <a:prstGeom prst="rect">
                  <a:avLst/>
                </a:prstGeom>
              </p:spPr>
            </p:pic>
          </p:grpSp>
          <p:sp>
            <p:nvSpPr>
              <p:cNvPr id="20" name="TextBox 19">
                <a:extLst>
                  <a:ext uri="{FF2B5EF4-FFF2-40B4-BE49-F238E27FC236}">
                    <a16:creationId xmlns:a16="http://schemas.microsoft.com/office/drawing/2014/main" id="{7923B4A7-525D-4412-8C9D-177260899EB6}"/>
                  </a:ext>
                </a:extLst>
              </p:cNvPr>
              <p:cNvSpPr txBox="1"/>
              <p:nvPr/>
            </p:nvSpPr>
            <p:spPr>
              <a:xfrm>
                <a:off x="3053897" y="2221007"/>
                <a:ext cx="4863313" cy="2677656"/>
              </a:xfrm>
              <a:prstGeom prst="rect">
                <a:avLst/>
              </a:prstGeom>
              <a:noFill/>
            </p:spPr>
            <p:txBody>
              <a:bodyPr wrap="square" rtlCol="0">
                <a:spAutoFit/>
              </a:bodyPr>
              <a:lstStyle/>
              <a:p>
                <a:r>
                  <a:rPr lang="en-GB" sz="2400" dirty="0"/>
                  <a:t>A lorry can carry 8 cars.</a:t>
                </a:r>
              </a:p>
              <a:p>
                <a:r>
                  <a:rPr lang="en-GB" sz="2400" dirty="0"/>
                  <a:t>There are 6 lorries in the car park.</a:t>
                </a:r>
              </a:p>
              <a:p>
                <a:r>
                  <a:rPr lang="en-GB" sz="2400" dirty="0"/>
                  <a:t>Each lorry is full of cars.</a:t>
                </a:r>
              </a:p>
              <a:p>
                <a:r>
                  <a:rPr lang="en-GB" sz="2400" dirty="0"/>
                  <a:t>How many cars are there on the lorries in total?</a:t>
                </a:r>
              </a:p>
              <a:p>
                <a:r>
                  <a:rPr lang="en-GB" sz="2400" dirty="0"/>
                  <a:t>If half of the lorries leave the car park, how many cars are left?</a:t>
                </a:r>
              </a:p>
            </p:txBody>
          </p:sp>
        </p:grpSp>
      </p:grpSp>
      <p:sp>
        <p:nvSpPr>
          <p:cNvPr id="31" name="TextBox 30">
            <a:extLst>
              <a:ext uri="{FF2B5EF4-FFF2-40B4-BE49-F238E27FC236}">
                <a16:creationId xmlns:a16="http://schemas.microsoft.com/office/drawing/2014/main" id="{5638CB9E-0AF7-4EED-ACC2-E6D752CDF280}"/>
              </a:ext>
            </a:extLst>
          </p:cNvPr>
          <p:cNvSpPr txBox="1"/>
          <p:nvPr/>
        </p:nvSpPr>
        <p:spPr>
          <a:xfrm>
            <a:off x="506242" y="1530006"/>
            <a:ext cx="4518053" cy="5078313"/>
          </a:xfrm>
          <a:prstGeom prst="rect">
            <a:avLst/>
          </a:prstGeom>
          <a:solidFill>
            <a:schemeClr val="accent5">
              <a:lumMod val="20000"/>
              <a:lumOff val="80000"/>
            </a:schemeClr>
          </a:solidFill>
        </p:spPr>
        <p:txBody>
          <a:bodyPr wrap="square" rtlCol="0">
            <a:spAutoFit/>
          </a:bodyPr>
          <a:lstStyle/>
          <a:p>
            <a:r>
              <a:rPr lang="en-GB" b="1" dirty="0"/>
              <a:t>Step 1: Know that a lorry can carry 8 cars (x8 table facts)</a:t>
            </a:r>
          </a:p>
          <a:p>
            <a:r>
              <a:rPr lang="en-GB" b="1" dirty="0">
                <a:solidFill>
                  <a:srgbClr val="FF0000"/>
                </a:solidFill>
              </a:rPr>
              <a:t>1 x 8 = 8</a:t>
            </a:r>
          </a:p>
          <a:p>
            <a:r>
              <a:rPr lang="en-GB" b="1" dirty="0">
                <a:solidFill>
                  <a:srgbClr val="FF0000"/>
                </a:solidFill>
              </a:rPr>
              <a:t>2 x 8 = 16</a:t>
            </a:r>
          </a:p>
          <a:p>
            <a:r>
              <a:rPr lang="en-GB" b="1" dirty="0">
                <a:solidFill>
                  <a:srgbClr val="FF0000"/>
                </a:solidFill>
              </a:rPr>
              <a:t>3 x 8 = 24 etc…</a:t>
            </a:r>
          </a:p>
          <a:p>
            <a:endParaRPr lang="en-GB" b="1" dirty="0"/>
          </a:p>
          <a:p>
            <a:r>
              <a:rPr lang="en-GB" b="1" dirty="0">
                <a:cs typeface="Times New Roman" panose="02020603050405020304" pitchFamily="18" charset="0"/>
              </a:rPr>
              <a:t>Step 2:  If there are 6 lorries in the car park, calculate how many cars there are on the lorries in total?</a:t>
            </a:r>
          </a:p>
          <a:p>
            <a:r>
              <a:rPr lang="en-GB" b="1" dirty="0">
                <a:solidFill>
                  <a:srgbClr val="FF0000"/>
                </a:solidFill>
                <a:cs typeface="Times New Roman" panose="02020603050405020304" pitchFamily="18" charset="0"/>
              </a:rPr>
              <a:t>8 x 6 = ?</a:t>
            </a:r>
            <a:endParaRPr lang="en-GB" b="1" dirty="0">
              <a:cs typeface="Times New Roman" panose="02020603050405020304" pitchFamily="18" charset="0"/>
            </a:endParaRPr>
          </a:p>
          <a:p>
            <a:endParaRPr lang="en-GB" b="1" dirty="0">
              <a:cs typeface="Times New Roman" panose="02020603050405020304" pitchFamily="18" charset="0"/>
            </a:endParaRPr>
          </a:p>
          <a:p>
            <a:r>
              <a:rPr lang="en-GB" b="1" dirty="0">
                <a:cs typeface="Times New Roman" panose="02020603050405020304" pitchFamily="18" charset="0"/>
              </a:rPr>
              <a:t>Step 3:  If half of the lorries leave the car park, how many cars are left?</a:t>
            </a:r>
          </a:p>
          <a:p>
            <a:r>
              <a:rPr lang="en-GB" b="1" dirty="0">
                <a:solidFill>
                  <a:srgbClr val="FF0000"/>
                </a:solidFill>
                <a:cs typeface="Times New Roman" panose="02020603050405020304" pitchFamily="18" charset="0"/>
              </a:rPr>
              <a:t>½ of 6 lorries = ? lorries</a:t>
            </a:r>
          </a:p>
          <a:p>
            <a:r>
              <a:rPr lang="en-GB" b="1" dirty="0">
                <a:solidFill>
                  <a:srgbClr val="FF0000"/>
                </a:solidFill>
                <a:cs typeface="Times New Roman" panose="02020603050405020304" pitchFamily="18" charset="0"/>
              </a:rPr>
              <a:t>½ of your answer to Step 2 = ?</a:t>
            </a:r>
            <a:endParaRPr lang="en-GB" b="1" dirty="0">
              <a:cs typeface="Times New Roman" panose="02020603050405020304" pitchFamily="18" charset="0"/>
            </a:endParaRPr>
          </a:p>
          <a:p>
            <a:endParaRPr lang="en-GB" b="1" dirty="0">
              <a:cs typeface="Times New Roman" panose="02020603050405020304" pitchFamily="18" charset="0"/>
            </a:endParaRPr>
          </a:p>
          <a:p>
            <a:r>
              <a:rPr lang="en-GB" b="1" dirty="0">
                <a:cs typeface="Times New Roman" panose="02020603050405020304" pitchFamily="18" charset="0"/>
              </a:rPr>
              <a:t>Step 4:  How could you check your answers?</a:t>
            </a:r>
          </a:p>
        </p:txBody>
      </p:sp>
    </p:spTree>
    <p:extLst>
      <p:ext uri="{BB962C8B-B14F-4D97-AF65-F5344CB8AC3E}">
        <p14:creationId xmlns:p14="http://schemas.microsoft.com/office/powerpoint/2010/main" val="3415331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1">
                                            <p:txEl>
                                              <p:pRg st="0" end="0"/>
                                            </p:txEl>
                                          </p:spTgt>
                                        </p:tgtEl>
                                        <p:attrNameLst>
                                          <p:attrName>style.visibility</p:attrName>
                                        </p:attrNameLst>
                                      </p:cBhvr>
                                      <p:to>
                                        <p:strVal val="visible"/>
                                      </p:to>
                                    </p:set>
                                    <p:anim calcmode="lin" valueType="num">
                                      <p:cBhvr additive="base">
                                        <p:cTn id="7" dur="500" fill="hold"/>
                                        <p:tgtEl>
                                          <p:spTgt spid="3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1">
                                            <p:txEl>
                                              <p:pRg st="1" end="1"/>
                                            </p:txEl>
                                          </p:spTgt>
                                        </p:tgtEl>
                                        <p:attrNameLst>
                                          <p:attrName>style.visibility</p:attrName>
                                        </p:attrNameLst>
                                      </p:cBhvr>
                                      <p:to>
                                        <p:strVal val="visible"/>
                                      </p:to>
                                    </p:set>
                                    <p:anim calcmode="lin" valueType="num">
                                      <p:cBhvr additive="base">
                                        <p:cTn id="13" dur="500" fill="hold"/>
                                        <p:tgtEl>
                                          <p:spTgt spid="3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1">
                                            <p:txEl>
                                              <p:pRg st="2" end="2"/>
                                            </p:txEl>
                                          </p:spTgt>
                                        </p:tgtEl>
                                        <p:attrNameLst>
                                          <p:attrName>style.visibility</p:attrName>
                                        </p:attrNameLst>
                                      </p:cBhvr>
                                      <p:to>
                                        <p:strVal val="visible"/>
                                      </p:to>
                                    </p:set>
                                    <p:anim calcmode="lin" valueType="num">
                                      <p:cBhvr additive="base">
                                        <p:cTn id="19" dur="500" fill="hold"/>
                                        <p:tgtEl>
                                          <p:spTgt spid="3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1">
                                            <p:txEl>
                                              <p:pRg st="3" end="3"/>
                                            </p:txEl>
                                          </p:spTgt>
                                        </p:tgtEl>
                                        <p:attrNameLst>
                                          <p:attrName>style.visibility</p:attrName>
                                        </p:attrNameLst>
                                      </p:cBhvr>
                                      <p:to>
                                        <p:strVal val="visible"/>
                                      </p:to>
                                    </p:set>
                                    <p:anim calcmode="lin" valueType="num">
                                      <p:cBhvr additive="base">
                                        <p:cTn id="25" dur="500" fill="hold"/>
                                        <p:tgtEl>
                                          <p:spTgt spid="3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1">
                                            <p:txEl>
                                              <p:pRg st="5" end="5"/>
                                            </p:txEl>
                                          </p:spTgt>
                                        </p:tgtEl>
                                        <p:attrNameLst>
                                          <p:attrName>style.visibility</p:attrName>
                                        </p:attrNameLst>
                                      </p:cBhvr>
                                      <p:to>
                                        <p:strVal val="visible"/>
                                      </p:to>
                                    </p:set>
                                    <p:anim calcmode="lin" valueType="num">
                                      <p:cBhvr additive="base">
                                        <p:cTn id="31" dur="500" fill="hold"/>
                                        <p:tgtEl>
                                          <p:spTgt spid="31">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1">
                                            <p:txEl>
                                              <p:pRg st="6" end="6"/>
                                            </p:txEl>
                                          </p:spTgt>
                                        </p:tgtEl>
                                        <p:attrNameLst>
                                          <p:attrName>style.visibility</p:attrName>
                                        </p:attrNameLst>
                                      </p:cBhvr>
                                      <p:to>
                                        <p:strVal val="visible"/>
                                      </p:to>
                                    </p:set>
                                    <p:anim calcmode="lin" valueType="num">
                                      <p:cBhvr additive="base">
                                        <p:cTn id="37" dur="500" fill="hold"/>
                                        <p:tgtEl>
                                          <p:spTgt spid="31">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1">
                                            <p:txEl>
                                              <p:pRg st="8" end="8"/>
                                            </p:txEl>
                                          </p:spTgt>
                                        </p:tgtEl>
                                        <p:attrNameLst>
                                          <p:attrName>style.visibility</p:attrName>
                                        </p:attrNameLst>
                                      </p:cBhvr>
                                      <p:to>
                                        <p:strVal val="visible"/>
                                      </p:to>
                                    </p:set>
                                    <p:anim calcmode="lin" valueType="num">
                                      <p:cBhvr additive="base">
                                        <p:cTn id="43" dur="500" fill="hold"/>
                                        <p:tgtEl>
                                          <p:spTgt spid="31">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1">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1">
                                            <p:txEl>
                                              <p:pRg st="9" end="9"/>
                                            </p:txEl>
                                          </p:spTgt>
                                        </p:tgtEl>
                                        <p:attrNameLst>
                                          <p:attrName>style.visibility</p:attrName>
                                        </p:attrNameLst>
                                      </p:cBhvr>
                                      <p:to>
                                        <p:strVal val="visible"/>
                                      </p:to>
                                    </p:set>
                                    <p:anim calcmode="lin" valueType="num">
                                      <p:cBhvr additive="base">
                                        <p:cTn id="49" dur="500" fill="hold"/>
                                        <p:tgtEl>
                                          <p:spTgt spid="31">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1">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1">
                                            <p:txEl>
                                              <p:pRg st="10" end="10"/>
                                            </p:txEl>
                                          </p:spTgt>
                                        </p:tgtEl>
                                        <p:attrNameLst>
                                          <p:attrName>style.visibility</p:attrName>
                                        </p:attrNameLst>
                                      </p:cBhvr>
                                      <p:to>
                                        <p:strVal val="visible"/>
                                      </p:to>
                                    </p:set>
                                    <p:anim calcmode="lin" valueType="num">
                                      <p:cBhvr additive="base">
                                        <p:cTn id="55" dur="500" fill="hold"/>
                                        <p:tgtEl>
                                          <p:spTgt spid="31">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1">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1">
                                            <p:txEl>
                                              <p:pRg st="12" end="12"/>
                                            </p:txEl>
                                          </p:spTgt>
                                        </p:tgtEl>
                                        <p:attrNameLst>
                                          <p:attrName>style.visibility</p:attrName>
                                        </p:attrNameLst>
                                      </p:cBhvr>
                                      <p:to>
                                        <p:strVal val="visible"/>
                                      </p:to>
                                    </p:set>
                                    <p:anim calcmode="lin" valueType="num">
                                      <p:cBhvr additive="base">
                                        <p:cTn id="61" dur="500" fill="hold"/>
                                        <p:tgtEl>
                                          <p:spTgt spid="31">
                                            <p:txEl>
                                              <p:pRg st="12" end="1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1">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C6B4FD-6570-4A0B-A566-094BA10D8908}"/>
              </a:ext>
            </a:extLst>
          </p:cNvPr>
          <p:cNvSpPr/>
          <p:nvPr/>
        </p:nvSpPr>
        <p:spPr>
          <a:xfrm>
            <a:off x="9747660" y="4180470"/>
            <a:ext cx="2048704" cy="24630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0FE9DA91-6438-45D2-B26B-297CCE60DB34}"/>
              </a:ext>
            </a:extLst>
          </p:cNvPr>
          <p:cNvSpPr txBox="1"/>
          <p:nvPr/>
        </p:nvSpPr>
        <p:spPr>
          <a:xfrm>
            <a:off x="796247" y="577886"/>
            <a:ext cx="10078948" cy="3693319"/>
          </a:xfrm>
          <a:prstGeom prst="rect">
            <a:avLst/>
          </a:prstGeom>
          <a:noFill/>
        </p:spPr>
        <p:txBody>
          <a:bodyPr wrap="square" rtlCol="0">
            <a:spAutoFit/>
          </a:bodyPr>
          <a:lstStyle/>
          <a:p>
            <a:r>
              <a:rPr lang="en-GB" b="1" dirty="0"/>
              <a:t>Step 1:  Know that a lorry can carry 8 cars (x8 table facts)</a:t>
            </a:r>
          </a:p>
          <a:p>
            <a:r>
              <a:rPr lang="en-GB" b="1" dirty="0">
                <a:solidFill>
                  <a:srgbClr val="FF0000"/>
                </a:solidFill>
              </a:rPr>
              <a:t>1 x 8 = 8</a:t>
            </a:r>
          </a:p>
          <a:p>
            <a:r>
              <a:rPr lang="en-GB" b="1" dirty="0">
                <a:solidFill>
                  <a:srgbClr val="FF0000"/>
                </a:solidFill>
              </a:rPr>
              <a:t>2 x 8 = 16</a:t>
            </a:r>
          </a:p>
          <a:p>
            <a:r>
              <a:rPr lang="en-GB" b="1" dirty="0">
                <a:solidFill>
                  <a:srgbClr val="FF0000"/>
                </a:solidFill>
              </a:rPr>
              <a:t>3 x 8 = 24 etc…</a:t>
            </a:r>
          </a:p>
          <a:p>
            <a:endParaRPr lang="en-GB" b="1" dirty="0">
              <a:cs typeface="Times New Roman" panose="02020603050405020304" pitchFamily="18" charset="0"/>
            </a:endParaRPr>
          </a:p>
          <a:p>
            <a:r>
              <a:rPr lang="en-GB" b="1" dirty="0">
                <a:cs typeface="Times New Roman" panose="02020603050405020304" pitchFamily="18" charset="0"/>
              </a:rPr>
              <a:t>Step 2:  If there are 6 lorries in the car park, calculate how many cars there are on the lorries in total?</a:t>
            </a:r>
          </a:p>
          <a:p>
            <a:r>
              <a:rPr lang="en-GB" b="1" dirty="0">
                <a:solidFill>
                  <a:srgbClr val="FF0000"/>
                </a:solidFill>
                <a:cs typeface="Times New Roman" panose="02020603050405020304" pitchFamily="18" charset="0"/>
              </a:rPr>
              <a:t>8 x 6 = ?</a:t>
            </a:r>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dirty="0"/>
          </a:p>
        </p:txBody>
      </p:sp>
      <p:pic>
        <p:nvPicPr>
          <p:cNvPr id="4" name="Picture 3">
            <a:extLst>
              <a:ext uri="{FF2B5EF4-FFF2-40B4-BE49-F238E27FC236}">
                <a16:creationId xmlns:a16="http://schemas.microsoft.com/office/drawing/2014/main" id="{E4BF4FF8-E446-4BFB-9F05-598AD65E0D70}"/>
              </a:ext>
            </a:extLst>
          </p:cNvPr>
          <p:cNvPicPr>
            <a:picLocks noChangeAspect="1"/>
          </p:cNvPicPr>
          <p:nvPr/>
        </p:nvPicPr>
        <p:blipFill>
          <a:blip r:embed="rId2"/>
          <a:stretch>
            <a:fillRect/>
          </a:stretch>
        </p:blipFill>
        <p:spPr>
          <a:xfrm>
            <a:off x="509467" y="2885011"/>
            <a:ext cx="5257800" cy="2352675"/>
          </a:xfrm>
          <a:prstGeom prst="rect">
            <a:avLst/>
          </a:prstGeom>
        </p:spPr>
      </p:pic>
      <p:grpSp>
        <p:nvGrpSpPr>
          <p:cNvPr id="8" name="Group 7">
            <a:extLst>
              <a:ext uri="{FF2B5EF4-FFF2-40B4-BE49-F238E27FC236}">
                <a16:creationId xmlns:a16="http://schemas.microsoft.com/office/drawing/2014/main" id="{81A157A9-B2FE-4E9F-870D-05F7D51654E4}"/>
              </a:ext>
            </a:extLst>
          </p:cNvPr>
          <p:cNvGrpSpPr/>
          <p:nvPr/>
        </p:nvGrpSpPr>
        <p:grpSpPr>
          <a:xfrm>
            <a:off x="6054047" y="2679176"/>
            <a:ext cx="5501034" cy="1050073"/>
            <a:chOff x="1051406" y="4775105"/>
            <a:chExt cx="5501034" cy="1050073"/>
          </a:xfrm>
        </p:grpSpPr>
        <p:grpSp>
          <p:nvGrpSpPr>
            <p:cNvPr id="9" name="Group 8">
              <a:extLst>
                <a:ext uri="{FF2B5EF4-FFF2-40B4-BE49-F238E27FC236}">
                  <a16:creationId xmlns:a16="http://schemas.microsoft.com/office/drawing/2014/main" id="{B8CE0001-26AC-44DB-8570-B19F692D53B6}"/>
                </a:ext>
              </a:extLst>
            </p:cNvPr>
            <p:cNvGrpSpPr/>
            <p:nvPr/>
          </p:nvGrpSpPr>
          <p:grpSpPr>
            <a:xfrm>
              <a:off x="1172049" y="4775105"/>
              <a:ext cx="5229545" cy="621978"/>
              <a:chOff x="1099335" y="4902230"/>
              <a:chExt cx="4119582" cy="485837"/>
            </a:xfrm>
          </p:grpSpPr>
          <p:sp>
            <p:nvSpPr>
              <p:cNvPr id="17" name="Arrow: Curved Down 16">
                <a:extLst>
                  <a:ext uri="{FF2B5EF4-FFF2-40B4-BE49-F238E27FC236}">
                    <a16:creationId xmlns:a16="http://schemas.microsoft.com/office/drawing/2014/main" id="{937B94D4-13BD-4288-A2E8-B130B0C84318}"/>
                  </a:ext>
                </a:extLst>
              </p:cNvPr>
              <p:cNvSpPr/>
              <p:nvPr/>
            </p:nvSpPr>
            <p:spPr>
              <a:xfrm>
                <a:off x="4385743" y="4904196"/>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8" name="Arrow: Curved Down 17">
                <a:extLst>
                  <a:ext uri="{FF2B5EF4-FFF2-40B4-BE49-F238E27FC236}">
                    <a16:creationId xmlns:a16="http://schemas.microsoft.com/office/drawing/2014/main" id="{B4B8EEB1-DBF9-4F0E-90E7-2117A5409C1A}"/>
                  </a:ext>
                </a:extLst>
              </p:cNvPr>
              <p:cNvSpPr/>
              <p:nvPr/>
            </p:nvSpPr>
            <p:spPr>
              <a:xfrm>
                <a:off x="3714108" y="4902230"/>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0" name="Arrow: Curved Down 19">
                <a:extLst>
                  <a:ext uri="{FF2B5EF4-FFF2-40B4-BE49-F238E27FC236}">
                    <a16:creationId xmlns:a16="http://schemas.microsoft.com/office/drawing/2014/main" id="{34185801-10AE-4090-8A93-B6F75A3432B1}"/>
                  </a:ext>
                </a:extLst>
              </p:cNvPr>
              <p:cNvSpPr/>
              <p:nvPr/>
            </p:nvSpPr>
            <p:spPr>
              <a:xfrm>
                <a:off x="3049679" y="4926457"/>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1" name="Arrow: Curved Down 20">
                <a:extLst>
                  <a:ext uri="{FF2B5EF4-FFF2-40B4-BE49-F238E27FC236}">
                    <a16:creationId xmlns:a16="http://schemas.microsoft.com/office/drawing/2014/main" id="{982032F1-93BF-4EA0-B02E-1F0CFD425E2D}"/>
                  </a:ext>
                </a:extLst>
              </p:cNvPr>
              <p:cNvSpPr/>
              <p:nvPr/>
            </p:nvSpPr>
            <p:spPr>
              <a:xfrm>
                <a:off x="2426636" y="4941140"/>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2" name="Arrow: Curved Down 21">
                <a:extLst>
                  <a:ext uri="{FF2B5EF4-FFF2-40B4-BE49-F238E27FC236}">
                    <a16:creationId xmlns:a16="http://schemas.microsoft.com/office/drawing/2014/main" id="{E6700B9B-96B1-47A3-A100-08B6EA0C5D20}"/>
                  </a:ext>
                </a:extLst>
              </p:cNvPr>
              <p:cNvSpPr/>
              <p:nvPr/>
            </p:nvSpPr>
            <p:spPr>
              <a:xfrm>
                <a:off x="1768834" y="4926458"/>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3" name="Arrow: Curved Down 22">
                <a:extLst>
                  <a:ext uri="{FF2B5EF4-FFF2-40B4-BE49-F238E27FC236}">
                    <a16:creationId xmlns:a16="http://schemas.microsoft.com/office/drawing/2014/main" id="{8B814EF8-C4D0-4F41-B881-1A804C6B9A8B}"/>
                  </a:ext>
                </a:extLst>
              </p:cNvPr>
              <p:cNvSpPr/>
              <p:nvPr/>
            </p:nvSpPr>
            <p:spPr>
              <a:xfrm>
                <a:off x="1099335" y="4936731"/>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grpSp>
        <p:sp>
          <p:nvSpPr>
            <p:cNvPr id="10" name="TextBox 9">
              <a:extLst>
                <a:ext uri="{FF2B5EF4-FFF2-40B4-BE49-F238E27FC236}">
                  <a16:creationId xmlns:a16="http://schemas.microsoft.com/office/drawing/2014/main" id="{32DE4A9A-7B31-4756-8919-CFC30D54688D}"/>
                </a:ext>
              </a:extLst>
            </p:cNvPr>
            <p:cNvSpPr txBox="1"/>
            <p:nvPr/>
          </p:nvSpPr>
          <p:spPr>
            <a:xfrm>
              <a:off x="1051406" y="5445303"/>
              <a:ext cx="472611" cy="369332"/>
            </a:xfrm>
            <a:prstGeom prst="rect">
              <a:avLst/>
            </a:prstGeom>
            <a:noFill/>
            <a:ln w="15875">
              <a:solidFill>
                <a:schemeClr val="accent1">
                  <a:shade val="50000"/>
                </a:schemeClr>
              </a:solidFill>
            </a:ln>
          </p:spPr>
          <p:txBody>
            <a:bodyPr wrap="square" rtlCol="0">
              <a:spAutoFit/>
            </a:bodyPr>
            <a:lstStyle/>
            <a:p>
              <a:pPr algn="ctr"/>
              <a:r>
                <a:rPr lang="en-GB" b="1" dirty="0"/>
                <a:t>0</a:t>
              </a:r>
            </a:p>
          </p:txBody>
        </p:sp>
        <p:sp>
          <p:nvSpPr>
            <p:cNvPr id="11" name="TextBox 10">
              <a:extLst>
                <a:ext uri="{FF2B5EF4-FFF2-40B4-BE49-F238E27FC236}">
                  <a16:creationId xmlns:a16="http://schemas.microsoft.com/office/drawing/2014/main" id="{53E61B03-8129-4218-9821-5F53E1EDA195}"/>
                </a:ext>
              </a:extLst>
            </p:cNvPr>
            <p:cNvSpPr txBox="1"/>
            <p:nvPr/>
          </p:nvSpPr>
          <p:spPr>
            <a:xfrm>
              <a:off x="1877509" y="5445034"/>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8</a:t>
              </a:r>
            </a:p>
          </p:txBody>
        </p:sp>
        <p:sp>
          <p:nvSpPr>
            <p:cNvPr id="12" name="TextBox 11">
              <a:extLst>
                <a:ext uri="{FF2B5EF4-FFF2-40B4-BE49-F238E27FC236}">
                  <a16:creationId xmlns:a16="http://schemas.microsoft.com/office/drawing/2014/main" id="{1B9EB020-5015-4C42-BB2B-9183A0744E30}"/>
                </a:ext>
              </a:extLst>
            </p:cNvPr>
            <p:cNvSpPr txBox="1"/>
            <p:nvPr/>
          </p:nvSpPr>
          <p:spPr>
            <a:xfrm>
              <a:off x="5181921" y="5433861"/>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40</a:t>
              </a:r>
            </a:p>
          </p:txBody>
        </p:sp>
        <p:sp>
          <p:nvSpPr>
            <p:cNvPr id="13" name="TextBox 12">
              <a:extLst>
                <a:ext uri="{FF2B5EF4-FFF2-40B4-BE49-F238E27FC236}">
                  <a16:creationId xmlns:a16="http://schemas.microsoft.com/office/drawing/2014/main" id="{179A60DE-BA67-43AD-82C2-760CEBFEC0A6}"/>
                </a:ext>
              </a:extLst>
            </p:cNvPr>
            <p:cNvSpPr txBox="1"/>
            <p:nvPr/>
          </p:nvSpPr>
          <p:spPr>
            <a:xfrm>
              <a:off x="4334127" y="5431287"/>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32</a:t>
              </a:r>
            </a:p>
          </p:txBody>
        </p:sp>
        <p:sp>
          <p:nvSpPr>
            <p:cNvPr id="14" name="TextBox 13">
              <a:extLst>
                <a:ext uri="{FF2B5EF4-FFF2-40B4-BE49-F238E27FC236}">
                  <a16:creationId xmlns:a16="http://schemas.microsoft.com/office/drawing/2014/main" id="{545B4082-D1A7-4BB6-9479-5538CD637D2A}"/>
                </a:ext>
              </a:extLst>
            </p:cNvPr>
            <p:cNvSpPr txBox="1"/>
            <p:nvPr/>
          </p:nvSpPr>
          <p:spPr>
            <a:xfrm>
              <a:off x="3529715" y="5447326"/>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24</a:t>
              </a:r>
            </a:p>
          </p:txBody>
        </p:sp>
        <p:sp>
          <p:nvSpPr>
            <p:cNvPr id="15" name="TextBox 14">
              <a:extLst>
                <a:ext uri="{FF2B5EF4-FFF2-40B4-BE49-F238E27FC236}">
                  <a16:creationId xmlns:a16="http://schemas.microsoft.com/office/drawing/2014/main" id="{1B0FA5D5-124B-41DB-BC56-516731B6A261}"/>
                </a:ext>
              </a:extLst>
            </p:cNvPr>
            <p:cNvSpPr txBox="1"/>
            <p:nvPr/>
          </p:nvSpPr>
          <p:spPr>
            <a:xfrm>
              <a:off x="2703612" y="5455846"/>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16</a:t>
              </a:r>
            </a:p>
          </p:txBody>
        </p:sp>
        <p:sp>
          <p:nvSpPr>
            <p:cNvPr id="16" name="TextBox 15">
              <a:extLst>
                <a:ext uri="{FF2B5EF4-FFF2-40B4-BE49-F238E27FC236}">
                  <a16:creationId xmlns:a16="http://schemas.microsoft.com/office/drawing/2014/main" id="{C3AC754A-84B4-40E4-A4BF-491D2A328F0E}"/>
                </a:ext>
              </a:extLst>
            </p:cNvPr>
            <p:cNvSpPr txBox="1"/>
            <p:nvPr/>
          </p:nvSpPr>
          <p:spPr>
            <a:xfrm>
              <a:off x="6079829" y="5433445"/>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48</a:t>
              </a:r>
            </a:p>
          </p:txBody>
        </p:sp>
      </p:grpSp>
      <p:sp>
        <p:nvSpPr>
          <p:cNvPr id="24" name="TextBox 23">
            <a:extLst>
              <a:ext uri="{FF2B5EF4-FFF2-40B4-BE49-F238E27FC236}">
                <a16:creationId xmlns:a16="http://schemas.microsoft.com/office/drawing/2014/main" id="{61BACD6C-0F4F-419C-BEA3-F4028F66FD17}"/>
              </a:ext>
            </a:extLst>
          </p:cNvPr>
          <p:cNvSpPr txBox="1"/>
          <p:nvPr/>
        </p:nvSpPr>
        <p:spPr>
          <a:xfrm>
            <a:off x="6407539" y="2882009"/>
            <a:ext cx="472611" cy="369332"/>
          </a:xfrm>
          <a:prstGeom prst="rect">
            <a:avLst/>
          </a:prstGeom>
          <a:noFill/>
          <a:ln w="15875">
            <a:noFill/>
          </a:ln>
        </p:spPr>
        <p:txBody>
          <a:bodyPr wrap="square" rtlCol="0">
            <a:spAutoFit/>
          </a:bodyPr>
          <a:lstStyle/>
          <a:p>
            <a:pPr algn="ctr"/>
            <a:r>
              <a:rPr lang="en-GB" b="1" dirty="0"/>
              <a:t>+8</a:t>
            </a:r>
          </a:p>
        </p:txBody>
      </p:sp>
      <p:cxnSp>
        <p:nvCxnSpPr>
          <p:cNvPr id="25" name="Straight Connector 24">
            <a:extLst>
              <a:ext uri="{FF2B5EF4-FFF2-40B4-BE49-F238E27FC236}">
                <a16:creationId xmlns:a16="http://schemas.microsoft.com/office/drawing/2014/main" id="{C6684E7B-2EDD-45A8-AD87-8413F3F596B6}"/>
              </a:ext>
            </a:extLst>
          </p:cNvPr>
          <p:cNvCxnSpPr/>
          <p:nvPr/>
        </p:nvCxnSpPr>
        <p:spPr>
          <a:xfrm>
            <a:off x="6174689" y="3282357"/>
            <a:ext cx="5229546" cy="0"/>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55A9D95B-5AAE-408B-B74C-0851BFEBA81A}"/>
              </a:ext>
            </a:extLst>
          </p:cNvPr>
          <p:cNvSpPr txBox="1"/>
          <p:nvPr/>
        </p:nvSpPr>
        <p:spPr>
          <a:xfrm>
            <a:off x="7247214" y="2881282"/>
            <a:ext cx="472611" cy="369332"/>
          </a:xfrm>
          <a:prstGeom prst="rect">
            <a:avLst/>
          </a:prstGeom>
          <a:noFill/>
          <a:ln w="15875">
            <a:noFill/>
          </a:ln>
        </p:spPr>
        <p:txBody>
          <a:bodyPr wrap="square" rtlCol="0">
            <a:spAutoFit/>
          </a:bodyPr>
          <a:lstStyle/>
          <a:p>
            <a:pPr algn="ctr"/>
            <a:r>
              <a:rPr lang="en-GB" b="1" dirty="0"/>
              <a:t>+8</a:t>
            </a:r>
          </a:p>
        </p:txBody>
      </p:sp>
      <p:sp>
        <p:nvSpPr>
          <p:cNvPr id="28" name="TextBox 27">
            <a:extLst>
              <a:ext uri="{FF2B5EF4-FFF2-40B4-BE49-F238E27FC236}">
                <a16:creationId xmlns:a16="http://schemas.microsoft.com/office/drawing/2014/main" id="{EAD54DA1-5529-456C-81BC-CB7962B5A9D7}"/>
              </a:ext>
            </a:extLst>
          </p:cNvPr>
          <p:cNvSpPr txBox="1"/>
          <p:nvPr/>
        </p:nvSpPr>
        <p:spPr>
          <a:xfrm>
            <a:off x="8077368" y="2886077"/>
            <a:ext cx="472611" cy="369332"/>
          </a:xfrm>
          <a:prstGeom prst="rect">
            <a:avLst/>
          </a:prstGeom>
          <a:noFill/>
          <a:ln w="15875">
            <a:noFill/>
          </a:ln>
        </p:spPr>
        <p:txBody>
          <a:bodyPr wrap="square" rtlCol="0">
            <a:spAutoFit/>
          </a:bodyPr>
          <a:lstStyle/>
          <a:p>
            <a:pPr algn="ctr"/>
            <a:r>
              <a:rPr lang="en-GB" b="1" dirty="0"/>
              <a:t>+8</a:t>
            </a:r>
          </a:p>
        </p:txBody>
      </p:sp>
      <p:sp>
        <p:nvSpPr>
          <p:cNvPr id="29" name="TextBox 28">
            <a:extLst>
              <a:ext uri="{FF2B5EF4-FFF2-40B4-BE49-F238E27FC236}">
                <a16:creationId xmlns:a16="http://schemas.microsoft.com/office/drawing/2014/main" id="{2D5DE5BE-7AC5-46C1-9B89-62EF390F28FD}"/>
              </a:ext>
            </a:extLst>
          </p:cNvPr>
          <p:cNvSpPr txBox="1"/>
          <p:nvPr/>
        </p:nvSpPr>
        <p:spPr>
          <a:xfrm>
            <a:off x="8894056" y="2877997"/>
            <a:ext cx="472611" cy="369332"/>
          </a:xfrm>
          <a:prstGeom prst="rect">
            <a:avLst/>
          </a:prstGeom>
          <a:noFill/>
          <a:ln w="15875">
            <a:noFill/>
          </a:ln>
        </p:spPr>
        <p:txBody>
          <a:bodyPr wrap="square" rtlCol="0">
            <a:spAutoFit/>
          </a:bodyPr>
          <a:lstStyle/>
          <a:p>
            <a:pPr algn="ctr"/>
            <a:r>
              <a:rPr lang="en-GB" b="1" dirty="0"/>
              <a:t>+8</a:t>
            </a:r>
          </a:p>
        </p:txBody>
      </p:sp>
      <p:sp>
        <p:nvSpPr>
          <p:cNvPr id="30" name="TextBox 29">
            <a:extLst>
              <a:ext uri="{FF2B5EF4-FFF2-40B4-BE49-F238E27FC236}">
                <a16:creationId xmlns:a16="http://schemas.microsoft.com/office/drawing/2014/main" id="{818CCE7D-49AC-4B43-AAEC-BA668C94E7D6}"/>
              </a:ext>
            </a:extLst>
          </p:cNvPr>
          <p:cNvSpPr txBox="1"/>
          <p:nvPr/>
        </p:nvSpPr>
        <p:spPr>
          <a:xfrm>
            <a:off x="9747660" y="2842800"/>
            <a:ext cx="472611" cy="369332"/>
          </a:xfrm>
          <a:prstGeom prst="rect">
            <a:avLst/>
          </a:prstGeom>
          <a:noFill/>
          <a:ln w="15875">
            <a:noFill/>
          </a:ln>
        </p:spPr>
        <p:txBody>
          <a:bodyPr wrap="square" rtlCol="0">
            <a:spAutoFit/>
          </a:bodyPr>
          <a:lstStyle/>
          <a:p>
            <a:pPr algn="ctr"/>
            <a:r>
              <a:rPr lang="en-GB" b="1" dirty="0"/>
              <a:t>+8</a:t>
            </a:r>
          </a:p>
        </p:txBody>
      </p:sp>
      <p:sp>
        <p:nvSpPr>
          <p:cNvPr id="31" name="TextBox 30">
            <a:extLst>
              <a:ext uri="{FF2B5EF4-FFF2-40B4-BE49-F238E27FC236}">
                <a16:creationId xmlns:a16="http://schemas.microsoft.com/office/drawing/2014/main" id="{D5CE012F-7123-4EA5-B367-986F9C8F262A}"/>
              </a:ext>
            </a:extLst>
          </p:cNvPr>
          <p:cNvSpPr txBox="1"/>
          <p:nvPr/>
        </p:nvSpPr>
        <p:spPr>
          <a:xfrm>
            <a:off x="10597762" y="2843986"/>
            <a:ext cx="472611" cy="369332"/>
          </a:xfrm>
          <a:prstGeom prst="rect">
            <a:avLst/>
          </a:prstGeom>
          <a:noFill/>
          <a:ln w="15875">
            <a:noFill/>
          </a:ln>
        </p:spPr>
        <p:txBody>
          <a:bodyPr wrap="square" rtlCol="0">
            <a:spAutoFit/>
          </a:bodyPr>
          <a:lstStyle/>
          <a:p>
            <a:pPr algn="ctr"/>
            <a:r>
              <a:rPr lang="en-GB" b="1" dirty="0"/>
              <a:t>+8</a:t>
            </a:r>
          </a:p>
        </p:txBody>
      </p:sp>
      <p:grpSp>
        <p:nvGrpSpPr>
          <p:cNvPr id="32" name="Group 31">
            <a:extLst>
              <a:ext uri="{FF2B5EF4-FFF2-40B4-BE49-F238E27FC236}">
                <a16:creationId xmlns:a16="http://schemas.microsoft.com/office/drawing/2014/main" id="{C166E0D8-647C-4EDB-8C91-7880331C4D47}"/>
              </a:ext>
            </a:extLst>
          </p:cNvPr>
          <p:cNvGrpSpPr/>
          <p:nvPr/>
        </p:nvGrpSpPr>
        <p:grpSpPr>
          <a:xfrm>
            <a:off x="5948073" y="4011342"/>
            <a:ext cx="3760115" cy="2832947"/>
            <a:chOff x="6772991" y="1748662"/>
            <a:chExt cx="4426750" cy="3498712"/>
          </a:xfrm>
        </p:grpSpPr>
        <p:grpSp>
          <p:nvGrpSpPr>
            <p:cNvPr id="33" name="Group 32">
              <a:extLst>
                <a:ext uri="{FF2B5EF4-FFF2-40B4-BE49-F238E27FC236}">
                  <a16:creationId xmlns:a16="http://schemas.microsoft.com/office/drawing/2014/main" id="{CD6D597E-CA5D-4EF4-B1D7-97F6A7001F68}"/>
                </a:ext>
              </a:extLst>
            </p:cNvPr>
            <p:cNvGrpSpPr/>
            <p:nvPr/>
          </p:nvGrpSpPr>
          <p:grpSpPr>
            <a:xfrm>
              <a:off x="6772991" y="1748662"/>
              <a:ext cx="4325759" cy="815696"/>
              <a:chOff x="6790801" y="1967079"/>
              <a:chExt cx="5526292" cy="815696"/>
            </a:xfrm>
          </p:grpSpPr>
          <p:pic>
            <p:nvPicPr>
              <p:cNvPr id="80" name="Graphic 79" descr="Car with solid fill">
                <a:extLst>
                  <a:ext uri="{FF2B5EF4-FFF2-40B4-BE49-F238E27FC236}">
                    <a16:creationId xmlns:a16="http://schemas.microsoft.com/office/drawing/2014/main" id="{F8438E1F-6206-422A-A040-2CDA166C68D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58120" y="1967079"/>
                <a:ext cx="730312" cy="730312"/>
              </a:xfrm>
              <a:prstGeom prst="rect">
                <a:avLst/>
              </a:prstGeom>
            </p:spPr>
          </p:pic>
          <p:pic>
            <p:nvPicPr>
              <p:cNvPr id="81" name="Graphic 80" descr="Car with solid fill">
                <a:extLst>
                  <a:ext uri="{FF2B5EF4-FFF2-40B4-BE49-F238E27FC236}">
                    <a16:creationId xmlns:a16="http://schemas.microsoft.com/office/drawing/2014/main" id="{C0F384A9-9E8E-47C4-93C6-26E4F7C9F6C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90801" y="1967079"/>
                <a:ext cx="730312" cy="730312"/>
              </a:xfrm>
              <a:prstGeom prst="rect">
                <a:avLst/>
              </a:prstGeom>
            </p:spPr>
          </p:pic>
          <p:pic>
            <p:nvPicPr>
              <p:cNvPr id="82" name="Graphic 81" descr="Car with solid fill">
                <a:extLst>
                  <a:ext uri="{FF2B5EF4-FFF2-40B4-BE49-F238E27FC236}">
                    <a16:creationId xmlns:a16="http://schemas.microsoft.com/office/drawing/2014/main" id="{98CE84E5-76E9-4CBE-A109-94E7BA50120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586781" y="2052463"/>
                <a:ext cx="730312" cy="730312"/>
              </a:xfrm>
              <a:prstGeom prst="rect">
                <a:avLst/>
              </a:prstGeom>
            </p:spPr>
          </p:pic>
          <p:pic>
            <p:nvPicPr>
              <p:cNvPr id="83" name="Graphic 82" descr="Car with solid fill">
                <a:extLst>
                  <a:ext uri="{FF2B5EF4-FFF2-40B4-BE49-F238E27FC236}">
                    <a16:creationId xmlns:a16="http://schemas.microsoft.com/office/drawing/2014/main" id="{7E2F296C-F8B9-4ED6-9663-76B496C1B55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904288" y="2051745"/>
                <a:ext cx="730312" cy="730312"/>
              </a:xfrm>
              <a:prstGeom prst="rect">
                <a:avLst/>
              </a:prstGeom>
            </p:spPr>
          </p:pic>
          <p:pic>
            <p:nvPicPr>
              <p:cNvPr id="84" name="Graphic 83" descr="Car with solid fill">
                <a:extLst>
                  <a:ext uri="{FF2B5EF4-FFF2-40B4-BE49-F238E27FC236}">
                    <a16:creationId xmlns:a16="http://schemas.microsoft.com/office/drawing/2014/main" id="{34FA5FC8-F629-4F4A-AD0E-90A099C1647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07669" y="2028838"/>
                <a:ext cx="730312" cy="730312"/>
              </a:xfrm>
              <a:prstGeom prst="rect">
                <a:avLst/>
              </a:prstGeom>
            </p:spPr>
          </p:pic>
          <p:pic>
            <p:nvPicPr>
              <p:cNvPr id="85" name="Graphic 84" descr="Car with solid fill">
                <a:extLst>
                  <a:ext uri="{FF2B5EF4-FFF2-40B4-BE49-F238E27FC236}">
                    <a16:creationId xmlns:a16="http://schemas.microsoft.com/office/drawing/2014/main" id="{D7D46A09-5C1E-45C6-8547-791205B80C3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525176" y="2013606"/>
                <a:ext cx="730312" cy="730312"/>
              </a:xfrm>
              <a:prstGeom prst="rect">
                <a:avLst/>
              </a:prstGeom>
            </p:spPr>
          </p:pic>
          <p:pic>
            <p:nvPicPr>
              <p:cNvPr id="86" name="Graphic 85" descr="Car with solid fill">
                <a:extLst>
                  <a:ext uri="{FF2B5EF4-FFF2-40B4-BE49-F238E27FC236}">
                    <a16:creationId xmlns:a16="http://schemas.microsoft.com/office/drawing/2014/main" id="{9AC83284-2BAD-4E1E-83E3-F861D9EEBD6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821195" y="1998374"/>
                <a:ext cx="730312" cy="730312"/>
              </a:xfrm>
              <a:prstGeom prst="rect">
                <a:avLst/>
              </a:prstGeom>
            </p:spPr>
          </p:pic>
          <p:pic>
            <p:nvPicPr>
              <p:cNvPr id="87" name="Graphic 86" descr="Car with solid fill">
                <a:extLst>
                  <a:ext uri="{FF2B5EF4-FFF2-40B4-BE49-F238E27FC236}">
                    <a16:creationId xmlns:a16="http://schemas.microsoft.com/office/drawing/2014/main" id="{DF0B8631-8763-4C02-8F1B-89866164EC8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38702" y="1996661"/>
                <a:ext cx="730312" cy="730312"/>
              </a:xfrm>
              <a:prstGeom prst="rect">
                <a:avLst/>
              </a:prstGeom>
            </p:spPr>
          </p:pic>
        </p:grpSp>
        <p:grpSp>
          <p:nvGrpSpPr>
            <p:cNvPr id="34" name="Group 33">
              <a:extLst>
                <a:ext uri="{FF2B5EF4-FFF2-40B4-BE49-F238E27FC236}">
                  <a16:creationId xmlns:a16="http://schemas.microsoft.com/office/drawing/2014/main" id="{BB670F2B-7FFE-4B0E-91A2-A34038D84A4A}"/>
                </a:ext>
              </a:extLst>
            </p:cNvPr>
            <p:cNvGrpSpPr/>
            <p:nvPr/>
          </p:nvGrpSpPr>
          <p:grpSpPr>
            <a:xfrm>
              <a:off x="6803290" y="2301605"/>
              <a:ext cx="4325759" cy="815696"/>
              <a:chOff x="6790801" y="1967079"/>
              <a:chExt cx="5526292" cy="815696"/>
            </a:xfrm>
          </p:grpSpPr>
          <p:pic>
            <p:nvPicPr>
              <p:cNvPr id="72" name="Graphic 71" descr="Car with solid fill">
                <a:extLst>
                  <a:ext uri="{FF2B5EF4-FFF2-40B4-BE49-F238E27FC236}">
                    <a16:creationId xmlns:a16="http://schemas.microsoft.com/office/drawing/2014/main" id="{EEE41B64-0885-40BF-85EE-CD3B82BE122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58120" y="1967079"/>
                <a:ext cx="730312" cy="730312"/>
              </a:xfrm>
              <a:prstGeom prst="rect">
                <a:avLst/>
              </a:prstGeom>
            </p:spPr>
          </p:pic>
          <p:pic>
            <p:nvPicPr>
              <p:cNvPr id="73" name="Graphic 72" descr="Car with solid fill">
                <a:extLst>
                  <a:ext uri="{FF2B5EF4-FFF2-40B4-BE49-F238E27FC236}">
                    <a16:creationId xmlns:a16="http://schemas.microsoft.com/office/drawing/2014/main" id="{D3B3A3BF-6EE7-4241-89D1-C441FEDE768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90801" y="1967079"/>
                <a:ext cx="730312" cy="730312"/>
              </a:xfrm>
              <a:prstGeom prst="rect">
                <a:avLst/>
              </a:prstGeom>
            </p:spPr>
          </p:pic>
          <p:pic>
            <p:nvPicPr>
              <p:cNvPr id="74" name="Graphic 73" descr="Car with solid fill">
                <a:extLst>
                  <a:ext uri="{FF2B5EF4-FFF2-40B4-BE49-F238E27FC236}">
                    <a16:creationId xmlns:a16="http://schemas.microsoft.com/office/drawing/2014/main" id="{F63B1DD4-C93E-4790-B462-C528E717BDC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586781" y="2052463"/>
                <a:ext cx="730312" cy="730312"/>
              </a:xfrm>
              <a:prstGeom prst="rect">
                <a:avLst/>
              </a:prstGeom>
            </p:spPr>
          </p:pic>
          <p:pic>
            <p:nvPicPr>
              <p:cNvPr id="75" name="Graphic 74" descr="Car with solid fill">
                <a:extLst>
                  <a:ext uri="{FF2B5EF4-FFF2-40B4-BE49-F238E27FC236}">
                    <a16:creationId xmlns:a16="http://schemas.microsoft.com/office/drawing/2014/main" id="{F25B2F15-A0AE-4C33-A65E-44CADB6FC83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904288" y="2051745"/>
                <a:ext cx="730312" cy="730312"/>
              </a:xfrm>
              <a:prstGeom prst="rect">
                <a:avLst/>
              </a:prstGeom>
            </p:spPr>
          </p:pic>
          <p:pic>
            <p:nvPicPr>
              <p:cNvPr id="76" name="Graphic 75" descr="Car with solid fill">
                <a:extLst>
                  <a:ext uri="{FF2B5EF4-FFF2-40B4-BE49-F238E27FC236}">
                    <a16:creationId xmlns:a16="http://schemas.microsoft.com/office/drawing/2014/main" id="{304E6101-219E-4E3A-B4C0-A2BF1BD7AB3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07669" y="2028838"/>
                <a:ext cx="730312" cy="730312"/>
              </a:xfrm>
              <a:prstGeom prst="rect">
                <a:avLst/>
              </a:prstGeom>
            </p:spPr>
          </p:pic>
          <p:pic>
            <p:nvPicPr>
              <p:cNvPr id="77" name="Graphic 76" descr="Car with solid fill">
                <a:extLst>
                  <a:ext uri="{FF2B5EF4-FFF2-40B4-BE49-F238E27FC236}">
                    <a16:creationId xmlns:a16="http://schemas.microsoft.com/office/drawing/2014/main" id="{42206E7E-FF89-4B3E-AD06-92DC1D1124F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525176" y="2013606"/>
                <a:ext cx="730312" cy="730312"/>
              </a:xfrm>
              <a:prstGeom prst="rect">
                <a:avLst/>
              </a:prstGeom>
            </p:spPr>
          </p:pic>
          <p:pic>
            <p:nvPicPr>
              <p:cNvPr id="78" name="Graphic 77" descr="Car with solid fill">
                <a:extLst>
                  <a:ext uri="{FF2B5EF4-FFF2-40B4-BE49-F238E27FC236}">
                    <a16:creationId xmlns:a16="http://schemas.microsoft.com/office/drawing/2014/main" id="{663A572B-44FE-4320-B83E-3C1D61D8BC8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821195" y="1998374"/>
                <a:ext cx="730312" cy="730312"/>
              </a:xfrm>
              <a:prstGeom prst="rect">
                <a:avLst/>
              </a:prstGeom>
            </p:spPr>
          </p:pic>
          <p:pic>
            <p:nvPicPr>
              <p:cNvPr id="79" name="Graphic 78" descr="Car with solid fill">
                <a:extLst>
                  <a:ext uri="{FF2B5EF4-FFF2-40B4-BE49-F238E27FC236}">
                    <a16:creationId xmlns:a16="http://schemas.microsoft.com/office/drawing/2014/main" id="{AB713C0F-4EC3-4F54-8463-242880C19E7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38702" y="1996661"/>
                <a:ext cx="730312" cy="730312"/>
              </a:xfrm>
              <a:prstGeom prst="rect">
                <a:avLst/>
              </a:prstGeom>
            </p:spPr>
          </p:pic>
        </p:grpSp>
        <p:grpSp>
          <p:nvGrpSpPr>
            <p:cNvPr id="35" name="Group 34">
              <a:extLst>
                <a:ext uri="{FF2B5EF4-FFF2-40B4-BE49-F238E27FC236}">
                  <a16:creationId xmlns:a16="http://schemas.microsoft.com/office/drawing/2014/main" id="{B2F4DB7E-68B9-43C4-A350-23A8D5808A0B}"/>
                </a:ext>
              </a:extLst>
            </p:cNvPr>
            <p:cNvGrpSpPr/>
            <p:nvPr/>
          </p:nvGrpSpPr>
          <p:grpSpPr>
            <a:xfrm>
              <a:off x="6846092" y="2901980"/>
              <a:ext cx="4325759" cy="815696"/>
              <a:chOff x="6790801" y="1967079"/>
              <a:chExt cx="5526292" cy="815696"/>
            </a:xfrm>
          </p:grpSpPr>
          <p:pic>
            <p:nvPicPr>
              <p:cNvPr id="64" name="Graphic 63" descr="Car with solid fill">
                <a:extLst>
                  <a:ext uri="{FF2B5EF4-FFF2-40B4-BE49-F238E27FC236}">
                    <a16:creationId xmlns:a16="http://schemas.microsoft.com/office/drawing/2014/main" id="{46352D46-BE49-45F4-9BB9-DEE88065D2D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58120" y="1967079"/>
                <a:ext cx="730312" cy="730312"/>
              </a:xfrm>
              <a:prstGeom prst="rect">
                <a:avLst/>
              </a:prstGeom>
            </p:spPr>
          </p:pic>
          <p:pic>
            <p:nvPicPr>
              <p:cNvPr id="65" name="Graphic 64" descr="Car with solid fill">
                <a:extLst>
                  <a:ext uri="{FF2B5EF4-FFF2-40B4-BE49-F238E27FC236}">
                    <a16:creationId xmlns:a16="http://schemas.microsoft.com/office/drawing/2014/main" id="{BEFB113D-3F3F-47E4-8DC8-E4E7B357EED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90801" y="1967079"/>
                <a:ext cx="730312" cy="730312"/>
              </a:xfrm>
              <a:prstGeom prst="rect">
                <a:avLst/>
              </a:prstGeom>
            </p:spPr>
          </p:pic>
          <p:pic>
            <p:nvPicPr>
              <p:cNvPr id="66" name="Graphic 65" descr="Car with solid fill">
                <a:extLst>
                  <a:ext uri="{FF2B5EF4-FFF2-40B4-BE49-F238E27FC236}">
                    <a16:creationId xmlns:a16="http://schemas.microsoft.com/office/drawing/2014/main" id="{3F525D0D-0F11-49CE-90E2-AB739C35DE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586781" y="2052463"/>
                <a:ext cx="730312" cy="730312"/>
              </a:xfrm>
              <a:prstGeom prst="rect">
                <a:avLst/>
              </a:prstGeom>
            </p:spPr>
          </p:pic>
          <p:pic>
            <p:nvPicPr>
              <p:cNvPr id="67" name="Graphic 66" descr="Car with solid fill">
                <a:extLst>
                  <a:ext uri="{FF2B5EF4-FFF2-40B4-BE49-F238E27FC236}">
                    <a16:creationId xmlns:a16="http://schemas.microsoft.com/office/drawing/2014/main" id="{35797FC2-59AB-4CD2-9709-7B838B8C558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904288" y="2051745"/>
                <a:ext cx="730312" cy="730312"/>
              </a:xfrm>
              <a:prstGeom prst="rect">
                <a:avLst/>
              </a:prstGeom>
            </p:spPr>
          </p:pic>
          <p:pic>
            <p:nvPicPr>
              <p:cNvPr id="68" name="Graphic 67" descr="Car with solid fill">
                <a:extLst>
                  <a:ext uri="{FF2B5EF4-FFF2-40B4-BE49-F238E27FC236}">
                    <a16:creationId xmlns:a16="http://schemas.microsoft.com/office/drawing/2014/main" id="{201B686F-E47E-40C8-9726-B1DC24BF01B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07669" y="2028838"/>
                <a:ext cx="730312" cy="730312"/>
              </a:xfrm>
              <a:prstGeom prst="rect">
                <a:avLst/>
              </a:prstGeom>
            </p:spPr>
          </p:pic>
          <p:pic>
            <p:nvPicPr>
              <p:cNvPr id="69" name="Graphic 68" descr="Car with solid fill">
                <a:extLst>
                  <a:ext uri="{FF2B5EF4-FFF2-40B4-BE49-F238E27FC236}">
                    <a16:creationId xmlns:a16="http://schemas.microsoft.com/office/drawing/2014/main" id="{90A99AAB-555A-4407-BB12-41AF5EAE595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525176" y="2013606"/>
                <a:ext cx="730312" cy="730312"/>
              </a:xfrm>
              <a:prstGeom prst="rect">
                <a:avLst/>
              </a:prstGeom>
            </p:spPr>
          </p:pic>
          <p:pic>
            <p:nvPicPr>
              <p:cNvPr id="70" name="Graphic 69" descr="Car with solid fill">
                <a:extLst>
                  <a:ext uri="{FF2B5EF4-FFF2-40B4-BE49-F238E27FC236}">
                    <a16:creationId xmlns:a16="http://schemas.microsoft.com/office/drawing/2014/main" id="{E4D53655-D95F-41B4-B9E4-8554A58E5B5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821195" y="1998374"/>
                <a:ext cx="730312" cy="730312"/>
              </a:xfrm>
              <a:prstGeom prst="rect">
                <a:avLst/>
              </a:prstGeom>
            </p:spPr>
          </p:pic>
          <p:pic>
            <p:nvPicPr>
              <p:cNvPr id="71" name="Graphic 70" descr="Car with solid fill">
                <a:extLst>
                  <a:ext uri="{FF2B5EF4-FFF2-40B4-BE49-F238E27FC236}">
                    <a16:creationId xmlns:a16="http://schemas.microsoft.com/office/drawing/2014/main" id="{0F31FB83-6C8D-4467-BF8B-2B55D2A8C16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38702" y="1996661"/>
                <a:ext cx="730312" cy="730312"/>
              </a:xfrm>
              <a:prstGeom prst="rect">
                <a:avLst/>
              </a:prstGeom>
            </p:spPr>
          </p:pic>
        </p:grpSp>
        <p:grpSp>
          <p:nvGrpSpPr>
            <p:cNvPr id="36" name="Group 35">
              <a:extLst>
                <a:ext uri="{FF2B5EF4-FFF2-40B4-BE49-F238E27FC236}">
                  <a16:creationId xmlns:a16="http://schemas.microsoft.com/office/drawing/2014/main" id="{CFBC08FE-3D29-4B3D-A5EB-07EB8B5722BE}"/>
                </a:ext>
              </a:extLst>
            </p:cNvPr>
            <p:cNvGrpSpPr/>
            <p:nvPr/>
          </p:nvGrpSpPr>
          <p:grpSpPr>
            <a:xfrm>
              <a:off x="6867628" y="3456917"/>
              <a:ext cx="4325759" cy="815696"/>
              <a:chOff x="6790801" y="1967079"/>
              <a:chExt cx="5526292" cy="815696"/>
            </a:xfrm>
          </p:grpSpPr>
          <p:pic>
            <p:nvPicPr>
              <p:cNvPr id="56" name="Graphic 55" descr="Car with solid fill">
                <a:extLst>
                  <a:ext uri="{FF2B5EF4-FFF2-40B4-BE49-F238E27FC236}">
                    <a16:creationId xmlns:a16="http://schemas.microsoft.com/office/drawing/2014/main" id="{E4331AE6-D131-4702-9DB1-6098B73FD4E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58120" y="1967079"/>
                <a:ext cx="730312" cy="730312"/>
              </a:xfrm>
              <a:prstGeom prst="rect">
                <a:avLst/>
              </a:prstGeom>
            </p:spPr>
          </p:pic>
          <p:pic>
            <p:nvPicPr>
              <p:cNvPr id="57" name="Graphic 56" descr="Car with solid fill">
                <a:extLst>
                  <a:ext uri="{FF2B5EF4-FFF2-40B4-BE49-F238E27FC236}">
                    <a16:creationId xmlns:a16="http://schemas.microsoft.com/office/drawing/2014/main" id="{0650F6FD-5870-415F-AE03-9118CCA38CC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90801" y="1967079"/>
                <a:ext cx="730312" cy="730312"/>
              </a:xfrm>
              <a:prstGeom prst="rect">
                <a:avLst/>
              </a:prstGeom>
            </p:spPr>
          </p:pic>
          <p:pic>
            <p:nvPicPr>
              <p:cNvPr id="58" name="Graphic 57" descr="Car with solid fill">
                <a:extLst>
                  <a:ext uri="{FF2B5EF4-FFF2-40B4-BE49-F238E27FC236}">
                    <a16:creationId xmlns:a16="http://schemas.microsoft.com/office/drawing/2014/main" id="{9D6B2114-D993-41B8-B129-47C566847E3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586781" y="2052463"/>
                <a:ext cx="730312" cy="730312"/>
              </a:xfrm>
              <a:prstGeom prst="rect">
                <a:avLst/>
              </a:prstGeom>
            </p:spPr>
          </p:pic>
          <p:pic>
            <p:nvPicPr>
              <p:cNvPr id="59" name="Graphic 58" descr="Car with solid fill">
                <a:extLst>
                  <a:ext uri="{FF2B5EF4-FFF2-40B4-BE49-F238E27FC236}">
                    <a16:creationId xmlns:a16="http://schemas.microsoft.com/office/drawing/2014/main" id="{075257C7-C1C1-4A4D-8C8D-182553076FF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904288" y="2051745"/>
                <a:ext cx="730312" cy="730312"/>
              </a:xfrm>
              <a:prstGeom prst="rect">
                <a:avLst/>
              </a:prstGeom>
            </p:spPr>
          </p:pic>
          <p:pic>
            <p:nvPicPr>
              <p:cNvPr id="60" name="Graphic 59" descr="Car with solid fill">
                <a:extLst>
                  <a:ext uri="{FF2B5EF4-FFF2-40B4-BE49-F238E27FC236}">
                    <a16:creationId xmlns:a16="http://schemas.microsoft.com/office/drawing/2014/main" id="{8E33F578-2682-4F8D-AF98-99E9F67014B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07669" y="2028838"/>
                <a:ext cx="730312" cy="730312"/>
              </a:xfrm>
              <a:prstGeom prst="rect">
                <a:avLst/>
              </a:prstGeom>
            </p:spPr>
          </p:pic>
          <p:pic>
            <p:nvPicPr>
              <p:cNvPr id="61" name="Graphic 60" descr="Car with solid fill">
                <a:extLst>
                  <a:ext uri="{FF2B5EF4-FFF2-40B4-BE49-F238E27FC236}">
                    <a16:creationId xmlns:a16="http://schemas.microsoft.com/office/drawing/2014/main" id="{CF29EF7A-6F12-4EC0-983C-C6B0B53A0B1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525176" y="2013606"/>
                <a:ext cx="730312" cy="730312"/>
              </a:xfrm>
              <a:prstGeom prst="rect">
                <a:avLst/>
              </a:prstGeom>
            </p:spPr>
          </p:pic>
          <p:pic>
            <p:nvPicPr>
              <p:cNvPr id="62" name="Graphic 61" descr="Car with solid fill">
                <a:extLst>
                  <a:ext uri="{FF2B5EF4-FFF2-40B4-BE49-F238E27FC236}">
                    <a16:creationId xmlns:a16="http://schemas.microsoft.com/office/drawing/2014/main" id="{D9CE7C68-5B18-496F-9987-1F17F338294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821195" y="1998374"/>
                <a:ext cx="730312" cy="730312"/>
              </a:xfrm>
              <a:prstGeom prst="rect">
                <a:avLst/>
              </a:prstGeom>
            </p:spPr>
          </p:pic>
          <p:pic>
            <p:nvPicPr>
              <p:cNvPr id="63" name="Graphic 62" descr="Car with solid fill">
                <a:extLst>
                  <a:ext uri="{FF2B5EF4-FFF2-40B4-BE49-F238E27FC236}">
                    <a16:creationId xmlns:a16="http://schemas.microsoft.com/office/drawing/2014/main" id="{611B3F08-552C-4544-8502-E502AEDA5A3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38702" y="1996661"/>
                <a:ext cx="730312" cy="730312"/>
              </a:xfrm>
              <a:prstGeom prst="rect">
                <a:avLst/>
              </a:prstGeom>
            </p:spPr>
          </p:pic>
        </p:grpSp>
        <p:grpSp>
          <p:nvGrpSpPr>
            <p:cNvPr id="37" name="Group 36">
              <a:extLst>
                <a:ext uri="{FF2B5EF4-FFF2-40B4-BE49-F238E27FC236}">
                  <a16:creationId xmlns:a16="http://schemas.microsoft.com/office/drawing/2014/main" id="{4FB7B93A-0393-451A-9290-32C7824B59A2}"/>
                </a:ext>
              </a:extLst>
            </p:cNvPr>
            <p:cNvGrpSpPr/>
            <p:nvPr/>
          </p:nvGrpSpPr>
          <p:grpSpPr>
            <a:xfrm>
              <a:off x="6873982" y="3943313"/>
              <a:ext cx="4325759" cy="815696"/>
              <a:chOff x="6790801" y="1967079"/>
              <a:chExt cx="5526292" cy="815696"/>
            </a:xfrm>
          </p:grpSpPr>
          <p:pic>
            <p:nvPicPr>
              <p:cNvPr id="47" name="Graphic 46" descr="Car with solid fill">
                <a:extLst>
                  <a:ext uri="{FF2B5EF4-FFF2-40B4-BE49-F238E27FC236}">
                    <a16:creationId xmlns:a16="http://schemas.microsoft.com/office/drawing/2014/main" id="{0478A414-00A9-4413-A51F-D8DB9189ACE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58120" y="1967079"/>
                <a:ext cx="730312" cy="730312"/>
              </a:xfrm>
              <a:prstGeom prst="rect">
                <a:avLst/>
              </a:prstGeom>
            </p:spPr>
          </p:pic>
          <p:pic>
            <p:nvPicPr>
              <p:cNvPr id="48" name="Graphic 47" descr="Car with solid fill">
                <a:extLst>
                  <a:ext uri="{FF2B5EF4-FFF2-40B4-BE49-F238E27FC236}">
                    <a16:creationId xmlns:a16="http://schemas.microsoft.com/office/drawing/2014/main" id="{EE285101-CF70-4D45-80A0-B9040DC55A5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90801" y="1967079"/>
                <a:ext cx="730312" cy="730312"/>
              </a:xfrm>
              <a:prstGeom prst="rect">
                <a:avLst/>
              </a:prstGeom>
            </p:spPr>
          </p:pic>
          <p:pic>
            <p:nvPicPr>
              <p:cNvPr id="50" name="Graphic 49" descr="Car with solid fill">
                <a:extLst>
                  <a:ext uri="{FF2B5EF4-FFF2-40B4-BE49-F238E27FC236}">
                    <a16:creationId xmlns:a16="http://schemas.microsoft.com/office/drawing/2014/main" id="{80ED5755-67C9-4DB8-94EC-0A837117CF4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586781" y="2052463"/>
                <a:ext cx="730312" cy="730312"/>
              </a:xfrm>
              <a:prstGeom prst="rect">
                <a:avLst/>
              </a:prstGeom>
            </p:spPr>
          </p:pic>
          <p:pic>
            <p:nvPicPr>
              <p:cNvPr id="51" name="Graphic 50" descr="Car with solid fill">
                <a:extLst>
                  <a:ext uri="{FF2B5EF4-FFF2-40B4-BE49-F238E27FC236}">
                    <a16:creationId xmlns:a16="http://schemas.microsoft.com/office/drawing/2014/main" id="{F235C5BA-5B85-4B30-8055-DB4C7D41560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904288" y="2051745"/>
                <a:ext cx="730312" cy="730312"/>
              </a:xfrm>
              <a:prstGeom prst="rect">
                <a:avLst/>
              </a:prstGeom>
            </p:spPr>
          </p:pic>
          <p:pic>
            <p:nvPicPr>
              <p:cNvPr id="52" name="Graphic 51" descr="Car with solid fill">
                <a:extLst>
                  <a:ext uri="{FF2B5EF4-FFF2-40B4-BE49-F238E27FC236}">
                    <a16:creationId xmlns:a16="http://schemas.microsoft.com/office/drawing/2014/main" id="{9E61C8BE-E53E-4877-BFB0-7406938EF78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07669" y="2028838"/>
                <a:ext cx="730312" cy="730312"/>
              </a:xfrm>
              <a:prstGeom prst="rect">
                <a:avLst/>
              </a:prstGeom>
            </p:spPr>
          </p:pic>
          <p:pic>
            <p:nvPicPr>
              <p:cNvPr id="53" name="Graphic 52" descr="Car with solid fill">
                <a:extLst>
                  <a:ext uri="{FF2B5EF4-FFF2-40B4-BE49-F238E27FC236}">
                    <a16:creationId xmlns:a16="http://schemas.microsoft.com/office/drawing/2014/main" id="{EDAC9803-8718-4C48-9EE5-8D34EBA8D78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525176" y="2013606"/>
                <a:ext cx="730312" cy="730312"/>
              </a:xfrm>
              <a:prstGeom prst="rect">
                <a:avLst/>
              </a:prstGeom>
            </p:spPr>
          </p:pic>
          <p:pic>
            <p:nvPicPr>
              <p:cNvPr id="54" name="Graphic 53" descr="Car with solid fill">
                <a:extLst>
                  <a:ext uri="{FF2B5EF4-FFF2-40B4-BE49-F238E27FC236}">
                    <a16:creationId xmlns:a16="http://schemas.microsoft.com/office/drawing/2014/main" id="{660395F2-9121-47F2-97A0-D4E5B445D34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821195" y="1998374"/>
                <a:ext cx="730312" cy="730312"/>
              </a:xfrm>
              <a:prstGeom prst="rect">
                <a:avLst/>
              </a:prstGeom>
            </p:spPr>
          </p:pic>
          <p:pic>
            <p:nvPicPr>
              <p:cNvPr id="55" name="Graphic 54" descr="Car with solid fill">
                <a:extLst>
                  <a:ext uri="{FF2B5EF4-FFF2-40B4-BE49-F238E27FC236}">
                    <a16:creationId xmlns:a16="http://schemas.microsoft.com/office/drawing/2014/main" id="{412C5C6F-67A9-446E-9D24-2224668B4D7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38702" y="1996661"/>
                <a:ext cx="730312" cy="730312"/>
              </a:xfrm>
              <a:prstGeom prst="rect">
                <a:avLst/>
              </a:prstGeom>
            </p:spPr>
          </p:pic>
        </p:grpSp>
        <p:grpSp>
          <p:nvGrpSpPr>
            <p:cNvPr id="38" name="Group 37">
              <a:extLst>
                <a:ext uri="{FF2B5EF4-FFF2-40B4-BE49-F238E27FC236}">
                  <a16:creationId xmlns:a16="http://schemas.microsoft.com/office/drawing/2014/main" id="{BA1E5AC3-A6A1-4501-BD46-238F45A09F89}"/>
                </a:ext>
              </a:extLst>
            </p:cNvPr>
            <p:cNvGrpSpPr/>
            <p:nvPr/>
          </p:nvGrpSpPr>
          <p:grpSpPr>
            <a:xfrm>
              <a:off x="6865718" y="4431678"/>
              <a:ext cx="4325759" cy="815696"/>
              <a:chOff x="6790801" y="1967079"/>
              <a:chExt cx="5526292" cy="815696"/>
            </a:xfrm>
          </p:grpSpPr>
          <p:pic>
            <p:nvPicPr>
              <p:cNvPr id="39" name="Graphic 38" descr="Car with solid fill">
                <a:extLst>
                  <a:ext uri="{FF2B5EF4-FFF2-40B4-BE49-F238E27FC236}">
                    <a16:creationId xmlns:a16="http://schemas.microsoft.com/office/drawing/2014/main" id="{AD3AE09A-4072-4277-B0F4-037EEE22CB0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58120" y="1967079"/>
                <a:ext cx="730312" cy="730312"/>
              </a:xfrm>
              <a:prstGeom prst="rect">
                <a:avLst/>
              </a:prstGeom>
            </p:spPr>
          </p:pic>
          <p:pic>
            <p:nvPicPr>
              <p:cNvPr id="40" name="Graphic 39" descr="Car with solid fill">
                <a:extLst>
                  <a:ext uri="{FF2B5EF4-FFF2-40B4-BE49-F238E27FC236}">
                    <a16:creationId xmlns:a16="http://schemas.microsoft.com/office/drawing/2014/main" id="{6525AF3D-62AD-4EFB-A1DA-2D01C52FB5B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90801" y="1967079"/>
                <a:ext cx="730312" cy="730312"/>
              </a:xfrm>
              <a:prstGeom prst="rect">
                <a:avLst/>
              </a:prstGeom>
            </p:spPr>
          </p:pic>
          <p:pic>
            <p:nvPicPr>
              <p:cNvPr id="41" name="Graphic 40" descr="Car with solid fill">
                <a:extLst>
                  <a:ext uri="{FF2B5EF4-FFF2-40B4-BE49-F238E27FC236}">
                    <a16:creationId xmlns:a16="http://schemas.microsoft.com/office/drawing/2014/main" id="{1BB04631-0E8B-4B91-9E2D-1477014515A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586781" y="2052463"/>
                <a:ext cx="730312" cy="730312"/>
              </a:xfrm>
              <a:prstGeom prst="rect">
                <a:avLst/>
              </a:prstGeom>
            </p:spPr>
          </p:pic>
          <p:pic>
            <p:nvPicPr>
              <p:cNvPr id="42" name="Graphic 41" descr="Car with solid fill">
                <a:extLst>
                  <a:ext uri="{FF2B5EF4-FFF2-40B4-BE49-F238E27FC236}">
                    <a16:creationId xmlns:a16="http://schemas.microsoft.com/office/drawing/2014/main" id="{EF6B420A-8C6D-4494-A951-43FC28C22FC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904288" y="2051745"/>
                <a:ext cx="730312" cy="730312"/>
              </a:xfrm>
              <a:prstGeom prst="rect">
                <a:avLst/>
              </a:prstGeom>
            </p:spPr>
          </p:pic>
          <p:pic>
            <p:nvPicPr>
              <p:cNvPr id="43" name="Graphic 42" descr="Car with solid fill">
                <a:extLst>
                  <a:ext uri="{FF2B5EF4-FFF2-40B4-BE49-F238E27FC236}">
                    <a16:creationId xmlns:a16="http://schemas.microsoft.com/office/drawing/2014/main" id="{83A8D7AB-FA1C-4B3E-AAD5-87613C99672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07669" y="2028838"/>
                <a:ext cx="730312" cy="730312"/>
              </a:xfrm>
              <a:prstGeom prst="rect">
                <a:avLst/>
              </a:prstGeom>
            </p:spPr>
          </p:pic>
          <p:pic>
            <p:nvPicPr>
              <p:cNvPr id="44" name="Graphic 43" descr="Car with solid fill">
                <a:extLst>
                  <a:ext uri="{FF2B5EF4-FFF2-40B4-BE49-F238E27FC236}">
                    <a16:creationId xmlns:a16="http://schemas.microsoft.com/office/drawing/2014/main" id="{109C7220-40F3-4799-B303-5347FA7D973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525176" y="2013606"/>
                <a:ext cx="730312" cy="730312"/>
              </a:xfrm>
              <a:prstGeom prst="rect">
                <a:avLst/>
              </a:prstGeom>
            </p:spPr>
          </p:pic>
          <p:pic>
            <p:nvPicPr>
              <p:cNvPr id="45" name="Graphic 44" descr="Car with solid fill">
                <a:extLst>
                  <a:ext uri="{FF2B5EF4-FFF2-40B4-BE49-F238E27FC236}">
                    <a16:creationId xmlns:a16="http://schemas.microsoft.com/office/drawing/2014/main" id="{6E561A26-6CDD-4BA9-9C4B-B38C059503C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821195" y="1998374"/>
                <a:ext cx="730312" cy="730312"/>
              </a:xfrm>
              <a:prstGeom prst="rect">
                <a:avLst/>
              </a:prstGeom>
            </p:spPr>
          </p:pic>
          <p:pic>
            <p:nvPicPr>
              <p:cNvPr id="46" name="Graphic 45" descr="Car with solid fill">
                <a:extLst>
                  <a:ext uri="{FF2B5EF4-FFF2-40B4-BE49-F238E27FC236}">
                    <a16:creationId xmlns:a16="http://schemas.microsoft.com/office/drawing/2014/main" id="{189CC164-86D0-4961-8787-FB4A0AAEF33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38702" y="1996661"/>
                <a:ext cx="730312" cy="730312"/>
              </a:xfrm>
              <a:prstGeom prst="rect">
                <a:avLst/>
              </a:prstGeom>
            </p:spPr>
          </p:pic>
        </p:grpSp>
      </p:grpSp>
      <p:sp>
        <p:nvSpPr>
          <p:cNvPr id="7" name="TextBox 6">
            <a:extLst>
              <a:ext uri="{FF2B5EF4-FFF2-40B4-BE49-F238E27FC236}">
                <a16:creationId xmlns:a16="http://schemas.microsoft.com/office/drawing/2014/main" id="{7B63FBA5-0181-42D6-A810-C2E1FA893084}"/>
              </a:ext>
            </a:extLst>
          </p:cNvPr>
          <p:cNvSpPr txBox="1"/>
          <p:nvPr/>
        </p:nvSpPr>
        <p:spPr>
          <a:xfrm>
            <a:off x="9747660" y="4180470"/>
            <a:ext cx="2170362" cy="369332"/>
          </a:xfrm>
          <a:prstGeom prst="rect">
            <a:avLst/>
          </a:prstGeom>
          <a:noFill/>
        </p:spPr>
        <p:txBody>
          <a:bodyPr wrap="square" rtlCol="0">
            <a:spAutoFit/>
          </a:bodyPr>
          <a:lstStyle/>
          <a:p>
            <a:r>
              <a:rPr lang="en-GB" dirty="0">
                <a:solidFill>
                  <a:srgbClr val="FF0000"/>
                </a:solidFill>
              </a:rPr>
              <a:t>1 lorry = 8 cars</a:t>
            </a:r>
          </a:p>
        </p:txBody>
      </p:sp>
      <p:sp>
        <p:nvSpPr>
          <p:cNvPr id="88" name="TextBox 87">
            <a:extLst>
              <a:ext uri="{FF2B5EF4-FFF2-40B4-BE49-F238E27FC236}">
                <a16:creationId xmlns:a16="http://schemas.microsoft.com/office/drawing/2014/main" id="{5BB9263D-3973-49CF-B85D-8CDE56F0DC32}"/>
              </a:ext>
            </a:extLst>
          </p:cNvPr>
          <p:cNvSpPr txBox="1"/>
          <p:nvPr/>
        </p:nvSpPr>
        <p:spPr>
          <a:xfrm>
            <a:off x="9747660" y="4607744"/>
            <a:ext cx="2170362" cy="369332"/>
          </a:xfrm>
          <a:prstGeom prst="rect">
            <a:avLst/>
          </a:prstGeom>
          <a:noFill/>
        </p:spPr>
        <p:txBody>
          <a:bodyPr wrap="square" rtlCol="0">
            <a:spAutoFit/>
          </a:bodyPr>
          <a:lstStyle/>
          <a:p>
            <a:r>
              <a:rPr lang="en-GB" dirty="0">
                <a:solidFill>
                  <a:srgbClr val="FF0000"/>
                </a:solidFill>
              </a:rPr>
              <a:t>2 lorries = 16 cars</a:t>
            </a:r>
          </a:p>
        </p:txBody>
      </p:sp>
      <p:sp>
        <p:nvSpPr>
          <p:cNvPr id="90" name="TextBox 89">
            <a:extLst>
              <a:ext uri="{FF2B5EF4-FFF2-40B4-BE49-F238E27FC236}">
                <a16:creationId xmlns:a16="http://schemas.microsoft.com/office/drawing/2014/main" id="{A866840E-E9AC-4533-973B-CC558D9B5610}"/>
              </a:ext>
            </a:extLst>
          </p:cNvPr>
          <p:cNvSpPr txBox="1"/>
          <p:nvPr/>
        </p:nvSpPr>
        <p:spPr>
          <a:xfrm>
            <a:off x="9747660" y="5025204"/>
            <a:ext cx="2170362" cy="369332"/>
          </a:xfrm>
          <a:prstGeom prst="rect">
            <a:avLst/>
          </a:prstGeom>
          <a:noFill/>
        </p:spPr>
        <p:txBody>
          <a:bodyPr wrap="square" rtlCol="0">
            <a:spAutoFit/>
          </a:bodyPr>
          <a:lstStyle/>
          <a:p>
            <a:r>
              <a:rPr lang="en-GB" dirty="0">
                <a:solidFill>
                  <a:srgbClr val="FF0000"/>
                </a:solidFill>
              </a:rPr>
              <a:t>3 lorries = 24 cars</a:t>
            </a:r>
          </a:p>
        </p:txBody>
      </p:sp>
      <p:sp>
        <p:nvSpPr>
          <p:cNvPr id="91" name="TextBox 90">
            <a:extLst>
              <a:ext uri="{FF2B5EF4-FFF2-40B4-BE49-F238E27FC236}">
                <a16:creationId xmlns:a16="http://schemas.microsoft.com/office/drawing/2014/main" id="{CF8F5ADB-E01A-4B46-8C96-422C37E70A36}"/>
              </a:ext>
            </a:extLst>
          </p:cNvPr>
          <p:cNvSpPr txBox="1"/>
          <p:nvPr/>
        </p:nvSpPr>
        <p:spPr>
          <a:xfrm>
            <a:off x="9790014" y="6332489"/>
            <a:ext cx="2170362" cy="369332"/>
          </a:xfrm>
          <a:prstGeom prst="rect">
            <a:avLst/>
          </a:prstGeom>
          <a:noFill/>
        </p:spPr>
        <p:txBody>
          <a:bodyPr wrap="square" rtlCol="0">
            <a:spAutoFit/>
          </a:bodyPr>
          <a:lstStyle/>
          <a:p>
            <a:r>
              <a:rPr lang="en-GB" dirty="0">
                <a:solidFill>
                  <a:srgbClr val="FF0000"/>
                </a:solidFill>
              </a:rPr>
              <a:t>6 lorries = 48 cars</a:t>
            </a:r>
          </a:p>
        </p:txBody>
      </p:sp>
      <p:sp>
        <p:nvSpPr>
          <p:cNvPr id="92" name="TextBox 91">
            <a:extLst>
              <a:ext uri="{FF2B5EF4-FFF2-40B4-BE49-F238E27FC236}">
                <a16:creationId xmlns:a16="http://schemas.microsoft.com/office/drawing/2014/main" id="{2BAE8C9F-39E2-4B05-8D3F-B2D4B208A77E}"/>
              </a:ext>
            </a:extLst>
          </p:cNvPr>
          <p:cNvSpPr txBox="1"/>
          <p:nvPr/>
        </p:nvSpPr>
        <p:spPr>
          <a:xfrm>
            <a:off x="9756418" y="5860169"/>
            <a:ext cx="2170362" cy="369332"/>
          </a:xfrm>
          <a:prstGeom prst="rect">
            <a:avLst/>
          </a:prstGeom>
          <a:noFill/>
        </p:spPr>
        <p:txBody>
          <a:bodyPr wrap="square" rtlCol="0">
            <a:spAutoFit/>
          </a:bodyPr>
          <a:lstStyle/>
          <a:p>
            <a:r>
              <a:rPr lang="en-GB" dirty="0">
                <a:solidFill>
                  <a:srgbClr val="FF0000"/>
                </a:solidFill>
              </a:rPr>
              <a:t>5 lorries = 40 cars</a:t>
            </a:r>
          </a:p>
        </p:txBody>
      </p:sp>
      <p:sp>
        <p:nvSpPr>
          <p:cNvPr id="93" name="TextBox 92">
            <a:extLst>
              <a:ext uri="{FF2B5EF4-FFF2-40B4-BE49-F238E27FC236}">
                <a16:creationId xmlns:a16="http://schemas.microsoft.com/office/drawing/2014/main" id="{8DD629F0-E489-4587-8F41-72CE1FEBE55E}"/>
              </a:ext>
            </a:extLst>
          </p:cNvPr>
          <p:cNvSpPr txBox="1"/>
          <p:nvPr/>
        </p:nvSpPr>
        <p:spPr>
          <a:xfrm>
            <a:off x="9756418" y="5432209"/>
            <a:ext cx="2170362" cy="369332"/>
          </a:xfrm>
          <a:prstGeom prst="rect">
            <a:avLst/>
          </a:prstGeom>
          <a:noFill/>
        </p:spPr>
        <p:txBody>
          <a:bodyPr wrap="square" rtlCol="0">
            <a:spAutoFit/>
          </a:bodyPr>
          <a:lstStyle/>
          <a:p>
            <a:r>
              <a:rPr lang="en-GB" dirty="0">
                <a:solidFill>
                  <a:srgbClr val="FF0000"/>
                </a:solidFill>
              </a:rPr>
              <a:t>4 lorries = 32 cars</a:t>
            </a:r>
          </a:p>
        </p:txBody>
      </p:sp>
      <p:sp>
        <p:nvSpPr>
          <p:cNvPr id="94" name="TextBox 93">
            <a:extLst>
              <a:ext uri="{FF2B5EF4-FFF2-40B4-BE49-F238E27FC236}">
                <a16:creationId xmlns:a16="http://schemas.microsoft.com/office/drawing/2014/main" id="{88AE8399-0658-4FE2-9E4D-103F97FFE96F}"/>
              </a:ext>
            </a:extLst>
          </p:cNvPr>
          <p:cNvSpPr txBox="1"/>
          <p:nvPr/>
        </p:nvSpPr>
        <p:spPr>
          <a:xfrm>
            <a:off x="395636" y="5192052"/>
            <a:ext cx="5307030" cy="923330"/>
          </a:xfrm>
          <a:prstGeom prst="rect">
            <a:avLst/>
          </a:prstGeom>
          <a:noFill/>
        </p:spPr>
        <p:txBody>
          <a:bodyPr wrap="square" rtlCol="0">
            <a:spAutoFit/>
          </a:bodyPr>
          <a:lstStyle/>
          <a:p>
            <a:r>
              <a:rPr lang="en-GB" b="1" dirty="0">
                <a:solidFill>
                  <a:srgbClr val="7030A0"/>
                </a:solidFill>
              </a:rPr>
              <a:t>‘If a lorry carries 8 cars and there are 6 lorries in the car park, there are 48 cars in total.’</a:t>
            </a:r>
          </a:p>
          <a:p>
            <a:endParaRPr lang="en-GB" b="1" dirty="0">
              <a:solidFill>
                <a:srgbClr val="7030A0"/>
              </a:solidFill>
            </a:endParaRPr>
          </a:p>
        </p:txBody>
      </p:sp>
    </p:spTree>
    <p:extLst>
      <p:ext uri="{BB962C8B-B14F-4D97-AF65-F5344CB8AC3E}">
        <p14:creationId xmlns:p14="http://schemas.microsoft.com/office/powerpoint/2010/main" val="2895142760"/>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597</TotalTime>
  <Words>1486</Words>
  <Application>Microsoft Office PowerPoint</Application>
  <PresentationFormat>Widescreen</PresentationFormat>
  <Paragraphs>297</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Symbol</vt:lpstr>
      <vt:lpstr>3_HIAS PowerPoint template</vt:lpstr>
      <vt:lpstr>Year 3</vt:lpstr>
      <vt:lpstr> HIAS Blended Learning Resource</vt:lpstr>
      <vt:lpstr>PowerPoint Presentation</vt:lpstr>
      <vt:lpstr> Solving problems including missing number problems involving multiplication and division   </vt:lpstr>
      <vt:lpstr>Understand the problem</vt:lpstr>
      <vt:lpstr>Make a Plan</vt:lpstr>
      <vt:lpstr>PowerPoint Presentation</vt:lpstr>
      <vt:lpstr>Carry out your plan: show your reasoning</vt:lpstr>
      <vt:lpstr>PowerPoint Presentation</vt:lpstr>
      <vt:lpstr>PowerPoint Presentation</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Vickers, Rebecca</cp:lastModifiedBy>
  <cp:revision>60</cp:revision>
  <dcterms:created xsi:type="dcterms:W3CDTF">2021-01-05T11:02:27Z</dcterms:created>
  <dcterms:modified xsi:type="dcterms:W3CDTF">2021-02-03T15:45:49Z</dcterms:modified>
</cp:coreProperties>
</file>