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9" r:id="rId8"/>
    <p:sldId id="2638" r:id="rId9"/>
    <p:sldId id="2644"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D0A8C5-1863-4E13-AB3D-9447EA427859}" v="11" dt="2021-02-24T15:02:03.8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24/02/2021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6</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Identify prime numbers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pPr marL="342900" indent="-342900">
              <a:buFont typeface="+mj-lt"/>
              <a:buAutoNum type="arabicPeriod"/>
            </a:pPr>
            <a:endParaRPr lang="en-GB" b="1" dirty="0">
              <a:cs typeface="Times New Roman" panose="02020603050405020304" pitchFamily="18" charset="0"/>
            </a:endParaRPr>
          </a:p>
          <a:p>
            <a:pPr marL="342900" indent="-342900">
              <a:buFont typeface="+mj-lt"/>
              <a:buAutoNum type="arabicPeriod"/>
            </a:pPr>
            <a:r>
              <a:rPr lang="en-GB" b="1" dirty="0">
                <a:cs typeface="Times New Roman" panose="02020603050405020304" pitchFamily="18" charset="0"/>
              </a:rPr>
              <a:t>Go through the steps you took  and check for errors. Are you sure that the two remaining numbers do not have more than 2 factors?</a:t>
            </a:r>
          </a:p>
          <a:p>
            <a:pPr marL="342900" indent="-342900">
              <a:buFont typeface="+mj-lt"/>
              <a:buAutoNum type="arabicPeriod"/>
            </a:pPr>
            <a:endParaRPr lang="en-GB" b="1" dirty="0">
              <a:cs typeface="Times New Roman" panose="02020603050405020304" pitchFamily="18" charset="0"/>
            </a:endParaRPr>
          </a:p>
          <a:p>
            <a:pPr marL="342900" indent="-342900">
              <a:buFont typeface="+mj-lt"/>
              <a:buAutoNum type="arabicPeriod"/>
            </a:pPr>
            <a:r>
              <a:rPr lang="en-GB" b="1" dirty="0">
                <a:cs typeface="Times New Roman" panose="02020603050405020304" pitchFamily="18" charset="0"/>
              </a:rPr>
              <a:t>Try to solve the calculation a different way and see if you get the </a:t>
            </a:r>
            <a:r>
              <a:rPr lang="en-GB" b="1">
                <a:cs typeface="Times New Roman" panose="02020603050405020304" pitchFamily="18" charset="0"/>
              </a:rPr>
              <a:t>same answer.</a:t>
            </a:r>
            <a:endParaRPr lang="en-GB" b="1" dirty="0">
              <a:cs typeface="Times New Roman" panose="02020603050405020304" pitchFamily="18" charset="0"/>
            </a:endParaRPr>
          </a:p>
          <a:p>
            <a:pPr marL="342900" indent="-342900">
              <a:buFont typeface="+mj-lt"/>
              <a:buAutoNum type="arabicPeriod"/>
            </a:pPr>
            <a:endParaRPr lang="en-GB" b="1" dirty="0">
              <a:cs typeface="Times New Roman" panose="02020603050405020304" pitchFamily="18" charset="0"/>
            </a:endParaRPr>
          </a:p>
          <a:p>
            <a:pPr marL="342900" indent="-342900">
              <a:buFont typeface="+mj-lt"/>
              <a:buAutoNum type="arabicPeriod"/>
            </a:pPr>
            <a:endParaRPr lang="en-GB" b="1" dirty="0">
              <a:cs typeface="Times New Roman" panose="02020603050405020304" pitchFamily="18" charset="0"/>
            </a:endParaRPr>
          </a:p>
          <a:p>
            <a:pPr marL="342900" indent="-342900">
              <a:buFont typeface="+mj-lt"/>
              <a:buAutoNum type="arabicPeriod"/>
            </a:pPr>
            <a:endParaRPr lang="en-GB" b="1" dirty="0">
              <a:cs typeface="Times New Roman" panose="02020603050405020304" pitchFamily="18" charset="0"/>
            </a:endParaRPr>
          </a:p>
          <a:p>
            <a:pPr marL="342900" indent="-342900">
              <a:buFont typeface="+mj-lt"/>
              <a:buAutoNum type="arabicPeriod"/>
            </a:pPr>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1F61CC1A-E862-4320-9F30-06B02F751E7F}"/>
              </a:ext>
            </a:extLst>
          </p:cNvPr>
          <p:cNvPicPr>
            <a:picLocks noChangeAspect="1"/>
          </p:cNvPicPr>
          <p:nvPr/>
        </p:nvPicPr>
        <p:blipFill>
          <a:blip r:embed="rId2"/>
          <a:stretch>
            <a:fillRect/>
          </a:stretch>
        </p:blipFill>
        <p:spPr>
          <a:xfrm>
            <a:off x="5591647" y="2965879"/>
            <a:ext cx="6005892" cy="1539539"/>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3625608"/>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9" name="Rectangle 8">
            <a:extLst>
              <a:ext uri="{FF2B5EF4-FFF2-40B4-BE49-F238E27FC236}">
                <a16:creationId xmlns:a16="http://schemas.microsoft.com/office/drawing/2014/main" id="{F216F1B0-AE14-4361-854A-8C446321EA26}"/>
              </a:ext>
            </a:extLst>
          </p:cNvPr>
          <p:cNvSpPr/>
          <p:nvPr/>
        </p:nvSpPr>
        <p:spPr>
          <a:xfrm>
            <a:off x="5640149" y="2112021"/>
            <a:ext cx="5785805" cy="24923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Circle the </a:t>
            </a:r>
            <a:r>
              <a:rPr lang="en-GB" b="1" dirty="0">
                <a:solidFill>
                  <a:schemeClr val="tx1"/>
                </a:solidFill>
              </a:rPr>
              <a:t>two</a:t>
            </a:r>
            <a:r>
              <a:rPr lang="en-GB" dirty="0">
                <a:solidFill>
                  <a:schemeClr val="tx1"/>
                </a:solidFill>
              </a:rPr>
              <a:t> prime numbers.</a:t>
            </a:r>
          </a:p>
          <a:p>
            <a:endParaRPr lang="en-GB" dirty="0">
              <a:solidFill>
                <a:schemeClr val="tx1"/>
              </a:solidFill>
            </a:endParaRPr>
          </a:p>
          <a:p>
            <a:pPr algn="ctr"/>
            <a:r>
              <a:rPr lang="en-GB" dirty="0">
                <a:solidFill>
                  <a:schemeClr val="tx1"/>
                </a:solidFill>
              </a:rPr>
              <a:t>31     45     91     83     88</a:t>
            </a: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05386" y="952178"/>
            <a:ext cx="8229600" cy="580926"/>
          </a:xfrm>
        </p:spPr>
        <p:txBody>
          <a:bodyPr>
            <a:normAutofit fontScale="90000"/>
          </a:bodyPr>
          <a:lstStyle/>
          <a:p>
            <a:r>
              <a:rPr lang="en-GB" sz="2400" b="1" dirty="0">
                <a:latin typeface="Calibri" panose="020F0502020204030204" pitchFamily="34" charset="0"/>
                <a:ea typeface="Calibri" panose="020F0502020204030204" pitchFamily="34" charset="0"/>
                <a:cs typeface="Times New Roman" panose="02020603050405020304" pitchFamily="18" charset="0"/>
              </a:rPr>
              <a:t>Identify prime numbers.</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Content Placeholder 6">
            <a:extLst>
              <a:ext uri="{FF2B5EF4-FFF2-40B4-BE49-F238E27FC236}">
                <a16:creationId xmlns:a16="http://schemas.microsoft.com/office/drawing/2014/main" id="{0BF96865-8128-471D-B202-42AFC1741DB7}"/>
              </a:ext>
            </a:extLst>
          </p:cNvPr>
          <p:cNvSpPr>
            <a:spLocks noGrp="1"/>
          </p:cNvSpPr>
          <p:nvPr>
            <p:ph idx="1"/>
          </p:nvPr>
        </p:nvSpPr>
        <p:spPr>
          <a:xfrm>
            <a:off x="1599441" y="1752968"/>
            <a:ext cx="6419850" cy="3625608"/>
          </a:xfrm>
          <a:prstGeom prst="rect">
            <a:avLst/>
          </a:prstGeom>
          <a:solidFill>
            <a:schemeClr val="bg2"/>
          </a:solidFill>
        </p:spPr>
        <p:txBody>
          <a:bodyPr wrap="square">
            <a:spAutoFit/>
          </a:bodyPr>
          <a:lstStyle/>
          <a:p>
            <a:pPr marL="0" indent="0" algn="ctr">
              <a:buNone/>
            </a:pPr>
            <a:endParaRPr lang="en-US" dirty="0">
              <a:latin typeface="+mn-lt"/>
              <a:ea typeface="Bariol" charset="0"/>
              <a:cs typeface="Bariol" charset="0"/>
            </a:endParaRPr>
          </a:p>
          <a:p>
            <a:pPr marL="0" indent="0" algn="ctr">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AEF4B5C1-D4AC-4C24-BE2B-2AE233F6C3DC}"/>
              </a:ext>
            </a:extLst>
          </p:cNvPr>
          <p:cNvPicPr>
            <a:picLocks noChangeAspect="1"/>
          </p:cNvPicPr>
          <p:nvPr/>
        </p:nvPicPr>
        <p:blipFill>
          <a:blip r:embed="rId2"/>
          <a:stretch>
            <a:fillRect/>
          </a:stretch>
        </p:blipFill>
        <p:spPr>
          <a:xfrm>
            <a:off x="1972036" y="2583293"/>
            <a:ext cx="5674659" cy="1454631"/>
          </a:xfrm>
          <a:prstGeom prst="rect">
            <a:avLst/>
          </a:prstGeom>
        </p:spPr>
      </p:pic>
      <p:sp>
        <p:nvSpPr>
          <p:cNvPr id="8" name="TextBox 7">
            <a:extLst>
              <a:ext uri="{FF2B5EF4-FFF2-40B4-BE49-F238E27FC236}">
                <a16:creationId xmlns:a16="http://schemas.microsoft.com/office/drawing/2014/main" id="{8B0644EC-C590-4DE5-9482-A62AE6083F28}"/>
              </a:ext>
            </a:extLst>
          </p:cNvPr>
          <p:cNvSpPr txBox="1"/>
          <p:nvPr/>
        </p:nvSpPr>
        <p:spPr>
          <a:xfrm>
            <a:off x="8224037" y="2433445"/>
            <a:ext cx="3325826" cy="1754326"/>
          </a:xfrm>
          <a:prstGeom prst="rect">
            <a:avLst/>
          </a:prstGeom>
          <a:noFill/>
        </p:spPr>
        <p:txBody>
          <a:bodyPr wrap="square">
            <a:spAutoFit/>
          </a:bodyPr>
          <a:lstStyle/>
          <a:p>
            <a:r>
              <a:rPr lang="en-GB" sz="1800" dirty="0">
                <a:effectLst/>
                <a:latin typeface="Arial" panose="020B0604020202020204" pitchFamily="34" charset="0"/>
                <a:ea typeface="Calibri" panose="020F0502020204030204" pitchFamily="34" charset="0"/>
              </a:rPr>
              <a:t>‘Contains material developed by the Standards and Testing Agency for 2016 national curriculum assessments and licensed under Open Government Licence v3.0’.</a:t>
            </a:r>
            <a:endParaRPr lang="en-GB" dirty="0"/>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456325" y="1606023"/>
            <a:ext cx="4976122" cy="4893647"/>
          </a:xfrm>
          <a:prstGeom prst="rect">
            <a:avLst/>
          </a:prstGeom>
          <a:solidFill>
            <a:schemeClr val="accent5">
              <a:lumMod val="20000"/>
              <a:lumOff val="80000"/>
            </a:schemeClr>
          </a:solidFill>
        </p:spPr>
        <p:txBody>
          <a:bodyPr wrap="square" rtlCol="0">
            <a:spAutoFit/>
          </a:bodyPr>
          <a:lstStyle/>
          <a:p>
            <a:r>
              <a:rPr lang="en-GB" i="1" dirty="0"/>
              <a:t>The problem asks us to identify </a:t>
            </a:r>
            <a:r>
              <a:rPr lang="en-GB" b="1" i="1" dirty="0"/>
              <a:t>two</a:t>
            </a:r>
            <a:r>
              <a:rPr lang="en-GB" i="1" dirty="0"/>
              <a:t> prime numbers from the five given numbers.</a:t>
            </a:r>
          </a:p>
          <a:p>
            <a:endParaRPr lang="en-GB" i="1" dirty="0"/>
          </a:p>
          <a:p>
            <a:r>
              <a:rPr lang="en-GB" b="1" i="1" dirty="0"/>
              <a:t>Key fact: A prime number is a number that is only divisible by itself and 1. A prime number only has two factors.</a:t>
            </a:r>
          </a:p>
          <a:p>
            <a:endParaRPr lang="en-GB" b="1" i="1" dirty="0"/>
          </a:p>
          <a:p>
            <a:r>
              <a:rPr lang="en-GB" b="1" i="1" dirty="0"/>
              <a:t>Key fact: Two of the given numbers are prime numbers.</a:t>
            </a:r>
          </a:p>
          <a:p>
            <a:endParaRPr lang="en-GB" b="1" i="1" dirty="0"/>
          </a:p>
          <a:p>
            <a:r>
              <a:rPr lang="en-GB" b="1" i="1" dirty="0"/>
              <a:t>Key fact: Three of the numbers are not prime numbers.</a:t>
            </a:r>
          </a:p>
          <a:p>
            <a:endParaRPr lang="en-GB" sz="2400" i="1" dirty="0"/>
          </a:p>
          <a:p>
            <a:endParaRPr lang="en-GB" sz="2400" i="1" dirty="0"/>
          </a:p>
          <a:p>
            <a:endParaRPr lang="en-GB" sz="2400" i="1" dirty="0"/>
          </a:p>
          <a:p>
            <a:endParaRPr lang="en-GB" sz="24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4" name="Picture 3">
            <a:extLst>
              <a:ext uri="{FF2B5EF4-FFF2-40B4-BE49-F238E27FC236}">
                <a16:creationId xmlns:a16="http://schemas.microsoft.com/office/drawing/2014/main" id="{63C0206E-F72C-4104-964A-00FCAA6C697B}"/>
              </a:ext>
            </a:extLst>
          </p:cNvPr>
          <p:cNvPicPr>
            <a:picLocks noChangeAspect="1"/>
          </p:cNvPicPr>
          <p:nvPr/>
        </p:nvPicPr>
        <p:blipFill>
          <a:blip r:embed="rId2"/>
          <a:stretch>
            <a:fillRect/>
          </a:stretch>
        </p:blipFill>
        <p:spPr>
          <a:xfrm>
            <a:off x="5866726" y="2203956"/>
            <a:ext cx="5792801" cy="1484915"/>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5078313"/>
          </a:xfrm>
          <a:prstGeom prst="rect">
            <a:avLst/>
          </a:prstGeom>
          <a:solidFill>
            <a:schemeClr val="accent5">
              <a:lumMod val="20000"/>
              <a:lumOff val="80000"/>
            </a:schemeClr>
          </a:solidFill>
        </p:spPr>
        <p:txBody>
          <a:bodyPr wrap="square" rtlCol="0">
            <a:spAutoFit/>
          </a:bodyPr>
          <a:lstStyle/>
          <a:p>
            <a:r>
              <a:rPr lang="en-GB" b="1" dirty="0"/>
              <a:t>Step 1: Look at each number and identify any numbers that have factors other than itself and 1. Use and recall your knowledge of times table facts up to 12 x 12 to help you.</a:t>
            </a:r>
          </a:p>
          <a:p>
            <a:endParaRPr lang="en-GB" b="1" dirty="0">
              <a:cs typeface="Times New Roman" panose="02020603050405020304" pitchFamily="18" charset="0"/>
            </a:endParaRPr>
          </a:p>
          <a:p>
            <a:r>
              <a:rPr lang="en-GB" b="1" dirty="0">
                <a:cs typeface="Times New Roman" panose="02020603050405020304" pitchFamily="18" charset="0"/>
              </a:rPr>
              <a:t>Step 2: Look at the remaining numbers and reason about whether they have more than two factors. Think about using known facts to find other facts.</a:t>
            </a:r>
          </a:p>
          <a:p>
            <a:endParaRPr lang="en-GB" b="1" dirty="0">
              <a:cs typeface="Times New Roman" panose="02020603050405020304" pitchFamily="18" charset="0"/>
            </a:endParaRPr>
          </a:p>
          <a:p>
            <a:r>
              <a:rPr lang="en-GB" b="1" dirty="0">
                <a:cs typeface="Times New Roman" panose="02020603050405020304" pitchFamily="18" charset="0"/>
              </a:rPr>
              <a:t>Step 3: Partition numbers and then use facts and related facts. This is especially useful for larger numbers.</a:t>
            </a:r>
          </a:p>
          <a:p>
            <a:endParaRPr lang="en-GB" b="1" dirty="0">
              <a:cs typeface="Times New Roman" panose="02020603050405020304" pitchFamily="18" charset="0"/>
            </a:endParaRPr>
          </a:p>
          <a:p>
            <a:r>
              <a:rPr lang="en-GB" b="1" dirty="0">
                <a:cs typeface="Times New Roman" panose="02020603050405020304" pitchFamily="18" charset="0"/>
              </a:rPr>
              <a:t>Step 4: Circle the numbers that are only divisible by 1 and itself.</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5" name="Picture 4">
            <a:extLst>
              <a:ext uri="{FF2B5EF4-FFF2-40B4-BE49-F238E27FC236}">
                <a16:creationId xmlns:a16="http://schemas.microsoft.com/office/drawing/2014/main" id="{8D31DA59-3026-464C-B3A8-6EE798860ED2}"/>
              </a:ext>
            </a:extLst>
          </p:cNvPr>
          <p:cNvPicPr>
            <a:picLocks noChangeAspect="1"/>
          </p:cNvPicPr>
          <p:nvPr/>
        </p:nvPicPr>
        <p:blipFill>
          <a:blip r:embed="rId2"/>
          <a:stretch>
            <a:fillRect/>
          </a:stretch>
        </p:blipFill>
        <p:spPr>
          <a:xfrm>
            <a:off x="5996196" y="2733426"/>
            <a:ext cx="5285701" cy="1354926"/>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535422" y="1765879"/>
            <a:ext cx="4518053" cy="5047536"/>
          </a:xfrm>
          <a:prstGeom prst="rect">
            <a:avLst/>
          </a:prstGeom>
          <a:solidFill>
            <a:schemeClr val="accent5">
              <a:lumMod val="20000"/>
              <a:lumOff val="80000"/>
            </a:schemeClr>
          </a:solidFill>
        </p:spPr>
        <p:txBody>
          <a:bodyPr wrap="square" rtlCol="0">
            <a:spAutoFit/>
          </a:bodyPr>
          <a:lstStyle/>
          <a:p>
            <a:r>
              <a:rPr lang="en-GB" sz="1400" b="1" dirty="0"/>
              <a:t>Step 1: Look at each number and identify any numbers that have other factors other than itself and 1. Use and recall your knowledge of times table facts up to 12 x 12 to help you.</a:t>
            </a:r>
          </a:p>
          <a:p>
            <a:r>
              <a:rPr lang="en-GB" sz="1400" i="1" dirty="0"/>
              <a:t>I know that 49 is a square number. 7 x 7 = 49. 49 is not a prime number.</a:t>
            </a:r>
          </a:p>
          <a:p>
            <a:endParaRPr lang="en-GB" sz="1400" b="1" dirty="0">
              <a:cs typeface="Times New Roman" panose="02020603050405020304" pitchFamily="18" charset="0"/>
            </a:endParaRPr>
          </a:p>
          <a:p>
            <a:r>
              <a:rPr lang="en-GB" sz="1400" b="1" dirty="0">
                <a:cs typeface="Times New Roman" panose="02020603050405020304" pitchFamily="18" charset="0"/>
              </a:rPr>
              <a:t>Step 2: Look at the remaining numbers and reason about whether they have more than two factors. Think about using known facts to find other facts.</a:t>
            </a:r>
          </a:p>
          <a:p>
            <a:r>
              <a:rPr lang="en-GB" sz="1400" i="1" dirty="0">
                <a:cs typeface="Times New Roman" panose="02020603050405020304" pitchFamily="18" charset="0"/>
              </a:rPr>
              <a:t>I know that 12 x 3 = 36 therefore I also know that 13 x 3 = 39.39 is not a prime number.</a:t>
            </a:r>
          </a:p>
          <a:p>
            <a:endParaRPr lang="en-GB" sz="1400" i="1" dirty="0">
              <a:cs typeface="Times New Roman" panose="02020603050405020304" pitchFamily="18" charset="0"/>
            </a:endParaRPr>
          </a:p>
          <a:p>
            <a:r>
              <a:rPr lang="en-GB" sz="1400" b="1" dirty="0">
                <a:cs typeface="Times New Roman" panose="02020603050405020304" pitchFamily="18" charset="0"/>
              </a:rPr>
              <a:t>Step 3: Partition numbers and then use facts and related facts. This is especially useful for larger numbers.</a:t>
            </a:r>
          </a:p>
          <a:p>
            <a:r>
              <a:rPr lang="en-GB" sz="1400" i="1" dirty="0">
                <a:cs typeface="Times New Roman" panose="02020603050405020304" pitchFamily="18" charset="0"/>
              </a:rPr>
              <a:t>69 can be partitioned into 60 and 9. I know that 3 x 20 = 60 and 3 x 3 = 9 therefore 3 x 23 = 69. 69 is not a prime number</a:t>
            </a:r>
          </a:p>
          <a:p>
            <a:endParaRPr lang="en-GB" sz="1400" b="1" dirty="0">
              <a:cs typeface="Times New Roman" panose="02020603050405020304" pitchFamily="18" charset="0"/>
            </a:endParaRPr>
          </a:p>
          <a:p>
            <a:r>
              <a:rPr lang="en-GB" sz="1400" b="1" dirty="0">
                <a:cs typeface="Times New Roman" panose="02020603050405020304" pitchFamily="18" charset="0"/>
              </a:rPr>
              <a:t>Step 4: Circle the numbers that are only divisible by 1 and itself (prime numbers). </a:t>
            </a:r>
          </a:p>
          <a:p>
            <a:r>
              <a:rPr lang="en-GB" sz="1400" dirty="0">
                <a:cs typeface="Times New Roman" panose="02020603050405020304" pitchFamily="18" charset="0"/>
              </a:rPr>
              <a:t>That means that </a:t>
            </a:r>
            <a:r>
              <a:rPr lang="en-GB" sz="1400" b="1" dirty="0">
                <a:cs typeface="Times New Roman" panose="02020603050405020304" pitchFamily="18" charset="0"/>
              </a:rPr>
              <a:t>29</a:t>
            </a:r>
            <a:r>
              <a:rPr lang="en-GB" sz="1400" dirty="0">
                <a:cs typeface="Times New Roman" panose="02020603050405020304" pitchFamily="18" charset="0"/>
              </a:rPr>
              <a:t> and </a:t>
            </a:r>
            <a:r>
              <a:rPr lang="en-GB" sz="1400" b="1" dirty="0">
                <a:cs typeface="Times New Roman" panose="02020603050405020304" pitchFamily="18" charset="0"/>
              </a:rPr>
              <a:t>59</a:t>
            </a:r>
            <a:r>
              <a:rPr lang="en-GB" sz="1400" dirty="0">
                <a:cs typeface="Times New Roman" panose="02020603050405020304" pitchFamily="18" charset="0"/>
              </a:rPr>
              <a:t> are the two prime numbers.</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34099696-D4FD-4F35-A15A-25B8B8D1724D}"/>
              </a:ext>
            </a:extLst>
          </p:cNvPr>
          <p:cNvPicPr>
            <a:picLocks noChangeAspect="1"/>
          </p:cNvPicPr>
          <p:nvPr/>
        </p:nvPicPr>
        <p:blipFill>
          <a:blip r:embed="rId2"/>
          <a:stretch>
            <a:fillRect/>
          </a:stretch>
        </p:blipFill>
        <p:spPr>
          <a:xfrm>
            <a:off x="5502635" y="2868910"/>
            <a:ext cx="6102996" cy="1564430"/>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71A02D7-F691-4ABD-B89E-3EE77B3B7487}"/>
              </a:ext>
            </a:extLst>
          </p:cNvPr>
          <p:cNvPicPr>
            <a:picLocks noChangeAspect="1"/>
          </p:cNvPicPr>
          <p:nvPr/>
        </p:nvPicPr>
        <p:blipFill>
          <a:blip r:embed="rId2"/>
          <a:stretch>
            <a:fillRect/>
          </a:stretch>
        </p:blipFill>
        <p:spPr>
          <a:xfrm>
            <a:off x="315588" y="152067"/>
            <a:ext cx="5285701" cy="1354926"/>
          </a:xfrm>
          <a:prstGeom prst="rect">
            <a:avLst/>
          </a:prstGeom>
        </p:spPr>
      </p:pic>
      <p:sp>
        <p:nvSpPr>
          <p:cNvPr id="4" name="Arrow: Up 3">
            <a:extLst>
              <a:ext uri="{FF2B5EF4-FFF2-40B4-BE49-F238E27FC236}">
                <a16:creationId xmlns:a16="http://schemas.microsoft.com/office/drawing/2014/main" id="{F04B9A87-1843-434B-83AE-7C254A4F0589}"/>
              </a:ext>
            </a:extLst>
          </p:cNvPr>
          <p:cNvSpPr/>
          <p:nvPr/>
        </p:nvSpPr>
        <p:spPr>
          <a:xfrm rot="19154910">
            <a:off x="3274775" y="1146762"/>
            <a:ext cx="331773" cy="10924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2307089F-8FE7-4812-9D56-B7384793FEC7}"/>
              </a:ext>
            </a:extLst>
          </p:cNvPr>
          <p:cNvSpPr/>
          <p:nvPr/>
        </p:nvSpPr>
        <p:spPr>
          <a:xfrm>
            <a:off x="6449055" y="1046548"/>
            <a:ext cx="3590168" cy="129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Step 1: I know that 49 is a square number as 7 x 7 = 49. 49 is not a prime number.</a:t>
            </a:r>
          </a:p>
        </p:txBody>
      </p:sp>
      <p:pic>
        <p:nvPicPr>
          <p:cNvPr id="8" name="Picture 7">
            <a:extLst>
              <a:ext uri="{FF2B5EF4-FFF2-40B4-BE49-F238E27FC236}">
                <a16:creationId xmlns:a16="http://schemas.microsoft.com/office/drawing/2014/main" id="{F1CA427E-3A00-4E0F-9180-C2B93CD75614}"/>
              </a:ext>
            </a:extLst>
          </p:cNvPr>
          <p:cNvPicPr>
            <a:picLocks noChangeAspect="1"/>
          </p:cNvPicPr>
          <p:nvPr/>
        </p:nvPicPr>
        <p:blipFill>
          <a:blip r:embed="rId2"/>
          <a:stretch>
            <a:fillRect/>
          </a:stretch>
        </p:blipFill>
        <p:spPr>
          <a:xfrm>
            <a:off x="315588" y="3429000"/>
            <a:ext cx="5285701" cy="1354926"/>
          </a:xfrm>
          <a:prstGeom prst="rect">
            <a:avLst/>
          </a:prstGeom>
        </p:spPr>
      </p:pic>
      <p:sp>
        <p:nvSpPr>
          <p:cNvPr id="9" name="Arrow: Up 8">
            <a:extLst>
              <a:ext uri="{FF2B5EF4-FFF2-40B4-BE49-F238E27FC236}">
                <a16:creationId xmlns:a16="http://schemas.microsoft.com/office/drawing/2014/main" id="{1D1F5139-02C0-46E6-A665-D6AAC0F152D9}"/>
              </a:ext>
            </a:extLst>
          </p:cNvPr>
          <p:cNvSpPr/>
          <p:nvPr/>
        </p:nvSpPr>
        <p:spPr>
          <a:xfrm rot="19154910">
            <a:off x="2310329" y="4414596"/>
            <a:ext cx="331773" cy="10924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B3FCECE5-1213-4C2E-895D-39FFDCDB7AC2}"/>
              </a:ext>
            </a:extLst>
          </p:cNvPr>
          <p:cNvPicPr>
            <a:picLocks noChangeAspect="1"/>
          </p:cNvPicPr>
          <p:nvPr/>
        </p:nvPicPr>
        <p:blipFill>
          <a:blip r:embed="rId3"/>
          <a:stretch>
            <a:fillRect/>
          </a:stretch>
        </p:blipFill>
        <p:spPr>
          <a:xfrm>
            <a:off x="3698060" y="4646520"/>
            <a:ext cx="7962226" cy="2059413"/>
          </a:xfrm>
          <a:prstGeom prst="rect">
            <a:avLst/>
          </a:prstGeom>
        </p:spPr>
      </p:pic>
      <p:sp>
        <p:nvSpPr>
          <p:cNvPr id="12" name="Rectangle 11">
            <a:extLst>
              <a:ext uri="{FF2B5EF4-FFF2-40B4-BE49-F238E27FC236}">
                <a16:creationId xmlns:a16="http://schemas.microsoft.com/office/drawing/2014/main" id="{FD8D9F4C-E9F2-447F-8C8B-1B75CD06753E}"/>
              </a:ext>
            </a:extLst>
          </p:cNvPr>
          <p:cNvSpPr/>
          <p:nvPr/>
        </p:nvSpPr>
        <p:spPr>
          <a:xfrm>
            <a:off x="6340910" y="3429000"/>
            <a:ext cx="3590168" cy="129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Step 2: I know that 12 x 3 = 36 therefore 13 x 3 = 39. 39 is not a prime number.</a:t>
            </a:r>
          </a:p>
        </p:txBody>
      </p:sp>
      <p:pic>
        <p:nvPicPr>
          <p:cNvPr id="5" name="Picture 4">
            <a:extLst>
              <a:ext uri="{FF2B5EF4-FFF2-40B4-BE49-F238E27FC236}">
                <a16:creationId xmlns:a16="http://schemas.microsoft.com/office/drawing/2014/main" id="{E5645CFE-3E5E-4A9F-B329-5691EB3D9EDE}"/>
              </a:ext>
            </a:extLst>
          </p:cNvPr>
          <p:cNvPicPr>
            <a:picLocks noChangeAspect="1"/>
          </p:cNvPicPr>
          <p:nvPr/>
        </p:nvPicPr>
        <p:blipFill>
          <a:blip r:embed="rId4"/>
          <a:stretch>
            <a:fillRect/>
          </a:stretch>
        </p:blipFill>
        <p:spPr>
          <a:xfrm>
            <a:off x="4067019" y="1669813"/>
            <a:ext cx="2028981" cy="1865880"/>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4B4629-0857-4D4E-B1C5-A9656655EC33}"/>
              </a:ext>
            </a:extLst>
          </p:cNvPr>
          <p:cNvPicPr>
            <a:picLocks noChangeAspect="1"/>
          </p:cNvPicPr>
          <p:nvPr/>
        </p:nvPicPr>
        <p:blipFill>
          <a:blip r:embed="rId2"/>
          <a:stretch>
            <a:fillRect/>
          </a:stretch>
        </p:blipFill>
        <p:spPr>
          <a:xfrm>
            <a:off x="242759" y="313567"/>
            <a:ext cx="5285701" cy="1354926"/>
          </a:xfrm>
          <a:prstGeom prst="rect">
            <a:avLst/>
          </a:prstGeom>
        </p:spPr>
      </p:pic>
      <p:pic>
        <p:nvPicPr>
          <p:cNvPr id="9" name="Picture 8">
            <a:extLst>
              <a:ext uri="{FF2B5EF4-FFF2-40B4-BE49-F238E27FC236}">
                <a16:creationId xmlns:a16="http://schemas.microsoft.com/office/drawing/2014/main" id="{636A6E1A-9AE7-489E-88A6-874D4E872436}"/>
              </a:ext>
            </a:extLst>
          </p:cNvPr>
          <p:cNvPicPr>
            <a:picLocks noChangeAspect="1"/>
          </p:cNvPicPr>
          <p:nvPr/>
        </p:nvPicPr>
        <p:blipFill>
          <a:blip r:embed="rId3"/>
          <a:stretch>
            <a:fillRect/>
          </a:stretch>
        </p:blipFill>
        <p:spPr>
          <a:xfrm>
            <a:off x="5617814" y="2799844"/>
            <a:ext cx="5814381" cy="3475339"/>
          </a:xfrm>
          <a:prstGeom prst="rect">
            <a:avLst/>
          </a:prstGeom>
        </p:spPr>
      </p:pic>
      <p:sp>
        <p:nvSpPr>
          <p:cNvPr id="5" name="Arrow: Up 4">
            <a:extLst>
              <a:ext uri="{FF2B5EF4-FFF2-40B4-BE49-F238E27FC236}">
                <a16:creationId xmlns:a16="http://schemas.microsoft.com/office/drawing/2014/main" id="{9E372D97-6852-4A9F-8BA7-C1B43469F6C8}"/>
              </a:ext>
            </a:extLst>
          </p:cNvPr>
          <p:cNvSpPr/>
          <p:nvPr/>
        </p:nvSpPr>
        <p:spPr>
          <a:xfrm rot="19154910">
            <a:off x="5773290" y="1315868"/>
            <a:ext cx="331773" cy="208939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89726575-91F5-4627-9FC0-A4E8CCE4F55D}"/>
              </a:ext>
            </a:extLst>
          </p:cNvPr>
          <p:cNvSpPr/>
          <p:nvPr/>
        </p:nvSpPr>
        <p:spPr>
          <a:xfrm>
            <a:off x="606607" y="1820560"/>
            <a:ext cx="4338828" cy="22714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Step 3: 69 can be partitioned into 60 and 9. </a:t>
            </a:r>
          </a:p>
          <a:p>
            <a:pPr algn="ctr"/>
            <a:r>
              <a:rPr lang="en-GB" b="1" i="1" dirty="0"/>
              <a:t>I know that 20 x 3 = 60</a:t>
            </a:r>
          </a:p>
          <a:p>
            <a:pPr algn="ctr"/>
            <a:r>
              <a:rPr lang="en-GB" b="1" i="1" dirty="0"/>
              <a:t>I know that 3 x 3 = 9</a:t>
            </a:r>
          </a:p>
          <a:p>
            <a:pPr algn="ctr"/>
            <a:r>
              <a:rPr lang="en-GB" b="1" i="1" dirty="0"/>
              <a:t>Therefore 23 x 3 = 69</a:t>
            </a:r>
          </a:p>
          <a:p>
            <a:pPr algn="ctr"/>
            <a:r>
              <a:rPr lang="en-GB" b="1" i="1" dirty="0"/>
              <a:t>69 is not a prime number.</a:t>
            </a:r>
          </a:p>
        </p:txBody>
      </p:sp>
      <p:sp>
        <p:nvSpPr>
          <p:cNvPr id="10" name="Rectangle 9">
            <a:extLst>
              <a:ext uri="{FF2B5EF4-FFF2-40B4-BE49-F238E27FC236}">
                <a16:creationId xmlns:a16="http://schemas.microsoft.com/office/drawing/2014/main" id="{3AA5205C-A778-407D-97BB-15EE3E39E431}"/>
              </a:ext>
            </a:extLst>
          </p:cNvPr>
          <p:cNvSpPr/>
          <p:nvPr/>
        </p:nvSpPr>
        <p:spPr>
          <a:xfrm>
            <a:off x="1090525" y="4715634"/>
            <a:ext cx="3590168" cy="129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t>Step 4: 29 and 59 are the two prime numbers.</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TotalTime>
  <Words>1073</Words>
  <Application>Microsoft Office PowerPoint</Application>
  <PresentationFormat>Widescreen</PresentationFormat>
  <Paragraphs>138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6</vt:lpstr>
      <vt:lpstr> HIAS Blended Learning Resource</vt:lpstr>
      <vt:lpstr>PowerPoint Presentation</vt:lpstr>
      <vt:lpstr>Identify prime numbers. </vt:lpstr>
      <vt:lpstr>Understand the problem</vt:lpstr>
      <vt:lpstr>Make a Plan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Kathryn Spencer</cp:lastModifiedBy>
  <cp:revision>12</cp:revision>
  <dcterms:created xsi:type="dcterms:W3CDTF">2021-01-05T11:02:27Z</dcterms:created>
  <dcterms:modified xsi:type="dcterms:W3CDTF">2021-02-24T19:23:34Z</dcterms:modified>
</cp:coreProperties>
</file>