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3" r:id="rId3"/>
    <p:sldId id="2644" r:id="rId4"/>
    <p:sldId id="2699" r:id="rId5"/>
    <p:sldId id="2704" r:id="rId6"/>
    <p:sldId id="2705" r:id="rId7"/>
    <p:sldId id="2706" r:id="rId8"/>
    <p:sldId id="2707" r:id="rId9"/>
    <p:sldId id="2708" r:id="rId10"/>
    <p:sldId id="2709" r:id="rId11"/>
    <p:sldId id="2710" r:id="rId12"/>
    <p:sldId id="2698"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85930" autoAdjust="0"/>
  </p:normalViewPr>
  <p:slideViewPr>
    <p:cSldViewPr snapToGrid="0">
      <p:cViewPr varScale="1">
        <p:scale>
          <a:sx n="74" d="100"/>
          <a:sy n="74" d="100"/>
        </p:scale>
        <p:origin x="989" y="43"/>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19/01/2021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85% of 120  = 102</a:t>
            </a:r>
          </a:p>
          <a:p>
            <a:r>
              <a:rPr lang="en-GB" dirty="0"/>
              <a:t>10% of 240 = 24</a:t>
            </a:r>
          </a:p>
          <a:p>
            <a:r>
              <a:rPr lang="en-GB" dirty="0"/>
              <a:t>5% of 240 = 12</a:t>
            </a:r>
          </a:p>
          <a:p>
            <a:r>
              <a:rPr lang="en-GB" dirty="0"/>
              <a:t>1% of 240 = 2.4</a:t>
            </a:r>
          </a:p>
          <a:p>
            <a:r>
              <a:rPr lang="en-GB" dirty="0"/>
              <a:t>20% of 240 = 48</a:t>
            </a:r>
          </a:p>
          <a:p>
            <a:r>
              <a:rPr lang="en-GB" dirty="0"/>
              <a:t>23% 0f 240 = 20% + 3 x1% = 48 + 2.4+ 2.4 +2.4 = 55.2</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204251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85% of 260 = 221</a:t>
            </a:r>
          </a:p>
          <a:p>
            <a:r>
              <a:rPr lang="en-GB" dirty="0"/>
              <a:t>Different ways could include: 50% + 25% + 10% ; 25% + 25% + 10 % + 10% + 10% + 5%</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3066755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45% of 284 = 127.8</a:t>
            </a:r>
          </a:p>
          <a:p>
            <a:r>
              <a:rPr lang="en-GB" dirty="0"/>
              <a:t>Different ways could include: 50% - 5% ; 9 x 5%; 25% + 10% + 10%</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1050091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73% of 144 = 105.12</a:t>
            </a:r>
          </a:p>
          <a:p>
            <a:r>
              <a:rPr lang="en-GB" dirty="0"/>
              <a:t>Different ways could include: 75% - 2%; 50% + (4 x 5%) + (3 x 1%)</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2682154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110% of 53 = 58.3</a:t>
            </a:r>
          </a:p>
          <a:p>
            <a:r>
              <a:rPr lang="en-GB" dirty="0"/>
              <a:t>Different ways could include: 100% + 10%; 50% + 50% + 5% + 5%</a:t>
            </a:r>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792797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0.5% of 942 = 4.71</a:t>
            </a:r>
          </a:p>
          <a:p>
            <a:endParaRPr lang="en-GB" dirty="0"/>
          </a:p>
          <a:p>
            <a:r>
              <a:rPr lang="en-GB" dirty="0"/>
              <a:t>Different ways could include: 50%  ÷  100; 1% ÷ 2</a:t>
            </a:r>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2550047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125.5% of 780 = 978.9</a:t>
            </a:r>
          </a:p>
          <a:p>
            <a:endParaRPr lang="en-GB" dirty="0"/>
          </a:p>
          <a:p>
            <a:r>
              <a:rPr lang="en-GB" dirty="0"/>
              <a:t>Different ways could include: 100% + 25% + 1% ÷ 2;  25% x 5 + 50% ÷  100 </a:t>
            </a:r>
          </a:p>
        </p:txBody>
      </p:sp>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285155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100% = 172 (43 x 4)</a:t>
            </a:r>
          </a:p>
          <a:p>
            <a:r>
              <a:rPr lang="en-GB" dirty="0"/>
              <a:t>94% of 172 = 161.68</a:t>
            </a:r>
          </a:p>
          <a:p>
            <a:endParaRPr lang="en-GB" dirty="0"/>
          </a:p>
          <a:p>
            <a:r>
              <a:rPr lang="en-GB" dirty="0"/>
              <a:t>Different ways could include: 100% - 1% x 6; 10% x 9 + 1% x 4 </a:t>
            </a:r>
          </a:p>
        </p:txBody>
      </p:sp>
      <p:sp>
        <p:nvSpPr>
          <p:cNvPr id="4" name="Slide Number Placeholder 3"/>
          <p:cNvSpPr>
            <a:spLocks noGrp="1"/>
          </p:cNvSpPr>
          <p:nvPr>
            <p:ph type="sldNum" sz="quarter" idx="5"/>
          </p:nvPr>
        </p:nvSpPr>
        <p:spPr/>
        <p:txBody>
          <a:bodyPr/>
          <a:lstStyle/>
          <a:p>
            <a:fld id="{2F929179-DAC7-4087-8034-1DBDA8E953E7}" type="slidenum">
              <a:rPr lang="en-GB" smtClean="0"/>
              <a:t>11</a:t>
            </a:fld>
            <a:endParaRPr lang="en-GB"/>
          </a:p>
        </p:txBody>
      </p:sp>
    </p:spTree>
    <p:extLst>
      <p:ext uri="{BB962C8B-B14F-4D97-AF65-F5344CB8AC3E}">
        <p14:creationId xmlns:p14="http://schemas.microsoft.com/office/powerpoint/2010/main" val="1728147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£2.12</a:t>
            </a:r>
          </a:p>
          <a:p>
            <a:r>
              <a:rPr lang="en-GB" dirty="0"/>
              <a:t>£12.25</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12</a:t>
            </a:fld>
            <a:endParaRPr lang="en-GB"/>
          </a:p>
        </p:txBody>
      </p:sp>
    </p:spTree>
    <p:extLst>
      <p:ext uri="{BB962C8B-B14F-4D97-AF65-F5344CB8AC3E}">
        <p14:creationId xmlns:p14="http://schemas.microsoft.com/office/powerpoint/2010/main" val="1542632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3.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5112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426832" y="1586517"/>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426832" y="2745082"/>
            <a:ext cx="8255260" cy="622920"/>
          </a:xfrm>
        </p:spPr>
        <p:txBody>
          <a:bodyPr>
            <a:normAutofit/>
          </a:bodyPr>
          <a:lstStyle/>
          <a:p>
            <a:pPr algn="l">
              <a:lnSpc>
                <a:spcPct val="107000"/>
              </a:lnSpc>
              <a:spcAft>
                <a:spcPts val="800"/>
              </a:spcAft>
            </a:pPr>
            <a:r>
              <a:rPr lang="en-GB" b="1" dirty="0">
                <a:solidFill>
                  <a:schemeClr val="tx1"/>
                </a:solidFill>
                <a:effectLst/>
                <a:latin typeface="+mj-lt"/>
                <a:ea typeface="Calibri" panose="020F0502020204030204" pitchFamily="34" charset="0"/>
                <a:cs typeface="Times New Roman" panose="02020603050405020304" pitchFamily="18" charset="0"/>
              </a:rPr>
              <a:t>Percentages of amounts (unit 7.9)</a:t>
            </a:r>
            <a:endParaRPr lang="en-GB"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426832" y="5311840"/>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1269FF80-78CC-4C7E-BD1E-FCD104CC42A6}"/>
              </a:ext>
            </a:extLst>
          </p:cNvPr>
          <p:cNvSpPr txBox="1"/>
          <p:nvPr/>
        </p:nvSpPr>
        <p:spPr>
          <a:xfrm>
            <a:off x="1426832" y="3368002"/>
            <a:ext cx="8255260" cy="1815882"/>
          </a:xfrm>
          <a:prstGeom prst="rect">
            <a:avLst/>
          </a:prstGeom>
          <a:noFill/>
        </p:spPr>
        <p:txBody>
          <a:bodyPr wrap="square">
            <a:spAutoFit/>
          </a:bodyPr>
          <a:lstStyle/>
          <a:p>
            <a:r>
              <a:rPr lang="en-US" sz="1400" dirty="0"/>
              <a:t>This unit is about This unit is about percentages and ratio. Students will develop an understanding of percentages as parts per hundred and how this links to fraction and decimal notations. They will solve problems involving percentages in the context of measure and pure number to make links across the domains. The idea of parts and the whole is explored using ratio notation. Students will use multiplicative knowledge to simplify ratios and divide quantities into equal and unequal parts.</a:t>
            </a:r>
          </a:p>
          <a:p>
            <a:endParaRPr lang="en-US" sz="1400" dirty="0"/>
          </a:p>
          <a:p>
            <a:r>
              <a:rPr lang="en-US" sz="1400" dirty="0"/>
              <a:t>This set of problems is about finding simple percentages of amounts with division by 100, 10,5 and 2  </a:t>
            </a:r>
          </a:p>
          <a:p>
            <a:r>
              <a:rPr lang="en-US" sz="1400" dirty="0"/>
              <a:t>and using these to find trickier ones</a:t>
            </a:r>
            <a:endParaRPr lang="en-GB" sz="1400" dirty="0"/>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6FD45D71-37F7-4088-BA7F-C73965DA26F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B2B0BB84-F8BB-471D-BB39-833791687873}"/>
              </a:ext>
            </a:extLst>
          </p:cNvPr>
          <p:cNvSpPr txBox="1"/>
          <p:nvPr/>
        </p:nvSpPr>
        <p:spPr>
          <a:xfrm>
            <a:off x="911994" y="1491095"/>
            <a:ext cx="4093749" cy="307777"/>
          </a:xfrm>
          <a:prstGeom prst="rect">
            <a:avLst/>
          </a:prstGeom>
          <a:noFill/>
        </p:spPr>
        <p:txBody>
          <a:bodyPr wrap="none" rtlCol="0">
            <a:spAutoFit/>
          </a:bodyPr>
          <a:lstStyle/>
          <a:p>
            <a:r>
              <a:rPr lang="en-GB" sz="1400" dirty="0"/>
              <a:t>To work out 125.5 % of 780 , we have worked out</a:t>
            </a:r>
          </a:p>
        </p:txBody>
      </p:sp>
      <p:sp>
        <p:nvSpPr>
          <p:cNvPr id="8" name="TextBox 7">
            <a:extLst>
              <a:ext uri="{FF2B5EF4-FFF2-40B4-BE49-F238E27FC236}">
                <a16:creationId xmlns:a16="http://schemas.microsoft.com/office/drawing/2014/main" id="{E3691B31-E20B-494A-92F1-F43452E15B71}"/>
              </a:ext>
            </a:extLst>
          </p:cNvPr>
          <p:cNvSpPr txBox="1"/>
          <p:nvPr/>
        </p:nvSpPr>
        <p:spPr>
          <a:xfrm>
            <a:off x="5148938" y="1951672"/>
            <a:ext cx="1646605" cy="1477328"/>
          </a:xfrm>
          <a:prstGeom prst="rect">
            <a:avLst/>
          </a:prstGeom>
          <a:noFill/>
        </p:spPr>
        <p:txBody>
          <a:bodyPr wrap="none" rtlCol="0">
            <a:spAutoFit/>
          </a:bodyPr>
          <a:lstStyle/>
          <a:p>
            <a:r>
              <a:rPr lang="en-GB" b="1" dirty="0"/>
              <a:t>50% </a:t>
            </a:r>
            <a:r>
              <a:rPr lang="en-GB" dirty="0"/>
              <a:t>   is  </a:t>
            </a:r>
            <a:r>
              <a:rPr lang="en-GB" b="1" dirty="0"/>
              <a:t>390</a:t>
            </a:r>
            <a:r>
              <a:rPr lang="en-GB" dirty="0"/>
              <a:t> </a:t>
            </a:r>
            <a:endParaRPr lang="en-GB" b="1" dirty="0"/>
          </a:p>
          <a:p>
            <a:r>
              <a:rPr lang="en-GB" b="1" dirty="0"/>
              <a:t>25%</a:t>
            </a:r>
            <a:r>
              <a:rPr lang="en-GB" dirty="0"/>
              <a:t>    is  </a:t>
            </a:r>
            <a:endParaRPr lang="en-GB" b="1" dirty="0"/>
          </a:p>
          <a:p>
            <a:r>
              <a:rPr lang="en-GB" b="1" dirty="0"/>
              <a:t>10%    </a:t>
            </a:r>
            <a:r>
              <a:rPr lang="en-GB" dirty="0"/>
              <a:t>is</a:t>
            </a:r>
          </a:p>
          <a:p>
            <a:r>
              <a:rPr lang="en-GB" b="1" dirty="0"/>
              <a:t>1%      </a:t>
            </a:r>
            <a:r>
              <a:rPr lang="en-GB" dirty="0"/>
              <a:t>is</a:t>
            </a:r>
          </a:p>
          <a:p>
            <a:pPr algn="ctr"/>
            <a:endParaRPr lang="en-GB" b="1" dirty="0"/>
          </a:p>
        </p:txBody>
      </p:sp>
      <p:sp>
        <p:nvSpPr>
          <p:cNvPr id="3" name="Oval 2">
            <a:extLst>
              <a:ext uri="{FF2B5EF4-FFF2-40B4-BE49-F238E27FC236}">
                <a16:creationId xmlns:a16="http://schemas.microsoft.com/office/drawing/2014/main" id="{A4A83B72-E089-4CB3-9FD8-D75AF3176285}"/>
              </a:ext>
            </a:extLst>
          </p:cNvPr>
          <p:cNvSpPr/>
          <p:nvPr/>
        </p:nvSpPr>
        <p:spPr>
          <a:xfrm>
            <a:off x="4613565" y="1733307"/>
            <a:ext cx="2504208" cy="16956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326B8BA-3E42-4693-B662-2D8E9C1DBB66}"/>
              </a:ext>
            </a:extLst>
          </p:cNvPr>
          <p:cNvSpPr txBox="1"/>
          <p:nvPr/>
        </p:nvSpPr>
        <p:spPr>
          <a:xfrm>
            <a:off x="678108" y="3929738"/>
            <a:ext cx="6218958" cy="307777"/>
          </a:xfrm>
          <a:prstGeom prst="rect">
            <a:avLst/>
          </a:prstGeom>
          <a:noFill/>
        </p:spPr>
        <p:txBody>
          <a:bodyPr wrap="square">
            <a:spAutoFit/>
          </a:bodyPr>
          <a:lstStyle/>
          <a:p>
            <a:pPr algn="ctr"/>
            <a:r>
              <a:rPr lang="en-GB" sz="1400" dirty="0"/>
              <a:t>Using this information, calculate </a:t>
            </a:r>
            <a:r>
              <a:rPr lang="en-GB" sz="1400" b="1" dirty="0"/>
              <a:t>125.5% of 780 </a:t>
            </a:r>
            <a:r>
              <a:rPr lang="en-GB" sz="1400" dirty="0"/>
              <a:t>in three different ways</a:t>
            </a:r>
          </a:p>
        </p:txBody>
      </p:sp>
    </p:spTree>
    <p:extLst>
      <p:ext uri="{BB962C8B-B14F-4D97-AF65-F5344CB8AC3E}">
        <p14:creationId xmlns:p14="http://schemas.microsoft.com/office/powerpoint/2010/main" val="4241413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6FD45D71-37F7-4088-BA7F-C73965DA26F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B2B0BB84-F8BB-471D-BB39-833791687873}"/>
              </a:ext>
            </a:extLst>
          </p:cNvPr>
          <p:cNvSpPr txBox="1"/>
          <p:nvPr/>
        </p:nvSpPr>
        <p:spPr>
          <a:xfrm>
            <a:off x="911994" y="1491095"/>
            <a:ext cx="4093749" cy="307777"/>
          </a:xfrm>
          <a:prstGeom prst="rect">
            <a:avLst/>
          </a:prstGeom>
          <a:noFill/>
        </p:spPr>
        <p:txBody>
          <a:bodyPr wrap="none" rtlCol="0">
            <a:spAutoFit/>
          </a:bodyPr>
          <a:lstStyle/>
          <a:p>
            <a:r>
              <a:rPr lang="en-GB" sz="1400" dirty="0"/>
              <a:t>To work out 94 % of  _____ , we have worked out</a:t>
            </a:r>
          </a:p>
        </p:txBody>
      </p:sp>
      <p:sp>
        <p:nvSpPr>
          <p:cNvPr id="8" name="TextBox 7">
            <a:extLst>
              <a:ext uri="{FF2B5EF4-FFF2-40B4-BE49-F238E27FC236}">
                <a16:creationId xmlns:a16="http://schemas.microsoft.com/office/drawing/2014/main" id="{E3691B31-E20B-494A-92F1-F43452E15B71}"/>
              </a:ext>
            </a:extLst>
          </p:cNvPr>
          <p:cNvSpPr txBox="1"/>
          <p:nvPr/>
        </p:nvSpPr>
        <p:spPr>
          <a:xfrm>
            <a:off x="5148938" y="1951672"/>
            <a:ext cx="1518364" cy="1754326"/>
          </a:xfrm>
          <a:prstGeom prst="rect">
            <a:avLst/>
          </a:prstGeom>
          <a:noFill/>
        </p:spPr>
        <p:txBody>
          <a:bodyPr wrap="none" rtlCol="0">
            <a:spAutoFit/>
          </a:bodyPr>
          <a:lstStyle/>
          <a:p>
            <a:r>
              <a:rPr lang="en-GB" b="1" dirty="0"/>
              <a:t>50% </a:t>
            </a:r>
            <a:r>
              <a:rPr lang="en-GB" dirty="0"/>
              <a:t>   is  </a:t>
            </a:r>
            <a:endParaRPr lang="en-GB" b="1" dirty="0"/>
          </a:p>
          <a:p>
            <a:r>
              <a:rPr lang="en-GB" b="1" dirty="0"/>
              <a:t>25%</a:t>
            </a:r>
            <a:r>
              <a:rPr lang="en-GB" dirty="0"/>
              <a:t>    is  43 </a:t>
            </a:r>
            <a:endParaRPr lang="en-GB" b="1" dirty="0"/>
          </a:p>
          <a:p>
            <a:r>
              <a:rPr lang="en-GB" b="1" dirty="0"/>
              <a:t>10%    </a:t>
            </a:r>
            <a:r>
              <a:rPr lang="en-GB" dirty="0"/>
              <a:t>is</a:t>
            </a:r>
          </a:p>
          <a:p>
            <a:r>
              <a:rPr lang="en-GB" b="1" dirty="0"/>
              <a:t>5%      </a:t>
            </a:r>
            <a:r>
              <a:rPr lang="en-GB" dirty="0"/>
              <a:t>is</a:t>
            </a:r>
          </a:p>
          <a:p>
            <a:r>
              <a:rPr lang="en-GB" b="1" dirty="0"/>
              <a:t>1%      </a:t>
            </a:r>
            <a:r>
              <a:rPr lang="en-GB" dirty="0"/>
              <a:t>is</a:t>
            </a:r>
          </a:p>
          <a:p>
            <a:pPr algn="ctr"/>
            <a:endParaRPr lang="en-GB" b="1" dirty="0"/>
          </a:p>
        </p:txBody>
      </p:sp>
      <p:sp>
        <p:nvSpPr>
          <p:cNvPr id="3" name="Oval 2">
            <a:extLst>
              <a:ext uri="{FF2B5EF4-FFF2-40B4-BE49-F238E27FC236}">
                <a16:creationId xmlns:a16="http://schemas.microsoft.com/office/drawing/2014/main" id="{A4A83B72-E089-4CB3-9FD8-D75AF3176285}"/>
              </a:ext>
            </a:extLst>
          </p:cNvPr>
          <p:cNvSpPr/>
          <p:nvPr/>
        </p:nvSpPr>
        <p:spPr>
          <a:xfrm>
            <a:off x="4613565" y="1733307"/>
            <a:ext cx="2504208" cy="16956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326B8BA-3E42-4693-B662-2D8E9C1DBB66}"/>
              </a:ext>
            </a:extLst>
          </p:cNvPr>
          <p:cNvSpPr txBox="1"/>
          <p:nvPr/>
        </p:nvSpPr>
        <p:spPr>
          <a:xfrm>
            <a:off x="678108" y="3929738"/>
            <a:ext cx="6218958" cy="307777"/>
          </a:xfrm>
          <a:prstGeom prst="rect">
            <a:avLst/>
          </a:prstGeom>
          <a:noFill/>
        </p:spPr>
        <p:txBody>
          <a:bodyPr wrap="square">
            <a:spAutoFit/>
          </a:bodyPr>
          <a:lstStyle/>
          <a:p>
            <a:pPr algn="ctr"/>
            <a:r>
              <a:rPr lang="en-GB" sz="1400" dirty="0"/>
              <a:t>Using this information, calculate </a:t>
            </a:r>
            <a:r>
              <a:rPr lang="en-GB" sz="1400" b="1" dirty="0"/>
              <a:t>94% of ____ </a:t>
            </a:r>
            <a:r>
              <a:rPr lang="en-GB" sz="1400" dirty="0"/>
              <a:t>in three different ways</a:t>
            </a:r>
          </a:p>
        </p:txBody>
      </p:sp>
    </p:spTree>
    <p:extLst>
      <p:ext uri="{BB962C8B-B14F-4D97-AF65-F5344CB8AC3E}">
        <p14:creationId xmlns:p14="http://schemas.microsoft.com/office/powerpoint/2010/main" val="572913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6FD45D71-37F7-4088-BA7F-C73965DA26F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64884EA0-9525-4006-911C-864B9E5C5BE9}"/>
              </a:ext>
            </a:extLst>
          </p:cNvPr>
          <p:cNvPicPr>
            <a:picLocks noChangeAspect="1"/>
          </p:cNvPicPr>
          <p:nvPr/>
        </p:nvPicPr>
        <p:blipFill rotWithShape="1">
          <a:blip r:embed="rId3"/>
          <a:srcRect l="15059" t="20635" r="15557" b="14951"/>
          <a:stretch/>
        </p:blipFill>
        <p:spPr>
          <a:xfrm>
            <a:off x="3529445" y="799112"/>
            <a:ext cx="5133110" cy="3565071"/>
          </a:xfrm>
          <a:prstGeom prst="rect">
            <a:avLst/>
          </a:prstGeom>
        </p:spPr>
      </p:pic>
      <p:sp>
        <p:nvSpPr>
          <p:cNvPr id="4" name="TextBox 3">
            <a:extLst>
              <a:ext uri="{FF2B5EF4-FFF2-40B4-BE49-F238E27FC236}">
                <a16:creationId xmlns:a16="http://schemas.microsoft.com/office/drawing/2014/main" id="{8094ED76-8C6C-4629-848F-A2550BA0F7ED}"/>
              </a:ext>
            </a:extLst>
          </p:cNvPr>
          <p:cNvSpPr txBox="1"/>
          <p:nvPr/>
        </p:nvSpPr>
        <p:spPr>
          <a:xfrm>
            <a:off x="7886700" y="5751111"/>
            <a:ext cx="190173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545596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1098968996"/>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6FD45D71-37F7-4088-BA7F-C73965DA26F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B2B0BB84-F8BB-471D-BB39-833791687873}"/>
              </a:ext>
            </a:extLst>
          </p:cNvPr>
          <p:cNvSpPr txBox="1"/>
          <p:nvPr/>
        </p:nvSpPr>
        <p:spPr>
          <a:xfrm>
            <a:off x="1099031" y="1050315"/>
            <a:ext cx="3270447" cy="523220"/>
          </a:xfrm>
          <a:prstGeom prst="rect">
            <a:avLst/>
          </a:prstGeom>
          <a:noFill/>
        </p:spPr>
        <p:txBody>
          <a:bodyPr wrap="none" rtlCol="0">
            <a:spAutoFit/>
          </a:bodyPr>
          <a:lstStyle/>
          <a:p>
            <a:r>
              <a:rPr lang="en-GB" sz="1400" dirty="0"/>
              <a:t>This is how Jack works out 85% of 120</a:t>
            </a:r>
          </a:p>
          <a:p>
            <a:endParaRPr lang="en-GB" sz="1400" dirty="0"/>
          </a:p>
        </p:txBody>
      </p:sp>
      <p:sp>
        <p:nvSpPr>
          <p:cNvPr id="5" name="TextBox 4">
            <a:extLst>
              <a:ext uri="{FF2B5EF4-FFF2-40B4-BE49-F238E27FC236}">
                <a16:creationId xmlns:a16="http://schemas.microsoft.com/office/drawing/2014/main" id="{37821C23-BBF1-4548-90B0-ADABC3FAC7BA}"/>
              </a:ext>
            </a:extLst>
          </p:cNvPr>
          <p:cNvSpPr txBox="1"/>
          <p:nvPr/>
        </p:nvSpPr>
        <p:spPr>
          <a:xfrm>
            <a:off x="7049178" y="1140113"/>
            <a:ext cx="2023311" cy="1169551"/>
          </a:xfrm>
          <a:prstGeom prst="rect">
            <a:avLst/>
          </a:prstGeom>
          <a:noFill/>
        </p:spPr>
        <p:txBody>
          <a:bodyPr wrap="none" rtlCol="0">
            <a:spAutoFit/>
          </a:bodyPr>
          <a:lstStyle/>
          <a:p>
            <a:pPr algn="ctr"/>
            <a:r>
              <a:rPr lang="en-GB" sz="1400" b="1" dirty="0"/>
              <a:t>10%</a:t>
            </a:r>
            <a:r>
              <a:rPr lang="en-GB" sz="1400" dirty="0"/>
              <a:t> of 120 is </a:t>
            </a:r>
            <a:r>
              <a:rPr lang="en-GB" sz="1400" b="1" dirty="0"/>
              <a:t>12</a:t>
            </a:r>
          </a:p>
          <a:p>
            <a:pPr algn="ctr"/>
            <a:r>
              <a:rPr lang="en-GB" sz="1400" b="1" dirty="0"/>
              <a:t>5%</a:t>
            </a:r>
            <a:r>
              <a:rPr lang="en-GB" sz="1400" dirty="0"/>
              <a:t> of120 is </a:t>
            </a:r>
            <a:r>
              <a:rPr lang="en-GB" sz="1400" b="1" dirty="0"/>
              <a:t>6</a:t>
            </a:r>
          </a:p>
          <a:p>
            <a:pPr algn="ctr"/>
            <a:endParaRPr lang="en-GB" sz="1400" b="1" dirty="0"/>
          </a:p>
          <a:p>
            <a:pPr algn="ctr"/>
            <a:r>
              <a:rPr lang="en-GB" sz="1400" dirty="0"/>
              <a:t>So </a:t>
            </a:r>
            <a:r>
              <a:rPr lang="en-GB" sz="1400" b="1" dirty="0"/>
              <a:t>15% </a:t>
            </a:r>
            <a:r>
              <a:rPr lang="en-GB" sz="1400" dirty="0"/>
              <a:t>of 120 is </a:t>
            </a:r>
            <a:r>
              <a:rPr lang="en-GB" sz="1400" b="1" dirty="0"/>
              <a:t>18</a:t>
            </a:r>
          </a:p>
          <a:p>
            <a:pPr algn="ctr"/>
            <a:r>
              <a:rPr lang="en-GB" sz="1400" dirty="0"/>
              <a:t>and </a:t>
            </a:r>
            <a:r>
              <a:rPr lang="en-GB" sz="1400" b="1" dirty="0"/>
              <a:t>85% </a:t>
            </a:r>
            <a:r>
              <a:rPr lang="en-GB" sz="1400" dirty="0"/>
              <a:t>of 120 is </a:t>
            </a:r>
            <a:r>
              <a:rPr lang="en-GB" sz="1400" b="1" dirty="0"/>
              <a:t>___</a:t>
            </a:r>
            <a:endParaRPr lang="en-GB" sz="1400" dirty="0"/>
          </a:p>
        </p:txBody>
      </p:sp>
      <p:sp>
        <p:nvSpPr>
          <p:cNvPr id="7" name="TextBox 6">
            <a:extLst>
              <a:ext uri="{FF2B5EF4-FFF2-40B4-BE49-F238E27FC236}">
                <a16:creationId xmlns:a16="http://schemas.microsoft.com/office/drawing/2014/main" id="{0BB51E33-8648-4E39-80B9-2D73C3AB8A31}"/>
              </a:ext>
            </a:extLst>
          </p:cNvPr>
          <p:cNvSpPr txBox="1"/>
          <p:nvPr/>
        </p:nvSpPr>
        <p:spPr>
          <a:xfrm>
            <a:off x="1329911" y="2628781"/>
            <a:ext cx="2669257" cy="1815882"/>
          </a:xfrm>
          <a:prstGeom prst="rect">
            <a:avLst/>
          </a:prstGeom>
          <a:noFill/>
        </p:spPr>
        <p:txBody>
          <a:bodyPr wrap="none" rtlCol="0">
            <a:spAutoFit/>
          </a:bodyPr>
          <a:lstStyle/>
          <a:p>
            <a:r>
              <a:rPr lang="en-GB" sz="1400" dirty="0"/>
              <a:t>Use Jack’s method to  work out</a:t>
            </a:r>
          </a:p>
          <a:p>
            <a:pPr marL="285750" indent="-285750">
              <a:buFont typeface="Arial" panose="020B0604020202020204" pitchFamily="34" charset="0"/>
              <a:buChar char="•"/>
            </a:pPr>
            <a:r>
              <a:rPr lang="en-GB" sz="1400" dirty="0"/>
              <a:t>10% of 240 </a:t>
            </a:r>
          </a:p>
          <a:p>
            <a:pPr marL="285750" indent="-285750">
              <a:buFont typeface="Arial" panose="020B0604020202020204" pitchFamily="34" charset="0"/>
              <a:buChar char="•"/>
            </a:pPr>
            <a:r>
              <a:rPr lang="en-GB" sz="1400" dirty="0"/>
              <a:t>5% of 240</a:t>
            </a:r>
          </a:p>
          <a:p>
            <a:pPr marL="285750" indent="-285750">
              <a:buFont typeface="Arial" panose="020B0604020202020204" pitchFamily="34" charset="0"/>
              <a:buChar char="•"/>
            </a:pPr>
            <a:r>
              <a:rPr lang="en-GB" sz="1400" dirty="0"/>
              <a:t>1% of 240</a:t>
            </a:r>
          </a:p>
          <a:p>
            <a:pPr marL="285750" indent="-285750">
              <a:buFont typeface="Arial" panose="020B0604020202020204" pitchFamily="34" charset="0"/>
              <a:buChar char="•"/>
            </a:pPr>
            <a:r>
              <a:rPr lang="en-GB" sz="1400" dirty="0"/>
              <a:t>20% of 240</a:t>
            </a:r>
          </a:p>
          <a:p>
            <a:endParaRPr lang="en-GB" sz="1400" dirty="0"/>
          </a:p>
          <a:p>
            <a:endParaRPr lang="en-GB" sz="1400" dirty="0"/>
          </a:p>
          <a:p>
            <a:r>
              <a:rPr lang="en-GB" sz="1400" dirty="0"/>
              <a:t>So 23% of 240 = ?</a:t>
            </a:r>
          </a:p>
        </p:txBody>
      </p:sp>
      <p:pic>
        <p:nvPicPr>
          <p:cNvPr id="9" name="Graphic 8" descr="School boy with solid fill">
            <a:extLst>
              <a:ext uri="{FF2B5EF4-FFF2-40B4-BE49-F238E27FC236}">
                <a16:creationId xmlns:a16="http://schemas.microsoft.com/office/drawing/2014/main" id="{31F9F2BC-099C-4F01-B2F9-EC5974749E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79594" y="2970973"/>
            <a:ext cx="1554356" cy="1554356"/>
          </a:xfrm>
          <a:prstGeom prst="rect">
            <a:avLst/>
          </a:prstGeom>
        </p:spPr>
      </p:pic>
      <p:pic>
        <p:nvPicPr>
          <p:cNvPr id="11" name="Graphic 10" descr="Thought bubble outline">
            <a:extLst>
              <a:ext uri="{FF2B5EF4-FFF2-40B4-BE49-F238E27FC236}">
                <a16:creationId xmlns:a16="http://schemas.microsoft.com/office/drawing/2014/main" id="{28F57309-89A7-466B-9468-3C25C459F59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31591" y="387671"/>
            <a:ext cx="3722485" cy="3722485"/>
          </a:xfrm>
          <a:prstGeom prst="rect">
            <a:avLst/>
          </a:prstGeom>
        </p:spPr>
      </p:pic>
    </p:spTree>
    <p:extLst>
      <p:ext uri="{BB962C8B-B14F-4D97-AF65-F5344CB8AC3E}">
        <p14:creationId xmlns:p14="http://schemas.microsoft.com/office/powerpoint/2010/main" val="2891868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6FD45D71-37F7-4088-BA7F-C73965DA26F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B2B0BB84-F8BB-471D-BB39-833791687873}"/>
              </a:ext>
            </a:extLst>
          </p:cNvPr>
          <p:cNvSpPr txBox="1"/>
          <p:nvPr/>
        </p:nvSpPr>
        <p:spPr>
          <a:xfrm>
            <a:off x="911994" y="1491095"/>
            <a:ext cx="3795591" cy="307777"/>
          </a:xfrm>
          <a:prstGeom prst="rect">
            <a:avLst/>
          </a:prstGeom>
          <a:noFill/>
        </p:spPr>
        <p:txBody>
          <a:bodyPr wrap="none" rtlCol="0">
            <a:spAutoFit/>
          </a:bodyPr>
          <a:lstStyle/>
          <a:p>
            <a:r>
              <a:rPr lang="en-GB" sz="1400" dirty="0"/>
              <a:t>To work out 85% of 260 , we have worked out</a:t>
            </a:r>
          </a:p>
        </p:txBody>
      </p:sp>
      <p:sp>
        <p:nvSpPr>
          <p:cNvPr id="8" name="TextBox 7">
            <a:extLst>
              <a:ext uri="{FF2B5EF4-FFF2-40B4-BE49-F238E27FC236}">
                <a16:creationId xmlns:a16="http://schemas.microsoft.com/office/drawing/2014/main" id="{E3691B31-E20B-494A-92F1-F43452E15B71}"/>
              </a:ext>
            </a:extLst>
          </p:cNvPr>
          <p:cNvSpPr txBox="1"/>
          <p:nvPr/>
        </p:nvSpPr>
        <p:spPr>
          <a:xfrm>
            <a:off x="5085881" y="1951672"/>
            <a:ext cx="1390124" cy="1477328"/>
          </a:xfrm>
          <a:prstGeom prst="rect">
            <a:avLst/>
          </a:prstGeom>
          <a:noFill/>
        </p:spPr>
        <p:txBody>
          <a:bodyPr wrap="none" rtlCol="0">
            <a:spAutoFit/>
          </a:bodyPr>
          <a:lstStyle/>
          <a:p>
            <a:r>
              <a:rPr lang="en-GB" b="1" dirty="0"/>
              <a:t>50%</a:t>
            </a:r>
            <a:r>
              <a:rPr lang="en-GB" dirty="0"/>
              <a:t>  is </a:t>
            </a:r>
            <a:r>
              <a:rPr lang="en-GB" b="1" dirty="0"/>
              <a:t>130</a:t>
            </a:r>
          </a:p>
          <a:p>
            <a:r>
              <a:rPr lang="en-GB" b="1" dirty="0"/>
              <a:t>25% </a:t>
            </a:r>
            <a:r>
              <a:rPr lang="en-GB" dirty="0"/>
              <a:t> is  </a:t>
            </a:r>
            <a:r>
              <a:rPr lang="en-GB" b="1" dirty="0"/>
              <a:t>65</a:t>
            </a:r>
          </a:p>
          <a:p>
            <a:r>
              <a:rPr lang="en-GB" b="1" dirty="0"/>
              <a:t>10% </a:t>
            </a:r>
            <a:r>
              <a:rPr lang="en-GB" dirty="0"/>
              <a:t> is </a:t>
            </a:r>
            <a:r>
              <a:rPr lang="en-GB" b="1" dirty="0"/>
              <a:t> 26</a:t>
            </a:r>
          </a:p>
          <a:p>
            <a:r>
              <a:rPr lang="en-GB" b="1" dirty="0"/>
              <a:t>5%</a:t>
            </a:r>
            <a:r>
              <a:rPr lang="en-GB" dirty="0"/>
              <a:t>    is  </a:t>
            </a:r>
            <a:r>
              <a:rPr lang="en-GB" b="1" dirty="0"/>
              <a:t>13</a:t>
            </a:r>
          </a:p>
          <a:p>
            <a:pPr algn="ctr"/>
            <a:endParaRPr lang="en-GB" b="1" dirty="0"/>
          </a:p>
        </p:txBody>
      </p:sp>
      <p:sp>
        <p:nvSpPr>
          <p:cNvPr id="3" name="Oval 2">
            <a:extLst>
              <a:ext uri="{FF2B5EF4-FFF2-40B4-BE49-F238E27FC236}">
                <a16:creationId xmlns:a16="http://schemas.microsoft.com/office/drawing/2014/main" id="{A4A83B72-E089-4CB3-9FD8-D75AF3176285}"/>
              </a:ext>
            </a:extLst>
          </p:cNvPr>
          <p:cNvSpPr/>
          <p:nvPr/>
        </p:nvSpPr>
        <p:spPr>
          <a:xfrm>
            <a:off x="4613565" y="1733307"/>
            <a:ext cx="2504208" cy="16956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326B8BA-3E42-4693-B662-2D8E9C1DBB66}"/>
              </a:ext>
            </a:extLst>
          </p:cNvPr>
          <p:cNvSpPr txBox="1"/>
          <p:nvPr/>
        </p:nvSpPr>
        <p:spPr>
          <a:xfrm>
            <a:off x="678108" y="3929738"/>
            <a:ext cx="6218958" cy="307777"/>
          </a:xfrm>
          <a:prstGeom prst="rect">
            <a:avLst/>
          </a:prstGeom>
          <a:noFill/>
        </p:spPr>
        <p:txBody>
          <a:bodyPr wrap="square">
            <a:spAutoFit/>
          </a:bodyPr>
          <a:lstStyle/>
          <a:p>
            <a:pPr algn="ctr"/>
            <a:r>
              <a:rPr lang="en-GB" sz="1400" dirty="0"/>
              <a:t>Using this information, calculate </a:t>
            </a:r>
            <a:r>
              <a:rPr lang="en-GB" sz="1400" b="1" dirty="0"/>
              <a:t>85% of 260 </a:t>
            </a:r>
            <a:r>
              <a:rPr lang="en-GB" sz="1400" dirty="0"/>
              <a:t>in three different ways</a:t>
            </a:r>
          </a:p>
        </p:txBody>
      </p:sp>
    </p:spTree>
    <p:extLst>
      <p:ext uri="{BB962C8B-B14F-4D97-AF65-F5344CB8AC3E}">
        <p14:creationId xmlns:p14="http://schemas.microsoft.com/office/powerpoint/2010/main" val="2038055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6FD45D71-37F7-4088-BA7F-C73965DA26F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B2B0BB84-F8BB-471D-BB39-833791687873}"/>
              </a:ext>
            </a:extLst>
          </p:cNvPr>
          <p:cNvSpPr txBox="1"/>
          <p:nvPr/>
        </p:nvSpPr>
        <p:spPr>
          <a:xfrm>
            <a:off x="911994" y="1491095"/>
            <a:ext cx="3795591" cy="307777"/>
          </a:xfrm>
          <a:prstGeom prst="rect">
            <a:avLst/>
          </a:prstGeom>
          <a:noFill/>
        </p:spPr>
        <p:txBody>
          <a:bodyPr wrap="none" rtlCol="0">
            <a:spAutoFit/>
          </a:bodyPr>
          <a:lstStyle/>
          <a:p>
            <a:r>
              <a:rPr lang="en-GB" sz="1400" dirty="0"/>
              <a:t>To work out 45% of 284 , we have worked out</a:t>
            </a:r>
          </a:p>
        </p:txBody>
      </p:sp>
      <p:sp>
        <p:nvSpPr>
          <p:cNvPr id="8" name="TextBox 7">
            <a:extLst>
              <a:ext uri="{FF2B5EF4-FFF2-40B4-BE49-F238E27FC236}">
                <a16:creationId xmlns:a16="http://schemas.microsoft.com/office/drawing/2014/main" id="{E3691B31-E20B-494A-92F1-F43452E15B71}"/>
              </a:ext>
            </a:extLst>
          </p:cNvPr>
          <p:cNvSpPr txBox="1"/>
          <p:nvPr/>
        </p:nvSpPr>
        <p:spPr>
          <a:xfrm>
            <a:off x="5085881" y="1951672"/>
            <a:ext cx="1518364" cy="1477328"/>
          </a:xfrm>
          <a:prstGeom prst="rect">
            <a:avLst/>
          </a:prstGeom>
          <a:noFill/>
        </p:spPr>
        <p:txBody>
          <a:bodyPr wrap="none" rtlCol="0">
            <a:spAutoFit/>
          </a:bodyPr>
          <a:lstStyle/>
          <a:p>
            <a:r>
              <a:rPr lang="en-GB" b="1" dirty="0"/>
              <a:t>50%</a:t>
            </a:r>
            <a:r>
              <a:rPr lang="en-GB" dirty="0"/>
              <a:t>  is </a:t>
            </a:r>
            <a:r>
              <a:rPr lang="en-GB" b="1" dirty="0"/>
              <a:t>142</a:t>
            </a:r>
          </a:p>
          <a:p>
            <a:r>
              <a:rPr lang="en-GB" b="1" dirty="0"/>
              <a:t>25% </a:t>
            </a:r>
            <a:r>
              <a:rPr lang="en-GB" dirty="0"/>
              <a:t> is  </a:t>
            </a:r>
            <a:r>
              <a:rPr lang="en-GB" b="1" dirty="0"/>
              <a:t>71</a:t>
            </a:r>
          </a:p>
          <a:p>
            <a:r>
              <a:rPr lang="en-GB" b="1" dirty="0"/>
              <a:t>10% </a:t>
            </a:r>
            <a:r>
              <a:rPr lang="en-GB" dirty="0"/>
              <a:t> is </a:t>
            </a:r>
            <a:r>
              <a:rPr lang="en-GB" b="1" dirty="0"/>
              <a:t> 28.4</a:t>
            </a:r>
          </a:p>
          <a:p>
            <a:r>
              <a:rPr lang="en-GB" b="1" dirty="0"/>
              <a:t>5%</a:t>
            </a:r>
            <a:r>
              <a:rPr lang="en-GB" dirty="0"/>
              <a:t>    is  </a:t>
            </a:r>
            <a:r>
              <a:rPr lang="en-GB" b="1" dirty="0"/>
              <a:t>14.2</a:t>
            </a:r>
          </a:p>
          <a:p>
            <a:pPr algn="ctr"/>
            <a:endParaRPr lang="en-GB" b="1" dirty="0"/>
          </a:p>
        </p:txBody>
      </p:sp>
      <p:sp>
        <p:nvSpPr>
          <p:cNvPr id="3" name="Oval 2">
            <a:extLst>
              <a:ext uri="{FF2B5EF4-FFF2-40B4-BE49-F238E27FC236}">
                <a16:creationId xmlns:a16="http://schemas.microsoft.com/office/drawing/2014/main" id="{A4A83B72-E089-4CB3-9FD8-D75AF3176285}"/>
              </a:ext>
            </a:extLst>
          </p:cNvPr>
          <p:cNvSpPr/>
          <p:nvPr/>
        </p:nvSpPr>
        <p:spPr>
          <a:xfrm>
            <a:off x="4613565" y="1733307"/>
            <a:ext cx="2504208" cy="16956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326B8BA-3E42-4693-B662-2D8E9C1DBB66}"/>
              </a:ext>
            </a:extLst>
          </p:cNvPr>
          <p:cNvSpPr txBox="1"/>
          <p:nvPr/>
        </p:nvSpPr>
        <p:spPr>
          <a:xfrm>
            <a:off x="678108" y="3929738"/>
            <a:ext cx="6218958" cy="307777"/>
          </a:xfrm>
          <a:prstGeom prst="rect">
            <a:avLst/>
          </a:prstGeom>
          <a:noFill/>
        </p:spPr>
        <p:txBody>
          <a:bodyPr wrap="square">
            <a:spAutoFit/>
          </a:bodyPr>
          <a:lstStyle/>
          <a:p>
            <a:pPr algn="ctr"/>
            <a:r>
              <a:rPr lang="en-GB" sz="1400" dirty="0"/>
              <a:t>Using this information, calculate </a:t>
            </a:r>
            <a:r>
              <a:rPr lang="en-GB" sz="1400" b="1" dirty="0"/>
              <a:t>45% of 284 </a:t>
            </a:r>
            <a:r>
              <a:rPr lang="en-GB" sz="1400" dirty="0"/>
              <a:t>in three different ways</a:t>
            </a:r>
          </a:p>
        </p:txBody>
      </p:sp>
    </p:spTree>
    <p:extLst>
      <p:ext uri="{BB962C8B-B14F-4D97-AF65-F5344CB8AC3E}">
        <p14:creationId xmlns:p14="http://schemas.microsoft.com/office/powerpoint/2010/main" val="619216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6FD45D71-37F7-4088-BA7F-C73965DA26F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B2B0BB84-F8BB-471D-BB39-833791687873}"/>
              </a:ext>
            </a:extLst>
          </p:cNvPr>
          <p:cNvSpPr txBox="1"/>
          <p:nvPr/>
        </p:nvSpPr>
        <p:spPr>
          <a:xfrm>
            <a:off x="911994" y="1491095"/>
            <a:ext cx="3795591" cy="307777"/>
          </a:xfrm>
          <a:prstGeom prst="rect">
            <a:avLst/>
          </a:prstGeom>
          <a:noFill/>
        </p:spPr>
        <p:txBody>
          <a:bodyPr wrap="none" rtlCol="0">
            <a:spAutoFit/>
          </a:bodyPr>
          <a:lstStyle/>
          <a:p>
            <a:r>
              <a:rPr lang="en-GB" sz="1400" dirty="0"/>
              <a:t>To work out 73% of 144 , we have worked out</a:t>
            </a:r>
          </a:p>
        </p:txBody>
      </p:sp>
      <p:sp>
        <p:nvSpPr>
          <p:cNvPr id="8" name="TextBox 7">
            <a:extLst>
              <a:ext uri="{FF2B5EF4-FFF2-40B4-BE49-F238E27FC236}">
                <a16:creationId xmlns:a16="http://schemas.microsoft.com/office/drawing/2014/main" id="{E3691B31-E20B-494A-92F1-F43452E15B71}"/>
              </a:ext>
            </a:extLst>
          </p:cNvPr>
          <p:cNvSpPr txBox="1"/>
          <p:nvPr/>
        </p:nvSpPr>
        <p:spPr>
          <a:xfrm>
            <a:off x="5085881" y="1951672"/>
            <a:ext cx="1326004" cy="1754326"/>
          </a:xfrm>
          <a:prstGeom prst="rect">
            <a:avLst/>
          </a:prstGeom>
          <a:noFill/>
        </p:spPr>
        <p:txBody>
          <a:bodyPr wrap="none" rtlCol="0">
            <a:spAutoFit/>
          </a:bodyPr>
          <a:lstStyle/>
          <a:p>
            <a:r>
              <a:rPr lang="en-GB" b="1" dirty="0"/>
              <a:t>50%</a:t>
            </a:r>
            <a:r>
              <a:rPr lang="en-GB" dirty="0"/>
              <a:t>  is  </a:t>
            </a:r>
            <a:r>
              <a:rPr lang="en-GB" b="1" dirty="0"/>
              <a:t>72</a:t>
            </a:r>
          </a:p>
          <a:p>
            <a:r>
              <a:rPr lang="en-GB" b="1" dirty="0"/>
              <a:t>25% </a:t>
            </a:r>
            <a:r>
              <a:rPr lang="en-GB" dirty="0"/>
              <a:t> is </a:t>
            </a:r>
            <a:endParaRPr lang="en-GB" b="1" dirty="0"/>
          </a:p>
          <a:p>
            <a:r>
              <a:rPr lang="en-GB" b="1" dirty="0"/>
              <a:t>75% </a:t>
            </a:r>
            <a:r>
              <a:rPr lang="en-GB" dirty="0"/>
              <a:t> is </a:t>
            </a:r>
            <a:r>
              <a:rPr lang="en-GB" b="1" dirty="0"/>
              <a:t> </a:t>
            </a:r>
          </a:p>
          <a:p>
            <a:r>
              <a:rPr lang="en-GB" b="1" dirty="0"/>
              <a:t>5%</a:t>
            </a:r>
            <a:r>
              <a:rPr lang="en-GB" dirty="0"/>
              <a:t>    is  </a:t>
            </a:r>
            <a:endParaRPr lang="en-GB" b="1" dirty="0"/>
          </a:p>
          <a:p>
            <a:r>
              <a:rPr lang="en-GB" b="1" dirty="0"/>
              <a:t>1%    </a:t>
            </a:r>
            <a:r>
              <a:rPr lang="en-GB" dirty="0"/>
              <a:t>is</a:t>
            </a:r>
            <a:endParaRPr lang="en-GB" b="1" dirty="0"/>
          </a:p>
          <a:p>
            <a:pPr algn="ctr"/>
            <a:endParaRPr lang="en-GB" b="1" dirty="0"/>
          </a:p>
        </p:txBody>
      </p:sp>
      <p:sp>
        <p:nvSpPr>
          <p:cNvPr id="3" name="Oval 2">
            <a:extLst>
              <a:ext uri="{FF2B5EF4-FFF2-40B4-BE49-F238E27FC236}">
                <a16:creationId xmlns:a16="http://schemas.microsoft.com/office/drawing/2014/main" id="{A4A83B72-E089-4CB3-9FD8-D75AF3176285}"/>
              </a:ext>
            </a:extLst>
          </p:cNvPr>
          <p:cNvSpPr/>
          <p:nvPr/>
        </p:nvSpPr>
        <p:spPr>
          <a:xfrm>
            <a:off x="4613565" y="1733307"/>
            <a:ext cx="2504208" cy="16956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326B8BA-3E42-4693-B662-2D8E9C1DBB66}"/>
              </a:ext>
            </a:extLst>
          </p:cNvPr>
          <p:cNvSpPr txBox="1"/>
          <p:nvPr/>
        </p:nvSpPr>
        <p:spPr>
          <a:xfrm>
            <a:off x="678108" y="3929738"/>
            <a:ext cx="6218958" cy="307777"/>
          </a:xfrm>
          <a:prstGeom prst="rect">
            <a:avLst/>
          </a:prstGeom>
          <a:noFill/>
        </p:spPr>
        <p:txBody>
          <a:bodyPr wrap="square">
            <a:spAutoFit/>
          </a:bodyPr>
          <a:lstStyle/>
          <a:p>
            <a:pPr algn="ctr"/>
            <a:r>
              <a:rPr lang="en-GB" sz="1400" dirty="0"/>
              <a:t>Using this information, calculate </a:t>
            </a:r>
            <a:r>
              <a:rPr lang="en-GB" sz="1400" b="1" dirty="0"/>
              <a:t>73% of 144 </a:t>
            </a:r>
            <a:r>
              <a:rPr lang="en-GB" sz="1400" dirty="0"/>
              <a:t>in three different ways</a:t>
            </a:r>
          </a:p>
        </p:txBody>
      </p:sp>
    </p:spTree>
    <p:extLst>
      <p:ext uri="{BB962C8B-B14F-4D97-AF65-F5344CB8AC3E}">
        <p14:creationId xmlns:p14="http://schemas.microsoft.com/office/powerpoint/2010/main" val="1226339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6FD45D71-37F7-4088-BA7F-C73965DA26F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B2B0BB84-F8BB-471D-BB39-833791687873}"/>
              </a:ext>
            </a:extLst>
          </p:cNvPr>
          <p:cNvSpPr txBox="1"/>
          <p:nvPr/>
        </p:nvSpPr>
        <p:spPr>
          <a:xfrm>
            <a:off x="911994" y="1491095"/>
            <a:ext cx="3782254" cy="307777"/>
          </a:xfrm>
          <a:prstGeom prst="rect">
            <a:avLst/>
          </a:prstGeom>
          <a:noFill/>
        </p:spPr>
        <p:txBody>
          <a:bodyPr wrap="none" rtlCol="0">
            <a:spAutoFit/>
          </a:bodyPr>
          <a:lstStyle/>
          <a:p>
            <a:r>
              <a:rPr lang="en-GB" sz="1400" dirty="0"/>
              <a:t>To work out 110% of 53 , we have worked out</a:t>
            </a:r>
          </a:p>
        </p:txBody>
      </p:sp>
      <p:sp>
        <p:nvSpPr>
          <p:cNvPr id="8" name="TextBox 7">
            <a:extLst>
              <a:ext uri="{FF2B5EF4-FFF2-40B4-BE49-F238E27FC236}">
                <a16:creationId xmlns:a16="http://schemas.microsoft.com/office/drawing/2014/main" id="{E3691B31-E20B-494A-92F1-F43452E15B71}"/>
              </a:ext>
            </a:extLst>
          </p:cNvPr>
          <p:cNvSpPr txBox="1"/>
          <p:nvPr/>
        </p:nvSpPr>
        <p:spPr>
          <a:xfrm>
            <a:off x="5138547" y="1916886"/>
            <a:ext cx="1454244" cy="1754326"/>
          </a:xfrm>
          <a:prstGeom prst="rect">
            <a:avLst/>
          </a:prstGeom>
          <a:noFill/>
        </p:spPr>
        <p:txBody>
          <a:bodyPr wrap="none" rtlCol="0">
            <a:spAutoFit/>
          </a:bodyPr>
          <a:lstStyle/>
          <a:p>
            <a:r>
              <a:rPr lang="en-GB" b="1" dirty="0"/>
              <a:t>100%</a:t>
            </a:r>
            <a:r>
              <a:rPr lang="en-GB" dirty="0"/>
              <a:t>  is  </a:t>
            </a:r>
            <a:r>
              <a:rPr lang="en-GB" b="1" dirty="0"/>
              <a:t>53</a:t>
            </a:r>
          </a:p>
          <a:p>
            <a:r>
              <a:rPr lang="en-GB" b="1" dirty="0"/>
              <a:t>50% </a:t>
            </a:r>
            <a:r>
              <a:rPr lang="en-GB" dirty="0"/>
              <a:t>   is </a:t>
            </a:r>
            <a:endParaRPr lang="en-GB" b="1" dirty="0"/>
          </a:p>
          <a:p>
            <a:r>
              <a:rPr lang="en-GB" b="1" dirty="0"/>
              <a:t>25%   </a:t>
            </a:r>
            <a:r>
              <a:rPr lang="en-GB" dirty="0"/>
              <a:t> is </a:t>
            </a:r>
            <a:r>
              <a:rPr lang="en-GB" b="1" dirty="0"/>
              <a:t> </a:t>
            </a:r>
          </a:p>
          <a:p>
            <a:r>
              <a:rPr lang="en-GB" b="1" dirty="0"/>
              <a:t>10%</a:t>
            </a:r>
            <a:r>
              <a:rPr lang="en-GB" dirty="0"/>
              <a:t>    is  </a:t>
            </a:r>
            <a:endParaRPr lang="en-GB" b="1" dirty="0"/>
          </a:p>
          <a:p>
            <a:r>
              <a:rPr lang="en-GB" b="1" dirty="0"/>
              <a:t>5%      </a:t>
            </a:r>
            <a:r>
              <a:rPr lang="en-GB" dirty="0"/>
              <a:t>is</a:t>
            </a:r>
            <a:endParaRPr lang="en-GB" b="1" dirty="0"/>
          </a:p>
          <a:p>
            <a:pPr algn="ctr"/>
            <a:endParaRPr lang="en-GB" b="1" dirty="0"/>
          </a:p>
        </p:txBody>
      </p:sp>
      <p:sp>
        <p:nvSpPr>
          <p:cNvPr id="3" name="Oval 2">
            <a:extLst>
              <a:ext uri="{FF2B5EF4-FFF2-40B4-BE49-F238E27FC236}">
                <a16:creationId xmlns:a16="http://schemas.microsoft.com/office/drawing/2014/main" id="{A4A83B72-E089-4CB3-9FD8-D75AF3176285}"/>
              </a:ext>
            </a:extLst>
          </p:cNvPr>
          <p:cNvSpPr/>
          <p:nvPr/>
        </p:nvSpPr>
        <p:spPr>
          <a:xfrm>
            <a:off x="4613565" y="1733307"/>
            <a:ext cx="2504208" cy="16956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326B8BA-3E42-4693-B662-2D8E9C1DBB66}"/>
              </a:ext>
            </a:extLst>
          </p:cNvPr>
          <p:cNvSpPr txBox="1"/>
          <p:nvPr/>
        </p:nvSpPr>
        <p:spPr>
          <a:xfrm>
            <a:off x="678108" y="3929738"/>
            <a:ext cx="6218958" cy="307777"/>
          </a:xfrm>
          <a:prstGeom prst="rect">
            <a:avLst/>
          </a:prstGeom>
          <a:noFill/>
        </p:spPr>
        <p:txBody>
          <a:bodyPr wrap="square">
            <a:spAutoFit/>
          </a:bodyPr>
          <a:lstStyle/>
          <a:p>
            <a:pPr algn="ctr"/>
            <a:r>
              <a:rPr lang="en-GB" sz="1400" dirty="0"/>
              <a:t>Using this information, calculate </a:t>
            </a:r>
            <a:r>
              <a:rPr lang="en-GB" sz="1400" b="1" dirty="0"/>
              <a:t>110% of 53 </a:t>
            </a:r>
            <a:r>
              <a:rPr lang="en-GB" sz="1400" dirty="0"/>
              <a:t>in three different ways</a:t>
            </a:r>
          </a:p>
        </p:txBody>
      </p:sp>
    </p:spTree>
    <p:extLst>
      <p:ext uri="{BB962C8B-B14F-4D97-AF65-F5344CB8AC3E}">
        <p14:creationId xmlns:p14="http://schemas.microsoft.com/office/powerpoint/2010/main" val="1520262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6FD45D71-37F7-4088-BA7F-C73965DA26F8}"/>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extBox 1">
            <a:extLst>
              <a:ext uri="{FF2B5EF4-FFF2-40B4-BE49-F238E27FC236}">
                <a16:creationId xmlns:a16="http://schemas.microsoft.com/office/drawing/2014/main" id="{B2B0BB84-F8BB-471D-BB39-833791687873}"/>
              </a:ext>
            </a:extLst>
          </p:cNvPr>
          <p:cNvSpPr txBox="1"/>
          <p:nvPr/>
        </p:nvSpPr>
        <p:spPr>
          <a:xfrm>
            <a:off x="911994" y="1491095"/>
            <a:ext cx="3894977" cy="307777"/>
          </a:xfrm>
          <a:prstGeom prst="rect">
            <a:avLst/>
          </a:prstGeom>
          <a:noFill/>
        </p:spPr>
        <p:txBody>
          <a:bodyPr wrap="none" rtlCol="0">
            <a:spAutoFit/>
          </a:bodyPr>
          <a:lstStyle/>
          <a:p>
            <a:r>
              <a:rPr lang="en-GB" sz="1400" dirty="0"/>
              <a:t>To work out 0.5 % of 942 , we have worked out</a:t>
            </a:r>
          </a:p>
        </p:txBody>
      </p:sp>
      <p:sp>
        <p:nvSpPr>
          <p:cNvPr id="8" name="TextBox 7">
            <a:extLst>
              <a:ext uri="{FF2B5EF4-FFF2-40B4-BE49-F238E27FC236}">
                <a16:creationId xmlns:a16="http://schemas.microsoft.com/office/drawing/2014/main" id="{E3691B31-E20B-494A-92F1-F43452E15B71}"/>
              </a:ext>
            </a:extLst>
          </p:cNvPr>
          <p:cNvSpPr txBox="1"/>
          <p:nvPr/>
        </p:nvSpPr>
        <p:spPr>
          <a:xfrm>
            <a:off x="5148938" y="1951672"/>
            <a:ext cx="1646605" cy="1477328"/>
          </a:xfrm>
          <a:prstGeom prst="rect">
            <a:avLst/>
          </a:prstGeom>
          <a:noFill/>
        </p:spPr>
        <p:txBody>
          <a:bodyPr wrap="none" rtlCol="0">
            <a:spAutoFit/>
          </a:bodyPr>
          <a:lstStyle/>
          <a:p>
            <a:r>
              <a:rPr lang="en-GB" b="1" dirty="0"/>
              <a:t>50% </a:t>
            </a:r>
            <a:r>
              <a:rPr lang="en-GB" dirty="0"/>
              <a:t>   is  </a:t>
            </a:r>
            <a:r>
              <a:rPr lang="en-GB" b="1" dirty="0"/>
              <a:t>471</a:t>
            </a:r>
            <a:r>
              <a:rPr lang="en-GB" dirty="0"/>
              <a:t> </a:t>
            </a:r>
            <a:endParaRPr lang="en-GB" b="1" dirty="0"/>
          </a:p>
          <a:p>
            <a:r>
              <a:rPr lang="en-GB" b="1" dirty="0"/>
              <a:t>10%</a:t>
            </a:r>
            <a:r>
              <a:rPr lang="en-GB" dirty="0"/>
              <a:t>    is  </a:t>
            </a:r>
            <a:endParaRPr lang="en-GB" b="1" dirty="0"/>
          </a:p>
          <a:p>
            <a:r>
              <a:rPr lang="en-GB" b="1" dirty="0"/>
              <a:t>5%      </a:t>
            </a:r>
            <a:r>
              <a:rPr lang="en-GB" dirty="0"/>
              <a:t>is</a:t>
            </a:r>
          </a:p>
          <a:p>
            <a:r>
              <a:rPr lang="en-GB" b="1" dirty="0"/>
              <a:t>1%      </a:t>
            </a:r>
            <a:r>
              <a:rPr lang="en-GB" dirty="0"/>
              <a:t>is</a:t>
            </a:r>
          </a:p>
          <a:p>
            <a:pPr algn="ctr"/>
            <a:endParaRPr lang="en-GB" b="1" dirty="0"/>
          </a:p>
        </p:txBody>
      </p:sp>
      <p:sp>
        <p:nvSpPr>
          <p:cNvPr id="3" name="Oval 2">
            <a:extLst>
              <a:ext uri="{FF2B5EF4-FFF2-40B4-BE49-F238E27FC236}">
                <a16:creationId xmlns:a16="http://schemas.microsoft.com/office/drawing/2014/main" id="{A4A83B72-E089-4CB3-9FD8-D75AF3176285}"/>
              </a:ext>
            </a:extLst>
          </p:cNvPr>
          <p:cNvSpPr/>
          <p:nvPr/>
        </p:nvSpPr>
        <p:spPr>
          <a:xfrm>
            <a:off x="4613565" y="1733307"/>
            <a:ext cx="2504208" cy="16956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326B8BA-3E42-4693-B662-2D8E9C1DBB66}"/>
              </a:ext>
            </a:extLst>
          </p:cNvPr>
          <p:cNvSpPr txBox="1"/>
          <p:nvPr/>
        </p:nvSpPr>
        <p:spPr>
          <a:xfrm>
            <a:off x="678108" y="3929738"/>
            <a:ext cx="6218958" cy="307777"/>
          </a:xfrm>
          <a:prstGeom prst="rect">
            <a:avLst/>
          </a:prstGeom>
          <a:noFill/>
        </p:spPr>
        <p:txBody>
          <a:bodyPr wrap="square">
            <a:spAutoFit/>
          </a:bodyPr>
          <a:lstStyle/>
          <a:p>
            <a:pPr algn="ctr"/>
            <a:r>
              <a:rPr lang="en-GB" sz="1400" dirty="0"/>
              <a:t>Using this information, calculate </a:t>
            </a:r>
            <a:r>
              <a:rPr lang="en-GB" sz="1400" b="1" dirty="0"/>
              <a:t>0.5% of 942 </a:t>
            </a:r>
            <a:r>
              <a:rPr lang="en-GB" sz="1400" dirty="0"/>
              <a:t>in three different ways</a:t>
            </a:r>
          </a:p>
        </p:txBody>
      </p:sp>
    </p:spTree>
    <p:extLst>
      <p:ext uri="{BB962C8B-B14F-4D97-AF65-F5344CB8AC3E}">
        <p14:creationId xmlns:p14="http://schemas.microsoft.com/office/powerpoint/2010/main" val="1161324938"/>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958</TotalTime>
  <Words>1229</Words>
  <Application>Microsoft Office PowerPoint</Application>
  <PresentationFormat>Widescreen</PresentationFormat>
  <Paragraphs>187</Paragraphs>
  <Slides>13</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82</cp:revision>
  <dcterms:created xsi:type="dcterms:W3CDTF">2021-01-05T11:02:27Z</dcterms:created>
  <dcterms:modified xsi:type="dcterms:W3CDTF">2021-01-19T20:40:15Z</dcterms:modified>
</cp:coreProperties>
</file>