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72" r:id="rId2"/>
    <p:sldId id="2643" r:id="rId3"/>
    <p:sldId id="2645" r:id="rId4"/>
    <p:sldId id="262" r:id="rId5"/>
    <p:sldId id="273" r:id="rId6"/>
    <p:sldId id="2637" r:id="rId7"/>
    <p:sldId id="2638" r:id="rId8"/>
    <p:sldId id="2639" r:id="rId9"/>
    <p:sldId id="2644" r:id="rId10"/>
    <p:sldId id="2646" r:id="rId11"/>
    <p:sldId id="2641" r:id="rId12"/>
    <p:sldId id="2642" r:id="rId13"/>
    <p:sldId id="26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08" autoAdjust="0"/>
    <p:restoredTop sz="94660"/>
  </p:normalViewPr>
  <p:slideViewPr>
    <p:cSldViewPr snapToGrid="0">
      <p:cViewPr varScale="1">
        <p:scale>
          <a:sx n="79" d="100"/>
          <a:sy n="79" d="100"/>
        </p:scale>
        <p:origin x="140"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D0AFF3-C104-4FF2-9246-46F3E7242363}" type="datetimeFigureOut">
              <a:rPr lang="en-GB" smtClean="0"/>
              <a:t>26/01/2021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929179-DAC7-4087-8034-1DBDA8E953E7}" type="slidenum">
              <a:rPr lang="en-GB" smtClean="0"/>
              <a:t>‹#›</a:t>
            </a:fld>
            <a:endParaRPr lang="en-GB"/>
          </a:p>
        </p:txBody>
      </p:sp>
    </p:spTree>
    <p:extLst>
      <p:ext uri="{BB962C8B-B14F-4D97-AF65-F5344CB8AC3E}">
        <p14:creationId xmlns:p14="http://schemas.microsoft.com/office/powerpoint/2010/main" val="201758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332829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566484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3200996"/>
            <a:ext cx="103632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Text Placeholder 2"/>
          <p:cNvSpPr>
            <a:spLocks noGrp="1"/>
          </p:cNvSpPr>
          <p:nvPr>
            <p:ph type="body" idx="1"/>
          </p:nvPr>
        </p:nvSpPr>
        <p:spPr>
          <a:xfrm>
            <a:off x="963084" y="1700809"/>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2067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sz="half" idx="1"/>
          </p:nvPr>
        </p:nvSpPr>
        <p:spPr>
          <a:xfrm>
            <a:off x="609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885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6"/>
            <a:ext cx="5386917" cy="377440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774405"/>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3175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154707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4567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4766733" y="1484785"/>
            <a:ext cx="6815667" cy="4464496"/>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609601" y="1484785"/>
            <a:ext cx="4011084" cy="446260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8290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5003" y="4800600"/>
            <a:ext cx="7315200" cy="566738"/>
          </a:xfrm>
        </p:spPr>
        <p:txBody>
          <a:bodyPr anchor="b"/>
          <a:lstStyle>
            <a:lvl1pPr algn="l">
              <a:defRPr sz="2000" b="1" baseline="0">
                <a:latin typeface="Arial" panose="020B0604020202020204" pitchFamily="34" charset="0"/>
              </a:defRPr>
            </a:lvl1pPr>
          </a:lstStyle>
          <a:p>
            <a:r>
              <a:rPr lang="en-US"/>
              <a:t>Click to edit Master title style</a:t>
            </a:r>
            <a:endParaRPr lang="en-GB" dirty="0"/>
          </a:p>
        </p:txBody>
      </p:sp>
      <p:sp>
        <p:nvSpPr>
          <p:cNvPr id="3" name="Picture Placeholder 2"/>
          <p:cNvSpPr>
            <a:spLocks noGrp="1"/>
          </p:cNvSpPr>
          <p:nvPr>
            <p:ph type="pic" idx="1"/>
          </p:nvPr>
        </p:nvSpPr>
        <p:spPr>
          <a:xfrm>
            <a:off x="605003" y="612775"/>
            <a:ext cx="7315200" cy="4114800"/>
          </a:xfrm>
        </p:spPr>
        <p:txBody>
          <a:bodyPr rtlCol="0">
            <a:normAutofit/>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605003" y="5367338"/>
            <a:ext cx="73152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3574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1" y="274638"/>
            <a:ext cx="817456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0"/>
            <a:ext cx="109728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2052" name="Picture 2"/>
          <p:cNvPicPr>
            <a:picLocks noChangeAspect="1" noChangeArrowheads="1"/>
          </p:cNvPicPr>
          <p:nvPr/>
        </p:nvPicPr>
        <p:blipFill>
          <a:blip r:embed="rId11">
            <a:extLst>
              <a:ext uri="{28A0092B-C50C-407E-A947-70E740481C1C}">
                <a14:useLocalDpi xmlns:a14="http://schemas.microsoft.com/office/drawing/2010/main" val="0"/>
              </a:ext>
            </a:extLst>
          </a:blip>
          <a:srcRect r="81207" b="43192"/>
          <a:stretch>
            <a:fillRect/>
          </a:stretch>
        </p:blipFill>
        <p:spPr bwMode="auto">
          <a:xfrm>
            <a:off x="9914468" y="4652964"/>
            <a:ext cx="2518833" cy="221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8"/>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215967" y="260350"/>
            <a:ext cx="2641600" cy="76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8413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rtl="0" eaLnBrk="0" fontAlgn="base" hangingPunct="0">
        <a:spcBef>
          <a:spcPct val="0"/>
        </a:spcBef>
        <a:spcAft>
          <a:spcPct val="0"/>
        </a:spcAft>
        <a:defRPr sz="3200"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200">
          <a:solidFill>
            <a:schemeClr val="tx1"/>
          </a:solidFill>
          <a:latin typeface="Arial" pitchFamily="34" charset="0"/>
          <a:cs typeface="Arial" pitchFamily="34" charset="0"/>
        </a:defRPr>
      </a:lvl2pPr>
      <a:lvl3pPr algn="ctr" rtl="0" eaLnBrk="0" fontAlgn="base" hangingPunct="0">
        <a:spcBef>
          <a:spcPct val="0"/>
        </a:spcBef>
        <a:spcAft>
          <a:spcPct val="0"/>
        </a:spcAft>
        <a:defRPr sz="3200">
          <a:solidFill>
            <a:schemeClr val="tx1"/>
          </a:solidFill>
          <a:latin typeface="Arial" pitchFamily="34" charset="0"/>
          <a:cs typeface="Arial" pitchFamily="34" charset="0"/>
        </a:defRPr>
      </a:lvl3pPr>
      <a:lvl4pPr algn="ctr" rtl="0" eaLnBrk="0" fontAlgn="base" hangingPunct="0">
        <a:spcBef>
          <a:spcPct val="0"/>
        </a:spcBef>
        <a:spcAft>
          <a:spcPct val="0"/>
        </a:spcAft>
        <a:defRPr sz="3200">
          <a:solidFill>
            <a:schemeClr val="tx1"/>
          </a:solidFill>
          <a:latin typeface="Arial" pitchFamily="34" charset="0"/>
          <a:cs typeface="Arial" pitchFamily="34" charset="0"/>
        </a:defRPr>
      </a:lvl4pPr>
      <a:lvl5pPr algn="ctr" rtl="0" eaLnBrk="0" fontAlgn="base" hangingPunct="0">
        <a:spcBef>
          <a:spcPct val="0"/>
        </a:spcBef>
        <a:spcAft>
          <a:spcPct val="0"/>
        </a:spcAft>
        <a:defRPr sz="3200">
          <a:solidFill>
            <a:schemeClr val="tx1"/>
          </a:solidFill>
          <a:latin typeface="Arial" pitchFamily="34" charset="0"/>
          <a:cs typeface="Arial" pitchFamily="34" charset="0"/>
        </a:defRPr>
      </a:lvl5pPr>
      <a:lvl6pPr marL="457200" algn="ctr" rtl="0" fontAlgn="base">
        <a:spcBef>
          <a:spcPct val="0"/>
        </a:spcBef>
        <a:spcAft>
          <a:spcPct val="0"/>
        </a:spcAft>
        <a:defRPr sz="3200">
          <a:solidFill>
            <a:schemeClr val="tx1"/>
          </a:solidFill>
          <a:latin typeface="Arial" pitchFamily="34" charset="0"/>
          <a:cs typeface="Arial" pitchFamily="34" charset="0"/>
        </a:defRPr>
      </a:lvl6pPr>
      <a:lvl7pPr marL="914400" algn="ctr" rtl="0" fontAlgn="base">
        <a:spcBef>
          <a:spcPct val="0"/>
        </a:spcBef>
        <a:spcAft>
          <a:spcPct val="0"/>
        </a:spcAft>
        <a:defRPr sz="3200">
          <a:solidFill>
            <a:schemeClr val="tx1"/>
          </a:solidFill>
          <a:latin typeface="Arial" pitchFamily="34" charset="0"/>
          <a:cs typeface="Arial" pitchFamily="34" charset="0"/>
        </a:defRPr>
      </a:lvl7pPr>
      <a:lvl8pPr marL="1371600" algn="ctr" rtl="0" fontAlgn="base">
        <a:spcBef>
          <a:spcPct val="0"/>
        </a:spcBef>
        <a:spcAft>
          <a:spcPct val="0"/>
        </a:spcAft>
        <a:defRPr sz="3200">
          <a:solidFill>
            <a:schemeClr val="tx1"/>
          </a:solidFill>
          <a:latin typeface="Arial" pitchFamily="34" charset="0"/>
          <a:cs typeface="Arial" pitchFamily="34" charset="0"/>
        </a:defRPr>
      </a:lvl8pPr>
      <a:lvl9pPr marL="1828800" algn="ctr" rtl="0" fontAlgn="base">
        <a:spcBef>
          <a:spcPct val="0"/>
        </a:spcBef>
        <a:spcAft>
          <a:spcPct val="0"/>
        </a:spcAft>
        <a:defRPr sz="32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Jo.Lees@hants.gov.uk" TargetMode="External"/><Relationship Id="rId2" Type="http://schemas.openxmlformats.org/officeDocument/2006/relationships/hyperlink" Target="mailto:Jacqui.clifft@hants.gov.uk" TargetMode="Externa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7.png"/><Relationship Id="rId4" Type="http://schemas.openxmlformats.org/officeDocument/2006/relationships/hyperlink" Target="mailto:hias.enquiries@hants.gov.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5" t="1016" r="535"/>
          <a:stretch/>
        </p:blipFill>
        <p:spPr bwMode="auto">
          <a:xfrm>
            <a:off x="472664" y="171903"/>
            <a:ext cx="10163596" cy="6514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847528" y="1628801"/>
            <a:ext cx="7772400" cy="1470025"/>
          </a:xfrm>
        </p:spPr>
        <p:txBody>
          <a:bodyPr>
            <a:normAutofit/>
          </a:bodyPr>
          <a:lstStyle/>
          <a:p>
            <a:pPr algn="l"/>
            <a:r>
              <a:rPr lang="en-GB" b="1" dirty="0"/>
              <a:t>Year 3</a:t>
            </a:r>
          </a:p>
        </p:txBody>
      </p:sp>
      <p:sp>
        <p:nvSpPr>
          <p:cNvPr id="3" name="Subtitle 2"/>
          <p:cNvSpPr>
            <a:spLocks noGrp="1"/>
          </p:cNvSpPr>
          <p:nvPr>
            <p:ph type="subTitle" idx="1"/>
          </p:nvPr>
        </p:nvSpPr>
        <p:spPr>
          <a:xfrm>
            <a:off x="1847528" y="3068960"/>
            <a:ext cx="7776864" cy="966223"/>
          </a:xfrm>
        </p:spPr>
        <p:txBody>
          <a:bodyPr>
            <a:normAutofit fontScale="92500" lnSpcReduction="20000"/>
          </a:bodyPr>
          <a:lstStyle/>
          <a:p>
            <a:pPr algn="l"/>
            <a:r>
              <a:rPr lang="en-GB" sz="2400" dirty="0">
                <a:solidFill>
                  <a:schemeClr val="tx1"/>
                </a:solidFill>
              </a:rPr>
              <a:t>Addition and Subtraction</a:t>
            </a:r>
          </a:p>
          <a:p>
            <a:pPr marL="342900" indent="-342900" algn="l">
              <a:buFont typeface="Arial" panose="020B0604020202020204" pitchFamily="34" charset="0"/>
              <a:buChar char="•"/>
            </a:pPr>
            <a:r>
              <a:rPr lang="en-GB" sz="2400" dirty="0">
                <a:solidFill>
                  <a:schemeClr val="tx1"/>
                </a:solidFill>
              </a:rPr>
              <a:t>Estimate the answer to a calculation and use inverse operations to check answers</a:t>
            </a:r>
          </a:p>
        </p:txBody>
      </p:sp>
      <p:sp>
        <p:nvSpPr>
          <p:cNvPr id="4" name="Subtitle 2"/>
          <p:cNvSpPr txBox="1">
            <a:spLocks/>
          </p:cNvSpPr>
          <p:nvPr/>
        </p:nvSpPr>
        <p:spPr>
          <a:xfrm>
            <a:off x="1883718" y="4797152"/>
            <a:ext cx="7776864" cy="112697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200" dirty="0">
                <a:solidFill>
                  <a:schemeClr val="tx1"/>
                </a:solidFill>
                <a:latin typeface="Arial" panose="020B0604020202020204" pitchFamily="34" charset="0"/>
                <a:cs typeface="Arial" panose="020B0604020202020204" pitchFamily="34" charset="0"/>
              </a:rPr>
              <a:t>HIAS maths  Team</a:t>
            </a:r>
          </a:p>
          <a:p>
            <a:pPr algn="l"/>
            <a:r>
              <a:rPr lang="en-GB" sz="1200" dirty="0">
                <a:solidFill>
                  <a:schemeClr val="tx1"/>
                </a:solidFill>
                <a:latin typeface="Arial" panose="020B0604020202020204" pitchFamily="34" charset="0"/>
                <a:cs typeface="Arial" panose="020B0604020202020204" pitchFamily="34" charset="0"/>
              </a:rPr>
              <a:t>Spring 2021</a:t>
            </a:r>
          </a:p>
          <a:p>
            <a:pPr algn="l"/>
            <a:r>
              <a:rPr lang="en-GB" sz="1200" dirty="0">
                <a:solidFill>
                  <a:schemeClr val="tx1"/>
                </a:solidFill>
                <a:latin typeface="Arial" panose="020B0604020202020204" pitchFamily="34" charset="0"/>
                <a:cs typeface="Arial" panose="020B0604020202020204" pitchFamily="34" charset="0"/>
              </a:rPr>
              <a:t>Final version</a:t>
            </a:r>
          </a:p>
          <a:p>
            <a:pPr algn="l"/>
            <a:endParaRPr lang="en-GB" sz="1400" dirty="0">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panose="020B0604020202020204" pitchFamily="34" charset="0"/>
                <a:cs typeface="Arial" panose="020B0604020202020204" pitchFamily="34" charset="0"/>
              </a:rPr>
              <a:t>© Hampshire County Council</a:t>
            </a:r>
          </a:p>
          <a:p>
            <a:pPr algn="l"/>
            <a:endParaRPr lang="en-GB" sz="1400" dirty="0">
              <a:solidFill>
                <a:schemeClr val="tx1"/>
              </a:solidFill>
              <a:latin typeface="Arial" panose="020B0604020202020204" pitchFamily="34" charset="0"/>
              <a:cs typeface="Arial" panose="020B0604020202020204" pitchFamily="34" charset="0"/>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9789537" y="323225"/>
            <a:ext cx="2139950" cy="835025"/>
          </a:xfrm>
          <a:prstGeom prst="rect">
            <a:avLst/>
          </a:prstGeom>
          <a:noFill/>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8355841" y="6052700"/>
            <a:ext cx="1951355" cy="504825"/>
          </a:xfrm>
          <a:prstGeom prst="rect">
            <a:avLst/>
          </a:prstGeom>
          <a:noFill/>
          <a:ln>
            <a:noFill/>
          </a:ln>
        </p:spPr>
      </p:pic>
      <p:sp>
        <p:nvSpPr>
          <p:cNvPr id="9" name="Text Box 2">
            <a:extLst>
              <a:ext uri="{FF2B5EF4-FFF2-40B4-BE49-F238E27FC236}">
                <a16:creationId xmlns:a16="http://schemas.microsoft.com/office/drawing/2014/main" id="{F7241127-A1E3-4953-ACD2-C403C58C0D98}"/>
              </a:ext>
            </a:extLst>
          </p:cNvPr>
          <p:cNvSpPr txBox="1">
            <a:spLocks noChangeArrowheads="1"/>
          </p:cNvSpPr>
          <p:nvPr/>
        </p:nvSpPr>
        <p:spPr bwMode="auto">
          <a:xfrm>
            <a:off x="1621105" y="982672"/>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428424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Arrow: Curved Down 18">
            <a:extLst>
              <a:ext uri="{FF2B5EF4-FFF2-40B4-BE49-F238E27FC236}">
                <a16:creationId xmlns:a16="http://schemas.microsoft.com/office/drawing/2014/main" id="{B09A6DEB-39A6-455C-807C-66A4C12A39C3}"/>
              </a:ext>
            </a:extLst>
          </p:cNvPr>
          <p:cNvSpPr/>
          <p:nvPr/>
        </p:nvSpPr>
        <p:spPr>
          <a:xfrm flipH="1">
            <a:off x="3904180" y="2249251"/>
            <a:ext cx="1124862" cy="857961"/>
          </a:xfrm>
          <a:prstGeom prst="curvedDownArrow">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3" name="Arrow: Curved Down 12">
            <a:extLst>
              <a:ext uri="{FF2B5EF4-FFF2-40B4-BE49-F238E27FC236}">
                <a16:creationId xmlns:a16="http://schemas.microsoft.com/office/drawing/2014/main" id="{12E03AB5-9C78-48E7-B7DD-E82AC371833C}"/>
              </a:ext>
            </a:extLst>
          </p:cNvPr>
          <p:cNvSpPr/>
          <p:nvPr/>
        </p:nvSpPr>
        <p:spPr>
          <a:xfrm flipH="1">
            <a:off x="4674742" y="2234159"/>
            <a:ext cx="1563238" cy="857961"/>
          </a:xfrm>
          <a:prstGeom prst="curvedDownArrow">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 name="TextBox 2">
            <a:extLst>
              <a:ext uri="{FF2B5EF4-FFF2-40B4-BE49-F238E27FC236}">
                <a16:creationId xmlns:a16="http://schemas.microsoft.com/office/drawing/2014/main" id="{0FE9DA91-6438-45D2-B26B-297CCE60DB34}"/>
              </a:ext>
            </a:extLst>
          </p:cNvPr>
          <p:cNvSpPr txBox="1"/>
          <p:nvPr/>
        </p:nvSpPr>
        <p:spPr>
          <a:xfrm>
            <a:off x="998917" y="836093"/>
            <a:ext cx="10078948" cy="4801314"/>
          </a:xfrm>
          <a:prstGeom prst="rect">
            <a:avLst/>
          </a:prstGeom>
          <a:noFill/>
        </p:spPr>
        <p:txBody>
          <a:bodyPr wrap="square" rtlCol="0">
            <a:spAutoFit/>
          </a:bodyPr>
          <a:lstStyle/>
          <a:p>
            <a:endParaRPr lang="en-GB" b="1" dirty="0">
              <a:cs typeface="Times New Roman" panose="02020603050405020304" pitchFamily="18" charset="0"/>
            </a:endParaRPr>
          </a:p>
          <a:p>
            <a:r>
              <a:rPr lang="en-GB" b="1" dirty="0">
                <a:cs typeface="Times New Roman" panose="02020603050405020304" pitchFamily="18" charset="0"/>
              </a:rPr>
              <a:t>Step 3:  Calculate how many cakes Donna baked for the bun sale</a:t>
            </a:r>
          </a:p>
          <a:p>
            <a:r>
              <a:rPr lang="en-GB" dirty="0">
                <a:solidFill>
                  <a:srgbClr val="FF0000"/>
                </a:solidFill>
                <a:cs typeface="Times New Roman" panose="02020603050405020304" pitchFamily="18" charset="0"/>
              </a:rPr>
              <a:t>200 – 145 = ?</a:t>
            </a: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r>
              <a:rPr lang="en-GB" b="1" dirty="0">
                <a:solidFill>
                  <a:srgbClr val="7030A0"/>
                </a:solidFill>
                <a:cs typeface="Times New Roman" panose="02020603050405020304" pitchFamily="18" charset="0"/>
              </a:rPr>
              <a:t>‘If Donna and Alex baked 200 cakes altogether for a bun sale, and Alex baked 145 cakes, Donna baked 55 cakes.’</a:t>
            </a:r>
          </a:p>
          <a:p>
            <a:endParaRPr lang="en-GB" b="1" dirty="0">
              <a:cs typeface="Times New Roman" panose="02020603050405020304" pitchFamily="18" charset="0"/>
            </a:endParaRPr>
          </a:p>
          <a:p>
            <a:r>
              <a:rPr lang="en-GB" b="1" dirty="0">
                <a:cs typeface="Times New Roman" panose="02020603050405020304" pitchFamily="18" charset="0"/>
              </a:rPr>
              <a:t>Step 4:  Check your answer using an addition (inverse)</a:t>
            </a:r>
          </a:p>
          <a:p>
            <a:r>
              <a:rPr lang="en-GB" dirty="0">
                <a:solidFill>
                  <a:srgbClr val="FF0000"/>
                </a:solidFill>
                <a:cs typeface="Times New Roman" panose="02020603050405020304" pitchFamily="18" charset="0"/>
              </a:rPr>
              <a:t>78 + ? = 145        </a:t>
            </a:r>
            <a:r>
              <a:rPr lang="en-GB" dirty="0">
                <a:solidFill>
                  <a:srgbClr val="7030A0"/>
                </a:solidFill>
                <a:cs typeface="Times New Roman" panose="02020603050405020304" pitchFamily="18" charset="0"/>
              </a:rPr>
              <a:t>78 + 67 = 145 cakes altogether</a:t>
            </a:r>
            <a:endParaRPr lang="en-GB" dirty="0">
              <a:solidFill>
                <a:srgbClr val="FF0000"/>
              </a:solidFill>
              <a:cs typeface="Times New Roman" panose="02020603050405020304" pitchFamily="18" charset="0"/>
            </a:endParaRPr>
          </a:p>
          <a:p>
            <a:r>
              <a:rPr lang="en-GB" dirty="0">
                <a:solidFill>
                  <a:srgbClr val="FF0000"/>
                </a:solidFill>
                <a:cs typeface="Times New Roman" panose="02020603050405020304" pitchFamily="18" charset="0"/>
              </a:rPr>
              <a:t>145 + ? = 200      </a:t>
            </a:r>
            <a:r>
              <a:rPr lang="en-GB" dirty="0">
                <a:solidFill>
                  <a:srgbClr val="7030A0"/>
                </a:solidFill>
                <a:cs typeface="Times New Roman" panose="02020603050405020304" pitchFamily="18" charset="0"/>
              </a:rPr>
              <a:t>145 + 55 = 200 cakes altogether</a:t>
            </a:r>
          </a:p>
          <a:p>
            <a:endParaRPr lang="en-GB" dirty="0"/>
          </a:p>
        </p:txBody>
      </p:sp>
      <p:grpSp>
        <p:nvGrpSpPr>
          <p:cNvPr id="6" name="Group 5">
            <a:extLst>
              <a:ext uri="{FF2B5EF4-FFF2-40B4-BE49-F238E27FC236}">
                <a16:creationId xmlns:a16="http://schemas.microsoft.com/office/drawing/2014/main" id="{76CD2045-28A9-4FC8-8359-6246021A12DE}"/>
              </a:ext>
            </a:extLst>
          </p:cNvPr>
          <p:cNvGrpSpPr/>
          <p:nvPr/>
        </p:nvGrpSpPr>
        <p:grpSpPr>
          <a:xfrm>
            <a:off x="3597434" y="3087942"/>
            <a:ext cx="4997132" cy="490384"/>
            <a:chOff x="6516130" y="3659179"/>
            <a:chExt cx="4883075" cy="490384"/>
          </a:xfrm>
        </p:grpSpPr>
        <p:cxnSp>
          <p:nvCxnSpPr>
            <p:cNvPr id="9" name="Straight Connector 8">
              <a:extLst>
                <a:ext uri="{FF2B5EF4-FFF2-40B4-BE49-F238E27FC236}">
                  <a16:creationId xmlns:a16="http://schemas.microsoft.com/office/drawing/2014/main" id="{0E89AE70-C93D-47AA-A685-B7F3D32FD1E7}"/>
                </a:ext>
              </a:extLst>
            </p:cNvPr>
            <p:cNvCxnSpPr/>
            <p:nvPr/>
          </p:nvCxnSpPr>
          <p:spPr>
            <a:xfrm>
              <a:off x="6729573" y="3659179"/>
              <a:ext cx="4407614" cy="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31B9912-BBBA-4690-9442-FDE6BE7704AA}"/>
                </a:ext>
              </a:extLst>
            </p:cNvPr>
            <p:cNvSpPr txBox="1"/>
            <p:nvPr/>
          </p:nvSpPr>
          <p:spPr>
            <a:xfrm>
              <a:off x="6516130" y="3780231"/>
              <a:ext cx="791110" cy="369332"/>
            </a:xfrm>
            <a:prstGeom prst="rect">
              <a:avLst/>
            </a:prstGeom>
            <a:noFill/>
          </p:spPr>
          <p:txBody>
            <a:bodyPr wrap="square" rtlCol="0">
              <a:spAutoFit/>
            </a:bodyPr>
            <a:lstStyle/>
            <a:p>
              <a:endParaRPr lang="en-GB" dirty="0"/>
            </a:p>
          </p:txBody>
        </p:sp>
        <p:sp>
          <p:nvSpPr>
            <p:cNvPr id="11" name="TextBox 10">
              <a:extLst>
                <a:ext uri="{FF2B5EF4-FFF2-40B4-BE49-F238E27FC236}">
                  <a16:creationId xmlns:a16="http://schemas.microsoft.com/office/drawing/2014/main" id="{F56618E7-612B-4BF5-9D91-EEB65557AFED}"/>
                </a:ext>
              </a:extLst>
            </p:cNvPr>
            <p:cNvSpPr txBox="1"/>
            <p:nvPr/>
          </p:nvSpPr>
          <p:spPr>
            <a:xfrm>
              <a:off x="10608095" y="3700434"/>
              <a:ext cx="791110" cy="369332"/>
            </a:xfrm>
            <a:prstGeom prst="rect">
              <a:avLst/>
            </a:prstGeom>
            <a:noFill/>
          </p:spPr>
          <p:txBody>
            <a:bodyPr wrap="square" rtlCol="0">
              <a:spAutoFit/>
            </a:bodyPr>
            <a:lstStyle/>
            <a:p>
              <a:r>
                <a:rPr lang="en-GB" dirty="0"/>
                <a:t>200</a:t>
              </a:r>
            </a:p>
          </p:txBody>
        </p:sp>
      </p:grpSp>
      <p:sp>
        <p:nvSpPr>
          <p:cNvPr id="12" name="Arrow: Curved Down 11">
            <a:extLst>
              <a:ext uri="{FF2B5EF4-FFF2-40B4-BE49-F238E27FC236}">
                <a16:creationId xmlns:a16="http://schemas.microsoft.com/office/drawing/2014/main" id="{51808617-E265-4AD6-90BD-0DE91D38359B}"/>
              </a:ext>
            </a:extLst>
          </p:cNvPr>
          <p:cNvSpPr/>
          <p:nvPr/>
        </p:nvSpPr>
        <p:spPr>
          <a:xfrm flipH="1">
            <a:off x="5915210" y="2248245"/>
            <a:ext cx="2138243" cy="857961"/>
          </a:xfrm>
          <a:prstGeom prst="curvedDownArrow">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4" name="TextBox 13">
            <a:extLst>
              <a:ext uri="{FF2B5EF4-FFF2-40B4-BE49-F238E27FC236}">
                <a16:creationId xmlns:a16="http://schemas.microsoft.com/office/drawing/2014/main" id="{EA80B15C-F7E9-45CE-8843-5D1A92C1DF52}"/>
              </a:ext>
            </a:extLst>
          </p:cNvPr>
          <p:cNvSpPr txBox="1"/>
          <p:nvPr/>
        </p:nvSpPr>
        <p:spPr>
          <a:xfrm>
            <a:off x="3873108" y="3191243"/>
            <a:ext cx="791110" cy="369332"/>
          </a:xfrm>
          <a:prstGeom prst="rect">
            <a:avLst/>
          </a:prstGeom>
          <a:noFill/>
        </p:spPr>
        <p:txBody>
          <a:bodyPr wrap="square" rtlCol="0">
            <a:spAutoFit/>
          </a:bodyPr>
          <a:lstStyle/>
          <a:p>
            <a:r>
              <a:rPr lang="en-GB" dirty="0"/>
              <a:t>55</a:t>
            </a:r>
          </a:p>
        </p:txBody>
      </p:sp>
      <p:sp>
        <p:nvSpPr>
          <p:cNvPr id="15" name="TextBox 14">
            <a:extLst>
              <a:ext uri="{FF2B5EF4-FFF2-40B4-BE49-F238E27FC236}">
                <a16:creationId xmlns:a16="http://schemas.microsoft.com/office/drawing/2014/main" id="{306FDBA0-9631-468A-B69E-D84111C5575C}"/>
              </a:ext>
            </a:extLst>
          </p:cNvPr>
          <p:cNvSpPr txBox="1"/>
          <p:nvPr/>
        </p:nvSpPr>
        <p:spPr>
          <a:xfrm>
            <a:off x="6641627" y="2515290"/>
            <a:ext cx="957590" cy="461665"/>
          </a:xfrm>
          <a:prstGeom prst="rect">
            <a:avLst/>
          </a:prstGeom>
          <a:noFill/>
        </p:spPr>
        <p:txBody>
          <a:bodyPr wrap="square" rtlCol="0">
            <a:spAutoFit/>
          </a:bodyPr>
          <a:lstStyle/>
          <a:p>
            <a:r>
              <a:rPr lang="en-GB" sz="2400" dirty="0">
                <a:solidFill>
                  <a:schemeClr val="accent4">
                    <a:lumMod val="75000"/>
                  </a:schemeClr>
                </a:solidFill>
              </a:rPr>
              <a:t>-100</a:t>
            </a:r>
          </a:p>
        </p:txBody>
      </p:sp>
      <p:sp>
        <p:nvSpPr>
          <p:cNvPr id="16" name="TextBox 15">
            <a:extLst>
              <a:ext uri="{FF2B5EF4-FFF2-40B4-BE49-F238E27FC236}">
                <a16:creationId xmlns:a16="http://schemas.microsoft.com/office/drawing/2014/main" id="{73E66716-2587-47F7-8506-2B3837DC2C8A}"/>
              </a:ext>
            </a:extLst>
          </p:cNvPr>
          <p:cNvSpPr txBox="1"/>
          <p:nvPr/>
        </p:nvSpPr>
        <p:spPr>
          <a:xfrm>
            <a:off x="5247281" y="2498087"/>
            <a:ext cx="791110" cy="461665"/>
          </a:xfrm>
          <a:prstGeom prst="rect">
            <a:avLst/>
          </a:prstGeom>
          <a:noFill/>
        </p:spPr>
        <p:txBody>
          <a:bodyPr wrap="square" rtlCol="0">
            <a:spAutoFit/>
          </a:bodyPr>
          <a:lstStyle/>
          <a:p>
            <a:r>
              <a:rPr lang="en-GB" sz="2400" dirty="0">
                <a:solidFill>
                  <a:schemeClr val="accent4">
                    <a:lumMod val="75000"/>
                  </a:schemeClr>
                </a:solidFill>
              </a:rPr>
              <a:t>-40</a:t>
            </a:r>
          </a:p>
        </p:txBody>
      </p:sp>
      <p:sp>
        <p:nvSpPr>
          <p:cNvPr id="17" name="TextBox 16">
            <a:extLst>
              <a:ext uri="{FF2B5EF4-FFF2-40B4-BE49-F238E27FC236}">
                <a16:creationId xmlns:a16="http://schemas.microsoft.com/office/drawing/2014/main" id="{1695F82F-4E8A-4313-81CE-DEA2CD634714}"/>
              </a:ext>
            </a:extLst>
          </p:cNvPr>
          <p:cNvSpPr txBox="1"/>
          <p:nvPr/>
        </p:nvSpPr>
        <p:spPr>
          <a:xfrm>
            <a:off x="5772364" y="3198230"/>
            <a:ext cx="791110" cy="369332"/>
          </a:xfrm>
          <a:prstGeom prst="rect">
            <a:avLst/>
          </a:prstGeom>
          <a:noFill/>
        </p:spPr>
        <p:txBody>
          <a:bodyPr wrap="square" rtlCol="0">
            <a:spAutoFit/>
          </a:bodyPr>
          <a:lstStyle/>
          <a:p>
            <a:r>
              <a:rPr lang="en-GB" dirty="0"/>
              <a:t>100</a:t>
            </a:r>
          </a:p>
        </p:txBody>
      </p:sp>
      <p:sp>
        <p:nvSpPr>
          <p:cNvPr id="18" name="TextBox 17">
            <a:extLst>
              <a:ext uri="{FF2B5EF4-FFF2-40B4-BE49-F238E27FC236}">
                <a16:creationId xmlns:a16="http://schemas.microsoft.com/office/drawing/2014/main" id="{4CF8E209-B4BF-43A7-8EA6-F5EF9B44EB33}"/>
              </a:ext>
            </a:extLst>
          </p:cNvPr>
          <p:cNvSpPr txBox="1"/>
          <p:nvPr/>
        </p:nvSpPr>
        <p:spPr>
          <a:xfrm>
            <a:off x="4664218" y="3198230"/>
            <a:ext cx="791110" cy="369332"/>
          </a:xfrm>
          <a:prstGeom prst="rect">
            <a:avLst/>
          </a:prstGeom>
          <a:noFill/>
        </p:spPr>
        <p:txBody>
          <a:bodyPr wrap="square" rtlCol="0">
            <a:spAutoFit/>
          </a:bodyPr>
          <a:lstStyle/>
          <a:p>
            <a:r>
              <a:rPr lang="en-GB" dirty="0"/>
              <a:t>60</a:t>
            </a:r>
          </a:p>
        </p:txBody>
      </p:sp>
      <p:sp>
        <p:nvSpPr>
          <p:cNvPr id="20" name="TextBox 19">
            <a:extLst>
              <a:ext uri="{FF2B5EF4-FFF2-40B4-BE49-F238E27FC236}">
                <a16:creationId xmlns:a16="http://schemas.microsoft.com/office/drawing/2014/main" id="{E4DC1305-8A7C-4671-BE61-619A4EAFE1B1}"/>
              </a:ext>
            </a:extLst>
          </p:cNvPr>
          <p:cNvSpPr txBox="1"/>
          <p:nvPr/>
        </p:nvSpPr>
        <p:spPr>
          <a:xfrm>
            <a:off x="4268663" y="2515290"/>
            <a:ext cx="791110" cy="461665"/>
          </a:xfrm>
          <a:prstGeom prst="rect">
            <a:avLst/>
          </a:prstGeom>
          <a:noFill/>
        </p:spPr>
        <p:txBody>
          <a:bodyPr wrap="square" rtlCol="0">
            <a:spAutoFit/>
          </a:bodyPr>
          <a:lstStyle/>
          <a:p>
            <a:r>
              <a:rPr lang="en-GB" sz="2400" dirty="0">
                <a:solidFill>
                  <a:schemeClr val="accent4">
                    <a:lumMod val="75000"/>
                  </a:schemeClr>
                </a:solidFill>
              </a:rPr>
              <a:t>-5</a:t>
            </a:r>
          </a:p>
        </p:txBody>
      </p:sp>
      <p:pic>
        <p:nvPicPr>
          <p:cNvPr id="21" name="Picture 20">
            <a:extLst>
              <a:ext uri="{FF2B5EF4-FFF2-40B4-BE49-F238E27FC236}">
                <a16:creationId xmlns:a16="http://schemas.microsoft.com/office/drawing/2014/main" id="{D1AC61A5-AECC-4198-B177-6C7644C65BF9}"/>
              </a:ext>
            </a:extLst>
          </p:cNvPr>
          <p:cNvPicPr>
            <a:picLocks noChangeAspect="1"/>
          </p:cNvPicPr>
          <p:nvPr/>
        </p:nvPicPr>
        <p:blipFill>
          <a:blip r:embed="rId2"/>
          <a:stretch>
            <a:fillRect/>
          </a:stretch>
        </p:blipFill>
        <p:spPr>
          <a:xfrm>
            <a:off x="7262343" y="4087504"/>
            <a:ext cx="3610868" cy="2680685"/>
          </a:xfrm>
          <a:prstGeom prst="rect">
            <a:avLst/>
          </a:prstGeom>
        </p:spPr>
      </p:pic>
    </p:spTree>
    <p:extLst>
      <p:ext uri="{BB962C8B-B14F-4D97-AF65-F5344CB8AC3E}">
        <p14:creationId xmlns:p14="http://schemas.microsoft.com/office/powerpoint/2010/main" val="36405488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000" b="1" dirty="0"/>
              <a:t>Review your solution: does it seem reasonable?</a:t>
            </a:r>
            <a:br>
              <a:rPr lang="en-GB" sz="2000" b="1" dirty="0"/>
            </a:br>
            <a:r>
              <a:rPr lang="en-GB" sz="2000" b="1" dirty="0"/>
              <a:t>Which steps/ parts did you find easy and which harder?</a:t>
            </a:r>
          </a:p>
        </p:txBody>
      </p:sp>
      <p:sp>
        <p:nvSpPr>
          <p:cNvPr id="7" name="TextBox 6">
            <a:extLst>
              <a:ext uri="{FF2B5EF4-FFF2-40B4-BE49-F238E27FC236}">
                <a16:creationId xmlns:a16="http://schemas.microsoft.com/office/drawing/2014/main" id="{82B95C2A-ABE7-40E7-8C98-4D1427C073AA}"/>
              </a:ext>
            </a:extLst>
          </p:cNvPr>
          <p:cNvSpPr txBox="1"/>
          <p:nvPr/>
        </p:nvSpPr>
        <p:spPr>
          <a:xfrm>
            <a:off x="535422" y="1765879"/>
            <a:ext cx="4518053" cy="4124206"/>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How could you check?</a:t>
            </a:r>
          </a:p>
          <a:p>
            <a:endParaRPr lang="en-GB" b="1" dirty="0">
              <a:cs typeface="Times New Roman" panose="02020603050405020304" pitchFamily="18" charset="0"/>
            </a:endParaRPr>
          </a:p>
          <a:p>
            <a:pPr marL="342900" indent="-342900">
              <a:buAutoNum type="arabicPeriod"/>
            </a:pPr>
            <a:r>
              <a:rPr lang="en-GB" b="1" dirty="0">
                <a:cs typeface="Times New Roman" panose="02020603050405020304" pitchFamily="18" charset="0"/>
              </a:rPr>
              <a:t>Go through the steps you took  and check for errors</a:t>
            </a:r>
          </a:p>
          <a:p>
            <a:r>
              <a:rPr lang="en-GB" sz="1600" b="1" dirty="0">
                <a:cs typeface="Times New Roman" panose="02020603050405020304" pitchFamily="18" charset="0"/>
              </a:rPr>
              <a:t>      </a:t>
            </a:r>
            <a:r>
              <a:rPr lang="en-GB" sz="1600" dirty="0">
                <a:cs typeface="Times New Roman" panose="02020603050405020304" pitchFamily="18" charset="0"/>
              </a:rPr>
              <a:t>Remember the question is about how many </a:t>
            </a:r>
          </a:p>
          <a:p>
            <a:r>
              <a:rPr lang="en-GB" sz="1600" dirty="0">
                <a:cs typeface="Times New Roman" panose="02020603050405020304" pitchFamily="18" charset="0"/>
              </a:rPr>
              <a:t>      cakes Alex has left once she’s sold some of </a:t>
            </a:r>
          </a:p>
          <a:p>
            <a:r>
              <a:rPr lang="en-GB" sz="1600" dirty="0">
                <a:cs typeface="Times New Roman" panose="02020603050405020304" pitchFamily="18" charset="0"/>
              </a:rPr>
              <a:t>      her cakes.  Also, how many cakes Donna </a:t>
            </a:r>
          </a:p>
          <a:p>
            <a:r>
              <a:rPr lang="en-GB" sz="1600" dirty="0">
                <a:cs typeface="Times New Roman" panose="02020603050405020304" pitchFamily="18" charset="0"/>
              </a:rPr>
              <a:t>      baked?</a:t>
            </a:r>
          </a:p>
          <a:p>
            <a:endParaRPr lang="en-GB" b="1" dirty="0">
              <a:cs typeface="Times New Roman" panose="02020603050405020304" pitchFamily="18" charset="0"/>
            </a:endParaRPr>
          </a:p>
          <a:p>
            <a:r>
              <a:rPr lang="en-GB" b="1" dirty="0">
                <a:cs typeface="Times New Roman" panose="02020603050405020304" pitchFamily="18" charset="0"/>
              </a:rPr>
              <a:t>2. Try to solve the calculation a </a:t>
            </a:r>
          </a:p>
          <a:p>
            <a:r>
              <a:rPr lang="en-GB" b="1" dirty="0">
                <a:cs typeface="Times New Roman" panose="02020603050405020304" pitchFamily="18" charset="0"/>
              </a:rPr>
              <a:t>    different way and see if you get the </a:t>
            </a:r>
          </a:p>
          <a:p>
            <a:r>
              <a:rPr lang="en-GB" b="1" dirty="0">
                <a:cs typeface="Times New Roman" panose="02020603050405020304" pitchFamily="18" charset="0"/>
              </a:rPr>
              <a:t>    same answer</a:t>
            </a: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p:txBody>
      </p:sp>
      <p:sp>
        <p:nvSpPr>
          <p:cNvPr id="9" name="Text Box 2">
            <a:extLst>
              <a:ext uri="{FF2B5EF4-FFF2-40B4-BE49-F238E27FC236}">
                <a16:creationId xmlns:a16="http://schemas.microsoft.com/office/drawing/2014/main" id="{ED770C60-640C-4B6F-953B-DF120EE66415}"/>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15" name="Group 14">
            <a:extLst>
              <a:ext uri="{FF2B5EF4-FFF2-40B4-BE49-F238E27FC236}">
                <a16:creationId xmlns:a16="http://schemas.microsoft.com/office/drawing/2014/main" id="{0651396E-8CE3-4074-94B2-23D4C845B7E3}"/>
              </a:ext>
            </a:extLst>
          </p:cNvPr>
          <p:cNvGrpSpPr/>
          <p:nvPr/>
        </p:nvGrpSpPr>
        <p:grpSpPr>
          <a:xfrm>
            <a:off x="5318886" y="1570409"/>
            <a:ext cx="6578043" cy="4659737"/>
            <a:chOff x="5529279" y="1384292"/>
            <a:chExt cx="6578043" cy="4659737"/>
          </a:xfrm>
        </p:grpSpPr>
        <p:sp>
          <p:nvSpPr>
            <p:cNvPr id="16" name="Content Placeholder 6">
              <a:extLst>
                <a:ext uri="{FF2B5EF4-FFF2-40B4-BE49-F238E27FC236}">
                  <a16:creationId xmlns:a16="http://schemas.microsoft.com/office/drawing/2014/main" id="{74821F77-90F6-4C5D-A9D6-FD2483EFC309}"/>
                </a:ext>
              </a:extLst>
            </p:cNvPr>
            <p:cNvSpPr txBox="1">
              <a:spLocks/>
            </p:cNvSpPr>
            <p:nvPr/>
          </p:nvSpPr>
          <p:spPr bwMode="auto">
            <a:xfrm>
              <a:off x="5529279" y="1384292"/>
              <a:ext cx="6578043" cy="4659737"/>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r>
                <a:rPr lang="en-US" dirty="0">
                  <a:latin typeface="+mn-lt"/>
                  <a:ea typeface="Bariol" charset="0"/>
                  <a:cs typeface="Bariol" charset="0"/>
                </a:rPr>
                <a:t>TASK</a:t>
              </a: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17" name="Group 16">
              <a:extLst>
                <a:ext uri="{FF2B5EF4-FFF2-40B4-BE49-F238E27FC236}">
                  <a16:creationId xmlns:a16="http://schemas.microsoft.com/office/drawing/2014/main" id="{C5C23615-C520-413B-A3DD-1319F2DAE6B3}"/>
                </a:ext>
              </a:extLst>
            </p:cNvPr>
            <p:cNvGrpSpPr/>
            <p:nvPr/>
          </p:nvGrpSpPr>
          <p:grpSpPr>
            <a:xfrm>
              <a:off x="5663083" y="2079654"/>
              <a:ext cx="6310433" cy="3714702"/>
              <a:chOff x="2660931" y="2062076"/>
              <a:chExt cx="6434517" cy="3943650"/>
            </a:xfrm>
          </p:grpSpPr>
          <p:grpSp>
            <p:nvGrpSpPr>
              <p:cNvPr id="18" name="Group 17">
                <a:extLst>
                  <a:ext uri="{FF2B5EF4-FFF2-40B4-BE49-F238E27FC236}">
                    <a16:creationId xmlns:a16="http://schemas.microsoft.com/office/drawing/2014/main" id="{A27DCFC7-A272-4997-A29C-83DABDB92D88}"/>
                  </a:ext>
                </a:extLst>
              </p:cNvPr>
              <p:cNvGrpSpPr/>
              <p:nvPr/>
            </p:nvGrpSpPr>
            <p:grpSpPr>
              <a:xfrm>
                <a:off x="2660931" y="2062076"/>
                <a:ext cx="6434517" cy="3943650"/>
                <a:chOff x="2660931" y="2062076"/>
                <a:chExt cx="6434517" cy="3943650"/>
              </a:xfrm>
            </p:grpSpPr>
            <p:sp>
              <p:nvSpPr>
                <p:cNvPr id="20" name="Speech Bubble: Rectangle 19">
                  <a:extLst>
                    <a:ext uri="{FF2B5EF4-FFF2-40B4-BE49-F238E27FC236}">
                      <a16:creationId xmlns:a16="http://schemas.microsoft.com/office/drawing/2014/main" id="{50EC369A-AB27-47CA-9FEE-58F6DB2CB04D}"/>
                    </a:ext>
                  </a:extLst>
                </p:cNvPr>
                <p:cNvSpPr/>
                <p:nvPr/>
              </p:nvSpPr>
              <p:spPr>
                <a:xfrm>
                  <a:off x="2660931" y="2062076"/>
                  <a:ext cx="6434517" cy="3302944"/>
                </a:xfrm>
                <a:prstGeom prst="wedgeRectCallou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1" name="Picture 20">
                  <a:extLst>
                    <a:ext uri="{FF2B5EF4-FFF2-40B4-BE49-F238E27FC236}">
                      <a16:creationId xmlns:a16="http://schemas.microsoft.com/office/drawing/2014/main" id="{77A48F31-3F5E-4E50-BD0C-55837CE3B2B7}"/>
                    </a:ext>
                  </a:extLst>
                </p:cNvPr>
                <p:cNvPicPr>
                  <a:picLocks noChangeAspect="1"/>
                </p:cNvPicPr>
                <p:nvPr/>
              </p:nvPicPr>
              <p:blipFill>
                <a:blip r:embed="rId2"/>
                <a:stretch>
                  <a:fillRect/>
                </a:stretch>
              </p:blipFill>
              <p:spPr>
                <a:xfrm>
                  <a:off x="7590455" y="2506040"/>
                  <a:ext cx="1138570" cy="1316010"/>
                </a:xfrm>
                <a:prstGeom prst="rect">
                  <a:avLst/>
                </a:prstGeom>
              </p:spPr>
            </p:pic>
            <p:pic>
              <p:nvPicPr>
                <p:cNvPr id="22" name="Picture 21">
                  <a:extLst>
                    <a:ext uri="{FF2B5EF4-FFF2-40B4-BE49-F238E27FC236}">
                      <a16:creationId xmlns:a16="http://schemas.microsoft.com/office/drawing/2014/main" id="{03A5FC13-584E-40F4-9BEA-6DA4468A24EA}"/>
                    </a:ext>
                  </a:extLst>
                </p:cNvPr>
                <p:cNvPicPr>
                  <a:picLocks noChangeAspect="1"/>
                </p:cNvPicPr>
                <p:nvPr/>
              </p:nvPicPr>
              <p:blipFill>
                <a:blip r:embed="rId3"/>
                <a:stretch>
                  <a:fillRect/>
                </a:stretch>
              </p:blipFill>
              <p:spPr>
                <a:xfrm>
                  <a:off x="8033459" y="5148476"/>
                  <a:ext cx="895350" cy="857250"/>
                </a:xfrm>
                <a:prstGeom prst="rect">
                  <a:avLst/>
                </a:prstGeom>
              </p:spPr>
            </p:pic>
          </p:grpSp>
          <p:sp>
            <p:nvSpPr>
              <p:cNvPr id="19" name="TextBox 18">
                <a:extLst>
                  <a:ext uri="{FF2B5EF4-FFF2-40B4-BE49-F238E27FC236}">
                    <a16:creationId xmlns:a16="http://schemas.microsoft.com/office/drawing/2014/main" id="{5B6FFD45-EBAA-43C0-AC3F-B67EF4D4D2FF}"/>
                  </a:ext>
                </a:extLst>
              </p:cNvPr>
              <p:cNvSpPr txBox="1"/>
              <p:nvPr/>
            </p:nvSpPr>
            <p:spPr>
              <a:xfrm>
                <a:off x="2730465" y="2174115"/>
                <a:ext cx="6198344" cy="2862322"/>
              </a:xfrm>
              <a:prstGeom prst="rect">
                <a:avLst/>
              </a:prstGeom>
              <a:noFill/>
            </p:spPr>
            <p:txBody>
              <a:bodyPr wrap="square" rtlCol="0">
                <a:spAutoFit/>
              </a:bodyPr>
              <a:lstStyle/>
              <a:p>
                <a:r>
                  <a:rPr lang="en-GB" dirty="0"/>
                  <a:t>Alex and her friend Donna, need to make 200 cakes in total for the bun sale.  </a:t>
                </a:r>
              </a:p>
              <a:p>
                <a:r>
                  <a:rPr lang="en-GB" dirty="0"/>
                  <a:t>Alex has baked 145 cakes for the bun sale.</a:t>
                </a:r>
              </a:p>
              <a:p>
                <a:r>
                  <a:rPr lang="en-GB" dirty="0"/>
                  <a:t>She sells 78 cakes.</a:t>
                </a:r>
              </a:p>
              <a:p>
                <a:r>
                  <a:rPr lang="en-GB" dirty="0"/>
                  <a:t>How many does she have left?</a:t>
                </a:r>
              </a:p>
              <a:p>
                <a:endParaRPr lang="en-GB" dirty="0"/>
              </a:p>
              <a:p>
                <a:r>
                  <a:rPr lang="en-GB" dirty="0"/>
                  <a:t>How many cakes did Donna bake for the bun sale?</a:t>
                </a:r>
              </a:p>
              <a:p>
                <a:endParaRPr lang="en-GB" dirty="0"/>
              </a:p>
              <a:p>
                <a:r>
                  <a:rPr lang="en-GB" i="1" dirty="0"/>
                  <a:t>Estimate your answer first.  Show your answer using a bar model and check your answer using an addition (inverse).</a:t>
                </a:r>
              </a:p>
            </p:txBody>
          </p:sp>
        </p:grpSp>
      </p:grpSp>
    </p:spTree>
    <p:extLst>
      <p:ext uri="{BB962C8B-B14F-4D97-AF65-F5344CB8AC3E}">
        <p14:creationId xmlns:p14="http://schemas.microsoft.com/office/powerpoint/2010/main" val="23848197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800" b="1" dirty="0"/>
              <a:t>Now try this one</a:t>
            </a:r>
          </a:p>
        </p:txBody>
      </p:sp>
      <p:sp>
        <p:nvSpPr>
          <p:cNvPr id="7" name="TextBox 6">
            <a:extLst>
              <a:ext uri="{FF2B5EF4-FFF2-40B4-BE49-F238E27FC236}">
                <a16:creationId xmlns:a16="http://schemas.microsoft.com/office/drawing/2014/main" id="{82B95C2A-ABE7-40E7-8C98-4D1427C073AA}"/>
              </a:ext>
            </a:extLst>
          </p:cNvPr>
          <p:cNvSpPr txBox="1"/>
          <p:nvPr/>
        </p:nvSpPr>
        <p:spPr>
          <a:xfrm>
            <a:off x="373581" y="1515025"/>
            <a:ext cx="4518053" cy="3970318"/>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Understand the problem</a:t>
            </a:r>
          </a:p>
          <a:p>
            <a:endParaRPr lang="en-GB" b="1" dirty="0">
              <a:cs typeface="Times New Roman" panose="02020603050405020304" pitchFamily="18" charset="0"/>
            </a:endParaRPr>
          </a:p>
          <a:p>
            <a:r>
              <a:rPr lang="en-GB" b="1" dirty="0">
                <a:cs typeface="Times New Roman" panose="02020603050405020304" pitchFamily="18" charset="0"/>
              </a:rPr>
              <a:t>Make a plan</a:t>
            </a:r>
          </a:p>
          <a:p>
            <a:endParaRPr lang="en-GB" b="1" dirty="0">
              <a:cs typeface="Times New Roman" panose="02020603050405020304" pitchFamily="18" charset="0"/>
            </a:endParaRPr>
          </a:p>
          <a:p>
            <a:r>
              <a:rPr lang="en-GB" b="1" dirty="0">
                <a:cs typeface="Times New Roman" panose="02020603050405020304" pitchFamily="18" charset="0"/>
              </a:rPr>
              <a:t>Carry out your plan: show your reasoning </a:t>
            </a:r>
          </a:p>
          <a:p>
            <a:endParaRPr lang="en-GB" b="1" dirty="0">
              <a:cs typeface="Times New Roman" panose="02020603050405020304" pitchFamily="18" charset="0"/>
            </a:endParaRPr>
          </a:p>
          <a:p>
            <a:r>
              <a:rPr lang="en-GB" b="1" dirty="0">
                <a:cs typeface="Times New Roman" panose="02020603050405020304" pitchFamily="18" charset="0"/>
              </a:rPr>
              <a:t>Review your solution: does it seem reasonable?</a:t>
            </a:r>
          </a:p>
          <a:p>
            <a:endParaRPr lang="en-GB" b="1" dirty="0">
              <a:cs typeface="Times New Roman" panose="02020603050405020304" pitchFamily="18" charset="0"/>
            </a:endParaRPr>
          </a:p>
          <a:p>
            <a:r>
              <a:rPr lang="en-GB" b="1" dirty="0">
                <a:cs typeface="Times New Roman" panose="02020603050405020304" pitchFamily="18" charset="0"/>
              </a:rPr>
              <a:t>Think about your learning: which parts of the problem did you find easy and which parts did you find harder?</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6AAB0834-6429-4AC1-A84A-DB2DD63D2D7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5" name="Speech Bubble: Rectangle 4">
            <a:extLst>
              <a:ext uri="{FF2B5EF4-FFF2-40B4-BE49-F238E27FC236}">
                <a16:creationId xmlns:a16="http://schemas.microsoft.com/office/drawing/2014/main" id="{76196EA7-4112-4E36-8A36-2C16BDBAE73F}"/>
              </a:ext>
            </a:extLst>
          </p:cNvPr>
          <p:cNvSpPr/>
          <p:nvPr/>
        </p:nvSpPr>
        <p:spPr>
          <a:xfrm>
            <a:off x="5383902" y="1617766"/>
            <a:ext cx="6434517" cy="3302944"/>
          </a:xfrm>
          <a:prstGeom prst="wedgeRectCallou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6EBF2985-67CF-4A65-A48B-68C5F309CB02}"/>
              </a:ext>
            </a:extLst>
          </p:cNvPr>
          <p:cNvSpPr txBox="1"/>
          <p:nvPr/>
        </p:nvSpPr>
        <p:spPr>
          <a:xfrm>
            <a:off x="5501988" y="1732326"/>
            <a:ext cx="6198344" cy="3139321"/>
          </a:xfrm>
          <a:prstGeom prst="rect">
            <a:avLst/>
          </a:prstGeom>
          <a:noFill/>
        </p:spPr>
        <p:txBody>
          <a:bodyPr wrap="square" rtlCol="0">
            <a:spAutoFit/>
          </a:bodyPr>
          <a:lstStyle/>
          <a:p>
            <a:r>
              <a:rPr lang="en-GB" dirty="0"/>
              <a:t>Alex, Donna and Marie, need to make 300 cakes in total for the bun sale.  </a:t>
            </a:r>
          </a:p>
          <a:p>
            <a:r>
              <a:rPr lang="en-GB" dirty="0"/>
              <a:t>Alex has baked 103 cakes for the bun sale.</a:t>
            </a:r>
          </a:p>
          <a:p>
            <a:r>
              <a:rPr lang="en-GB" dirty="0"/>
              <a:t>Donna has baked 91 cakes.</a:t>
            </a:r>
          </a:p>
          <a:p>
            <a:r>
              <a:rPr lang="en-GB" dirty="0"/>
              <a:t>How many cakes have they baked altogether?</a:t>
            </a:r>
          </a:p>
          <a:p>
            <a:endParaRPr lang="en-GB" dirty="0"/>
          </a:p>
          <a:p>
            <a:r>
              <a:rPr lang="en-GB" dirty="0"/>
              <a:t>How many cakes did Marie bake for the bun sale?</a:t>
            </a:r>
          </a:p>
          <a:p>
            <a:endParaRPr lang="en-GB" dirty="0"/>
          </a:p>
          <a:p>
            <a:r>
              <a:rPr lang="en-GB" i="1" dirty="0"/>
              <a:t>Estimate your answer first.  Show your answer using a bar model and check your answer using a subtraction (inverse).</a:t>
            </a:r>
          </a:p>
        </p:txBody>
      </p:sp>
      <p:pic>
        <p:nvPicPr>
          <p:cNvPr id="9" name="Picture 8">
            <a:extLst>
              <a:ext uri="{FF2B5EF4-FFF2-40B4-BE49-F238E27FC236}">
                <a16:creationId xmlns:a16="http://schemas.microsoft.com/office/drawing/2014/main" id="{A3E56BCC-944B-430D-A430-2C466DC8AF2B}"/>
              </a:ext>
            </a:extLst>
          </p:cNvPr>
          <p:cNvPicPr>
            <a:picLocks noChangeAspect="1"/>
          </p:cNvPicPr>
          <p:nvPr/>
        </p:nvPicPr>
        <p:blipFill>
          <a:blip r:embed="rId2"/>
          <a:stretch>
            <a:fillRect/>
          </a:stretch>
        </p:blipFill>
        <p:spPr>
          <a:xfrm>
            <a:off x="10561762" y="2112990"/>
            <a:ext cx="1138570" cy="1316010"/>
          </a:xfrm>
          <a:prstGeom prst="rect">
            <a:avLst/>
          </a:prstGeom>
        </p:spPr>
      </p:pic>
      <p:pic>
        <p:nvPicPr>
          <p:cNvPr id="10" name="Picture 9">
            <a:extLst>
              <a:ext uri="{FF2B5EF4-FFF2-40B4-BE49-F238E27FC236}">
                <a16:creationId xmlns:a16="http://schemas.microsoft.com/office/drawing/2014/main" id="{43E4DDC6-B3F3-4B1C-987C-AD382B3B9A02}"/>
              </a:ext>
            </a:extLst>
          </p:cNvPr>
          <p:cNvPicPr>
            <a:picLocks noChangeAspect="1"/>
          </p:cNvPicPr>
          <p:nvPr/>
        </p:nvPicPr>
        <p:blipFill>
          <a:blip r:embed="rId3"/>
          <a:stretch>
            <a:fillRect/>
          </a:stretch>
        </p:blipFill>
        <p:spPr>
          <a:xfrm>
            <a:off x="10804982" y="4382984"/>
            <a:ext cx="895350" cy="857250"/>
          </a:xfrm>
          <a:prstGeom prst="rect">
            <a:avLst/>
          </a:prstGeom>
        </p:spPr>
      </p:pic>
    </p:spTree>
    <p:extLst>
      <p:ext uri="{BB962C8B-B14F-4D97-AF65-F5344CB8AC3E}">
        <p14:creationId xmlns:p14="http://schemas.microsoft.com/office/powerpoint/2010/main" val="31230648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HIAS Maths team</a:t>
            </a: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1981200" y="1600201"/>
            <a:ext cx="8229600" cy="4061047"/>
          </a:xfrm>
        </p:spPr>
        <p:txBody>
          <a:bodyPr>
            <a:noAutofit/>
          </a:bodyPr>
          <a:lstStyle/>
          <a:p>
            <a:pPr marL="0" indent="0">
              <a:buNone/>
            </a:pPr>
            <a:r>
              <a:rPr lang="en-GB" sz="1800" dirty="0"/>
              <a:t>The HIAS maths team offer a wide range of high-quality services to support schools in improving outcomes for learners, including courses, bespoke consultancy and in-house training.  </a:t>
            </a:r>
          </a:p>
          <a:p>
            <a:pPr marL="0" indent="0">
              <a:buNone/>
            </a:pPr>
            <a:endParaRPr lang="en-GB" sz="1800" dirty="0"/>
          </a:p>
          <a:p>
            <a:pPr marL="0" indent="0">
              <a:buNone/>
            </a:pPr>
            <a:r>
              <a:rPr lang="en-GB" sz="1800" dirty="0"/>
              <a:t>For further details referring </a:t>
            </a:r>
            <a:r>
              <a:rPr lang="en-GB" sz="1800"/>
              <a:t>to maths, </a:t>
            </a:r>
            <a:r>
              <a:rPr lang="en-GB" sz="1800" dirty="0"/>
              <a:t>please contact either of the team leads:</a:t>
            </a:r>
          </a:p>
          <a:p>
            <a:pPr marL="0" indent="0">
              <a:buNone/>
            </a:pPr>
            <a:r>
              <a:rPr lang="en-GB" sz="1800" dirty="0"/>
              <a:t>	Jacqui Clifft : </a:t>
            </a:r>
            <a:r>
              <a:rPr lang="en-GB" sz="1800" dirty="0">
                <a:hlinkClick r:id="rId2"/>
              </a:rPr>
              <a:t>Jacqui.clifft@hants.gov.uk</a:t>
            </a:r>
            <a:endParaRPr lang="en-GB" sz="1800" dirty="0"/>
          </a:p>
          <a:p>
            <a:pPr marL="0" indent="0">
              <a:buNone/>
            </a:pPr>
            <a:r>
              <a:rPr lang="en-GB" sz="1800" dirty="0"/>
              <a:t>	Jo Lees: </a:t>
            </a:r>
            <a:r>
              <a:rPr lang="en-GB" sz="1800" dirty="0">
                <a:hlinkClick r:id="rId3"/>
              </a:rPr>
              <a:t>Jo.Lees@hants.gov.uk</a:t>
            </a:r>
            <a:endParaRPr lang="en-GB" sz="1800" dirty="0"/>
          </a:p>
          <a:p>
            <a:pPr marL="0" indent="0">
              <a:buNone/>
            </a:pPr>
            <a:endParaRPr lang="en-GB" sz="1800" dirty="0"/>
          </a:p>
          <a:p>
            <a:pPr marL="0" indent="0">
              <a:buNone/>
            </a:pPr>
            <a:r>
              <a:rPr lang="en-GB" sz="1800" dirty="0"/>
              <a:t>For further details on the full range of services available please contact us using the following details:</a:t>
            </a:r>
          </a:p>
          <a:p>
            <a:pPr marL="0" indent="0">
              <a:buNone/>
            </a:pPr>
            <a:r>
              <a:rPr lang="en-GB" sz="1800" dirty="0"/>
              <a:t> </a:t>
            </a:r>
          </a:p>
          <a:p>
            <a:pPr marL="0" indent="0">
              <a:buNone/>
            </a:pPr>
            <a:r>
              <a:rPr lang="en-GB" sz="1800" dirty="0"/>
              <a:t>Tel: 01962 874820 or email: hias.enquiries@hants.gov.uk </a:t>
            </a:r>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For further details on the full range of services available please contact us using the following details:</a:t>
            </a:r>
          </a:p>
          <a:p>
            <a:pPr marL="0" indent="0">
              <a:buNone/>
            </a:pPr>
            <a:r>
              <a:rPr lang="en-GB" sz="2000" dirty="0"/>
              <a:t> </a:t>
            </a:r>
          </a:p>
          <a:p>
            <a:pPr marL="0" indent="0">
              <a:buNone/>
            </a:pPr>
            <a:r>
              <a:rPr lang="en-GB" sz="2000" dirty="0"/>
              <a:t>Tel: 01962 874820 or email: </a:t>
            </a:r>
            <a:r>
              <a:rPr lang="en-GB" sz="2000" u="sng" dirty="0">
                <a:hlinkClick r:id="rId4"/>
              </a:rPr>
              <a:t>hias.enquiries@hants.gov.uk</a:t>
            </a:r>
            <a:r>
              <a:rPr lang="en-GB" sz="2000" dirty="0"/>
              <a:t> </a:t>
            </a:r>
          </a:p>
        </p:txBody>
      </p:sp>
      <p:pic>
        <p:nvPicPr>
          <p:cNvPr id="4" name="Picture 3">
            <a:extLst>
              <a:ext uri="{FF2B5EF4-FFF2-40B4-BE49-F238E27FC236}">
                <a16:creationId xmlns:a16="http://schemas.microsoft.com/office/drawing/2014/main" id="{EF9214C5-B01F-45DC-B050-A3009F4A4ED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554578" y="6353176"/>
            <a:ext cx="1951355" cy="504825"/>
          </a:xfrm>
          <a:prstGeom prst="rect">
            <a:avLst/>
          </a:prstGeom>
          <a:noFill/>
          <a:ln>
            <a:noFill/>
          </a:ln>
        </p:spPr>
      </p:pic>
      <p:pic>
        <p:nvPicPr>
          <p:cNvPr id="7" name="Picture 2" descr="image001">
            <a:extLst>
              <a:ext uri="{FF2B5EF4-FFF2-40B4-BE49-F238E27FC236}">
                <a16:creationId xmlns:a16="http://schemas.microsoft.com/office/drawing/2014/main" id="{A1225777-4001-4A53-9C8C-6F01F7A2524C}"/>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25046" t="17177" r="11766" b="27104"/>
          <a:stretch/>
        </p:blipFill>
        <p:spPr bwMode="auto">
          <a:xfrm>
            <a:off x="9112668" y="5517232"/>
            <a:ext cx="1555333" cy="134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
            <a:extLst>
              <a:ext uri="{FF2B5EF4-FFF2-40B4-BE49-F238E27FC236}">
                <a16:creationId xmlns:a16="http://schemas.microsoft.com/office/drawing/2014/main" id="{1B487DCA-45D9-4B74-AC20-F64217D74BE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271293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08BC7-3958-4725-9814-E8937628E8C6}"/>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These slides are intended to support teachers and pupils with a blended approach to learning, either in-class or online. The tasks are intended to form part of a learning journey and could be the basis of either one lesson or a short sequence of connected lessons. </a:t>
            </a:r>
          </a:p>
          <a:p>
            <a:pPr marL="0" indent="0">
              <a:buNone/>
            </a:pPr>
            <a:r>
              <a:rPr lang="en-GB" sz="1800" dirty="0">
                <a:effectLst/>
                <a:latin typeface="Calibri" panose="020F0502020204030204" pitchFamily="34" charset="0"/>
                <a:ea typeface="Calibri" panose="020F0502020204030204" pitchFamily="34" charset="0"/>
              </a:rPr>
              <a:t>The 4-step </a:t>
            </a:r>
            <a:r>
              <a:rPr lang="en-GB" sz="1800" dirty="0" err="1">
                <a:effectLst/>
                <a:latin typeface="Calibri" panose="020F0502020204030204" pitchFamily="34" charset="0"/>
                <a:ea typeface="Calibri" panose="020F0502020204030204" pitchFamily="34" charset="0"/>
              </a:rPr>
              <a:t>Polya</a:t>
            </a:r>
            <a:r>
              <a:rPr lang="en-GB" sz="1800" dirty="0">
                <a:effectLst/>
                <a:latin typeface="Calibri" panose="020F0502020204030204" pitchFamily="34" charset="0"/>
                <a:ea typeface="Calibri" panose="020F0502020204030204" pitchFamily="34" charset="0"/>
              </a:rPr>
              <a:t> model for problem solving has been used to provide a structure to support reasoning. Teachers may need to use more or fewer steps to support the range of learners in </a:t>
            </a:r>
            <a:r>
              <a:rPr lang="en-GB" sz="1800" dirty="0">
                <a:latin typeface="Calibri" panose="020F0502020204030204" pitchFamily="34" charset="0"/>
                <a:ea typeface="Calibri" panose="020F0502020204030204" pitchFamily="34" charset="0"/>
              </a:rPr>
              <a:t>their</a:t>
            </a:r>
            <a:r>
              <a:rPr lang="en-GB" sz="1800" dirty="0">
                <a:effectLst/>
                <a:latin typeface="Calibri" panose="020F0502020204030204" pitchFamily="34" charset="0"/>
                <a:ea typeface="Calibri" panose="020F0502020204030204" pitchFamily="34" charset="0"/>
              </a:rPr>
              <a:t> class.</a:t>
            </a:r>
          </a:p>
          <a:p>
            <a:pPr marL="0" indent="0">
              <a:buNone/>
            </a:pPr>
            <a:r>
              <a:rPr lang="en-GB" sz="1800" dirty="0">
                <a:effectLst/>
                <a:latin typeface="Calibri" panose="020F0502020204030204" pitchFamily="34" charset="0"/>
                <a:ea typeface="Calibri" panose="020F0502020204030204" pitchFamily="34" charset="0"/>
              </a:rPr>
              <a:t>Teachers should delete, change and add slides to suit the needs of their pupils. Extra slides with personalised prompts and appropriate examples based on previous teaching may be suitable. When changing the slide-deck, teachers should consider:</a:t>
            </a: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Their expectations for the use of representations such as bar models, number lines, arrays and  diagrams.</a:t>
            </a:r>
            <a:endParaRPr lang="en-GB" sz="1800" dirty="0">
              <a:effectLst/>
              <a:latin typeface="Calibri" panose="020F0502020204030204" pitchFamily="34" charset="0"/>
              <a:ea typeface="Calibri" panose="020F0502020204030204" pitchFamily="34" charset="0"/>
            </a:endParaRP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Which strategies and methods pupils should use and record when solving problems or identifying solutions. This could include a range of informal jottings and diagrams, the use of tables to record solutions systematically and formal or informal calculation methods.</a:t>
            </a:r>
            <a:endParaRPr lang="en-GB" sz="1800" dirty="0">
              <a:effectLst/>
              <a:latin typeface="Calibri" panose="020F0502020204030204" pitchFamily="34" charset="0"/>
              <a:ea typeface="Calibri" panose="020F0502020204030204" pitchFamily="34" charset="0"/>
            </a:endParaRPr>
          </a:p>
          <a:p>
            <a:pPr marL="0" indent="0">
              <a:buNone/>
            </a:pPr>
            <a:r>
              <a:rPr lang="en-GB" sz="1800" dirty="0">
                <a:effectLst/>
                <a:latin typeface="Calibri" panose="020F0502020204030204" pitchFamily="34" charset="0"/>
                <a:ea typeface="Calibri" panose="020F0502020204030204" pitchFamily="34" charset="0"/>
              </a:rPr>
              <a:t>Teachers may also wish to record a ‘voice over’ to talk pupils through the slides.</a:t>
            </a:r>
          </a:p>
        </p:txBody>
      </p:sp>
      <p:sp>
        <p:nvSpPr>
          <p:cNvPr id="4" name="Text Box 2">
            <a:extLst>
              <a:ext uri="{FF2B5EF4-FFF2-40B4-BE49-F238E27FC236}">
                <a16:creationId xmlns:a16="http://schemas.microsoft.com/office/drawing/2014/main" id="{8AD1D9EC-C89D-4E25-B8F7-4B64D4F88E52}"/>
              </a:ext>
            </a:extLst>
          </p:cNvPr>
          <p:cNvSpPr txBox="1">
            <a:spLocks noGrp="1" noChangeArrowheads="1"/>
          </p:cNvSpPr>
          <p:nvPr>
            <p:ph type="title"/>
          </p:nvPr>
        </p:nvSpPr>
        <p:spPr bwMode="auto">
          <a:xfrm>
            <a:off x="609600" y="274638"/>
            <a:ext cx="8174038" cy="1143000"/>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hangingPunct="0">
              <a:spcBef>
                <a:spcPts val="700"/>
              </a:spcBef>
            </a:pPr>
            <a:br>
              <a:rPr lang="en-GB" kern="0" dirty="0">
                <a:solidFill>
                  <a:srgbClr val="FFFFFF"/>
                </a:solidFill>
                <a:latin typeface="Arial"/>
                <a:ea typeface="Times New Roman"/>
              </a:rPr>
            </a:b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1287721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30206" y="506029"/>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3" name="Picture 2">
            <a:extLst>
              <a:ext uri="{FF2B5EF4-FFF2-40B4-BE49-F238E27FC236}">
                <a16:creationId xmlns:a16="http://schemas.microsoft.com/office/drawing/2014/main" id="{FF8794BD-7A56-4ADD-AB22-E23ACB844076}"/>
              </a:ext>
            </a:extLst>
          </p:cNvPr>
          <p:cNvPicPr>
            <a:picLocks noChangeAspect="1"/>
          </p:cNvPicPr>
          <p:nvPr/>
        </p:nvPicPr>
        <p:blipFill>
          <a:blip r:embed="rId2"/>
          <a:stretch>
            <a:fillRect/>
          </a:stretch>
        </p:blipFill>
        <p:spPr>
          <a:xfrm>
            <a:off x="3904944" y="1142681"/>
            <a:ext cx="4382112" cy="4572638"/>
          </a:xfrm>
          <a:prstGeom prst="rect">
            <a:avLst/>
          </a:prstGeom>
        </p:spPr>
      </p:pic>
      <p:sp>
        <p:nvSpPr>
          <p:cNvPr id="4" name="TextBox 3">
            <a:extLst>
              <a:ext uri="{FF2B5EF4-FFF2-40B4-BE49-F238E27FC236}">
                <a16:creationId xmlns:a16="http://schemas.microsoft.com/office/drawing/2014/main" id="{AB8F265A-7D5C-42F1-84B4-D2C743825212}"/>
              </a:ext>
            </a:extLst>
          </p:cNvPr>
          <p:cNvSpPr txBox="1"/>
          <p:nvPr/>
        </p:nvSpPr>
        <p:spPr>
          <a:xfrm>
            <a:off x="3681876" y="5922740"/>
            <a:ext cx="6295604" cy="461665"/>
          </a:xfrm>
          <a:prstGeom prst="rect">
            <a:avLst/>
          </a:prstGeom>
          <a:noFill/>
        </p:spPr>
        <p:txBody>
          <a:bodyPr wrap="square" rtlCol="0">
            <a:spAutoFit/>
          </a:bodyPr>
          <a:lstStyle/>
          <a:p>
            <a:r>
              <a:rPr lang="en-GB" sz="1200" dirty="0"/>
              <a:t>1945 George </a:t>
            </a:r>
            <a:r>
              <a:rPr lang="en-GB" sz="1200" dirty="0" err="1"/>
              <a:t>Polya</a:t>
            </a:r>
            <a:r>
              <a:rPr lang="en-GB" sz="1200" dirty="0"/>
              <a:t> published  ‘How To Solve It’ 2nd ed., Princeton University Press, 1957, ISBN 0-691-08097-6.</a:t>
            </a:r>
          </a:p>
        </p:txBody>
      </p:sp>
    </p:spTree>
    <p:extLst>
      <p:ext uri="{BB962C8B-B14F-4D97-AF65-F5344CB8AC3E}">
        <p14:creationId xmlns:p14="http://schemas.microsoft.com/office/powerpoint/2010/main" val="399897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244825" y="918524"/>
            <a:ext cx="8229600" cy="580926"/>
          </a:xfrm>
        </p:spPr>
        <p:txBody>
          <a:bodyPr>
            <a:normAutofit fontScale="90000"/>
          </a:bodyPr>
          <a:lstStyle/>
          <a:p>
            <a:pPr algn="l"/>
            <a:r>
              <a:rPr lang="en-GB" sz="2800" b="1" dirty="0">
                <a:solidFill>
                  <a:schemeClr val="tx1"/>
                </a:solidFill>
              </a:rPr>
              <a:t>Estimating the answer to a calculation and using inverse operations to check answers</a:t>
            </a:r>
            <a:br>
              <a:rPr lang="en-GB" sz="2800" b="1" dirty="0">
                <a:solidFill>
                  <a:schemeClr val="tx1"/>
                </a:solidFill>
              </a:rPr>
            </a:br>
            <a:endParaRPr lang="en-GB" sz="2800" b="1" dirty="0"/>
          </a:p>
        </p:txBody>
      </p:sp>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4" name="Group 3">
            <a:extLst>
              <a:ext uri="{FF2B5EF4-FFF2-40B4-BE49-F238E27FC236}">
                <a16:creationId xmlns:a16="http://schemas.microsoft.com/office/drawing/2014/main" id="{E3704CDB-5379-45FF-95DE-3C498D612045}"/>
              </a:ext>
            </a:extLst>
          </p:cNvPr>
          <p:cNvGrpSpPr/>
          <p:nvPr/>
        </p:nvGrpSpPr>
        <p:grpSpPr>
          <a:xfrm>
            <a:off x="2660931" y="2062076"/>
            <a:ext cx="6434517" cy="3943650"/>
            <a:chOff x="2660931" y="2062076"/>
            <a:chExt cx="6434517" cy="3943650"/>
          </a:xfrm>
        </p:grpSpPr>
        <p:sp>
          <p:nvSpPr>
            <p:cNvPr id="3" name="Speech Bubble: Rectangle 2">
              <a:extLst>
                <a:ext uri="{FF2B5EF4-FFF2-40B4-BE49-F238E27FC236}">
                  <a16:creationId xmlns:a16="http://schemas.microsoft.com/office/drawing/2014/main" id="{8BF317A9-7801-4B6C-99C9-1A1888FD9BDC}"/>
                </a:ext>
              </a:extLst>
            </p:cNvPr>
            <p:cNvSpPr/>
            <p:nvPr/>
          </p:nvSpPr>
          <p:spPr>
            <a:xfrm>
              <a:off x="2660931" y="2062076"/>
              <a:ext cx="6434517" cy="3302944"/>
            </a:xfrm>
            <a:prstGeom prst="wedgeRectCallou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a:extLst>
                <a:ext uri="{FF2B5EF4-FFF2-40B4-BE49-F238E27FC236}">
                  <a16:creationId xmlns:a16="http://schemas.microsoft.com/office/drawing/2014/main" id="{9DB603B4-657D-4892-81FC-7F60C3062C28}"/>
                </a:ext>
              </a:extLst>
            </p:cNvPr>
            <p:cNvPicPr>
              <a:picLocks noChangeAspect="1"/>
            </p:cNvPicPr>
            <p:nvPr/>
          </p:nvPicPr>
          <p:blipFill>
            <a:blip r:embed="rId2"/>
            <a:stretch>
              <a:fillRect/>
            </a:stretch>
          </p:blipFill>
          <p:spPr>
            <a:xfrm>
              <a:off x="7590455" y="2506040"/>
              <a:ext cx="1138570" cy="1316010"/>
            </a:xfrm>
            <a:prstGeom prst="rect">
              <a:avLst/>
            </a:prstGeom>
          </p:spPr>
        </p:pic>
        <p:pic>
          <p:nvPicPr>
            <p:cNvPr id="12" name="Picture 11">
              <a:extLst>
                <a:ext uri="{FF2B5EF4-FFF2-40B4-BE49-F238E27FC236}">
                  <a16:creationId xmlns:a16="http://schemas.microsoft.com/office/drawing/2014/main" id="{65DE9E2A-3CC4-4016-AB21-951A4213AF24}"/>
                </a:ext>
              </a:extLst>
            </p:cNvPr>
            <p:cNvPicPr>
              <a:picLocks noChangeAspect="1"/>
            </p:cNvPicPr>
            <p:nvPr/>
          </p:nvPicPr>
          <p:blipFill>
            <a:blip r:embed="rId3"/>
            <a:stretch>
              <a:fillRect/>
            </a:stretch>
          </p:blipFill>
          <p:spPr>
            <a:xfrm>
              <a:off x="8033459" y="5148476"/>
              <a:ext cx="895350" cy="857250"/>
            </a:xfrm>
            <a:prstGeom prst="rect">
              <a:avLst/>
            </a:prstGeom>
          </p:spPr>
        </p:pic>
      </p:grpSp>
      <p:sp>
        <p:nvSpPr>
          <p:cNvPr id="7" name="TextBox 6">
            <a:extLst>
              <a:ext uri="{FF2B5EF4-FFF2-40B4-BE49-F238E27FC236}">
                <a16:creationId xmlns:a16="http://schemas.microsoft.com/office/drawing/2014/main" id="{032B9B30-7BC1-4182-BCC1-AF037BDDF640}"/>
              </a:ext>
            </a:extLst>
          </p:cNvPr>
          <p:cNvSpPr txBox="1"/>
          <p:nvPr/>
        </p:nvSpPr>
        <p:spPr>
          <a:xfrm>
            <a:off x="2730465" y="2174115"/>
            <a:ext cx="6198344" cy="2862322"/>
          </a:xfrm>
          <a:prstGeom prst="rect">
            <a:avLst/>
          </a:prstGeom>
          <a:noFill/>
        </p:spPr>
        <p:txBody>
          <a:bodyPr wrap="square" rtlCol="0">
            <a:spAutoFit/>
          </a:bodyPr>
          <a:lstStyle/>
          <a:p>
            <a:r>
              <a:rPr lang="en-GB" dirty="0"/>
              <a:t>Alex and her friend Donna, need to make 200 cakes in total for the bun sale.  </a:t>
            </a:r>
          </a:p>
          <a:p>
            <a:r>
              <a:rPr lang="en-GB" dirty="0"/>
              <a:t>Alex has baked 145 cakes for the bun sale.</a:t>
            </a:r>
          </a:p>
          <a:p>
            <a:r>
              <a:rPr lang="en-GB" dirty="0"/>
              <a:t>She sells 78 cakes.</a:t>
            </a:r>
          </a:p>
          <a:p>
            <a:r>
              <a:rPr lang="en-GB" dirty="0"/>
              <a:t>How many does she have left?</a:t>
            </a:r>
          </a:p>
          <a:p>
            <a:endParaRPr lang="en-GB" dirty="0"/>
          </a:p>
          <a:p>
            <a:r>
              <a:rPr lang="en-GB" dirty="0"/>
              <a:t>How many cakes did Donna bake for the bun sale?</a:t>
            </a:r>
          </a:p>
          <a:p>
            <a:endParaRPr lang="en-GB" dirty="0"/>
          </a:p>
          <a:p>
            <a:r>
              <a:rPr lang="en-GB" i="1" dirty="0"/>
              <a:t>Estimate your answer first.  Show your answer using a bar model and check your answer using an addition (inverse).</a:t>
            </a:r>
          </a:p>
        </p:txBody>
      </p:sp>
    </p:spTree>
    <p:extLst>
      <p:ext uri="{BB962C8B-B14F-4D97-AF65-F5344CB8AC3E}">
        <p14:creationId xmlns:p14="http://schemas.microsoft.com/office/powerpoint/2010/main" val="4061990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050616" y="895018"/>
            <a:ext cx="4816110" cy="409461"/>
          </a:xfrm>
        </p:spPr>
        <p:txBody>
          <a:bodyPr>
            <a:normAutofit fontScale="90000"/>
          </a:bodyPr>
          <a:lstStyle/>
          <a:p>
            <a:pPr algn="l"/>
            <a:r>
              <a:rPr lang="en-GB" sz="2800" b="1" dirty="0"/>
              <a:t>Understand the problem</a:t>
            </a:r>
          </a:p>
        </p:txBody>
      </p:sp>
      <p:sp>
        <p:nvSpPr>
          <p:cNvPr id="10" name="TextBox 9">
            <a:extLst>
              <a:ext uri="{FF2B5EF4-FFF2-40B4-BE49-F238E27FC236}">
                <a16:creationId xmlns:a16="http://schemas.microsoft.com/office/drawing/2014/main" id="{4354E2B1-015F-49CE-9770-4DDD36444C69}"/>
              </a:ext>
            </a:extLst>
          </p:cNvPr>
          <p:cNvSpPr txBox="1"/>
          <p:nvPr/>
        </p:nvSpPr>
        <p:spPr>
          <a:xfrm>
            <a:off x="456325" y="1606023"/>
            <a:ext cx="4976122" cy="4093428"/>
          </a:xfrm>
          <a:prstGeom prst="rect">
            <a:avLst/>
          </a:prstGeom>
          <a:solidFill>
            <a:schemeClr val="accent5">
              <a:lumMod val="20000"/>
              <a:lumOff val="80000"/>
            </a:schemeClr>
          </a:solidFill>
        </p:spPr>
        <p:txBody>
          <a:bodyPr wrap="square" rtlCol="0">
            <a:spAutoFit/>
          </a:bodyPr>
          <a:lstStyle/>
          <a:p>
            <a:r>
              <a:rPr lang="en-GB" sz="2000" i="1" dirty="0"/>
              <a:t>Alex and Donna have made cakes for the bun sale.  </a:t>
            </a:r>
          </a:p>
          <a:p>
            <a:endParaRPr lang="en-GB" sz="2000" i="1" dirty="0"/>
          </a:p>
          <a:p>
            <a:r>
              <a:rPr lang="en-GB" sz="2000" b="1" i="1" dirty="0"/>
              <a:t>Key Fact: Alex has baked 145 cakes and she sells 78 cakes.</a:t>
            </a:r>
          </a:p>
          <a:p>
            <a:r>
              <a:rPr lang="en-GB" sz="2000" i="1" dirty="0"/>
              <a:t>Have to work out how many cakes Alex has left?</a:t>
            </a:r>
          </a:p>
          <a:p>
            <a:endParaRPr lang="en-GB" sz="2000" i="1" dirty="0"/>
          </a:p>
          <a:p>
            <a:r>
              <a:rPr lang="en-GB" sz="2000" b="1" i="1" dirty="0"/>
              <a:t>Key fact: They need to make 200 cakes in total.</a:t>
            </a:r>
          </a:p>
          <a:p>
            <a:r>
              <a:rPr lang="en-GB" sz="2000" i="1" dirty="0"/>
              <a:t>If Alex has baked 145 cakes, have to work out how many cakes Donna baked.</a:t>
            </a:r>
          </a:p>
          <a:p>
            <a:endParaRPr lang="en-GB" sz="2000" i="1" dirty="0"/>
          </a:p>
        </p:txBody>
      </p:sp>
      <p:sp>
        <p:nvSpPr>
          <p:cNvPr id="11" name="Text Box 2">
            <a:extLst>
              <a:ext uri="{FF2B5EF4-FFF2-40B4-BE49-F238E27FC236}">
                <a16:creationId xmlns:a16="http://schemas.microsoft.com/office/drawing/2014/main" id="{712F957F-6A38-42C6-B2CC-C148604EF375}"/>
              </a:ext>
            </a:extLst>
          </p:cNvPr>
          <p:cNvSpPr txBox="1">
            <a:spLocks noChangeArrowheads="1"/>
          </p:cNvSpPr>
          <p:nvPr/>
        </p:nvSpPr>
        <p:spPr bwMode="auto">
          <a:xfrm>
            <a:off x="1676400" y="15240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4" name="Group 3">
            <a:extLst>
              <a:ext uri="{FF2B5EF4-FFF2-40B4-BE49-F238E27FC236}">
                <a16:creationId xmlns:a16="http://schemas.microsoft.com/office/drawing/2014/main" id="{562B5714-F917-4136-B345-C7F20176B6D9}"/>
              </a:ext>
            </a:extLst>
          </p:cNvPr>
          <p:cNvGrpSpPr/>
          <p:nvPr/>
        </p:nvGrpSpPr>
        <p:grpSpPr>
          <a:xfrm>
            <a:off x="5529279" y="1384292"/>
            <a:ext cx="6578043" cy="4659737"/>
            <a:chOff x="5529279" y="1384292"/>
            <a:chExt cx="6578043" cy="4659737"/>
          </a:xfrm>
        </p:grpSpPr>
        <p:sp>
          <p:nvSpPr>
            <p:cNvPr id="15" name="Content Placeholder 6">
              <a:extLst>
                <a:ext uri="{FF2B5EF4-FFF2-40B4-BE49-F238E27FC236}">
                  <a16:creationId xmlns:a16="http://schemas.microsoft.com/office/drawing/2014/main" id="{A34D55C8-23E5-4F90-8A71-41D0A2940D3D}"/>
                </a:ext>
              </a:extLst>
            </p:cNvPr>
            <p:cNvSpPr txBox="1">
              <a:spLocks/>
            </p:cNvSpPr>
            <p:nvPr/>
          </p:nvSpPr>
          <p:spPr bwMode="auto">
            <a:xfrm>
              <a:off x="5529279" y="1384292"/>
              <a:ext cx="6578043" cy="4659737"/>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r>
                <a:rPr lang="en-US" dirty="0">
                  <a:latin typeface="+mn-lt"/>
                  <a:ea typeface="Bariol" charset="0"/>
                  <a:cs typeface="Bariol" charset="0"/>
                </a:rPr>
                <a:t>TASK</a:t>
              </a: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6" name="Group 5">
              <a:extLst>
                <a:ext uri="{FF2B5EF4-FFF2-40B4-BE49-F238E27FC236}">
                  <a16:creationId xmlns:a16="http://schemas.microsoft.com/office/drawing/2014/main" id="{5C601EA5-1E3F-422A-9835-4830F1DCA7A4}"/>
                </a:ext>
              </a:extLst>
            </p:cNvPr>
            <p:cNvGrpSpPr/>
            <p:nvPr/>
          </p:nvGrpSpPr>
          <p:grpSpPr>
            <a:xfrm>
              <a:off x="5663083" y="2079654"/>
              <a:ext cx="6310433" cy="3714702"/>
              <a:chOff x="2660931" y="2062076"/>
              <a:chExt cx="6434517" cy="3943650"/>
            </a:xfrm>
          </p:grpSpPr>
          <p:grpSp>
            <p:nvGrpSpPr>
              <p:cNvPr id="8" name="Group 7">
                <a:extLst>
                  <a:ext uri="{FF2B5EF4-FFF2-40B4-BE49-F238E27FC236}">
                    <a16:creationId xmlns:a16="http://schemas.microsoft.com/office/drawing/2014/main" id="{22A56A2B-87D4-4C75-AD2E-42B7651E6C5D}"/>
                  </a:ext>
                </a:extLst>
              </p:cNvPr>
              <p:cNvGrpSpPr/>
              <p:nvPr/>
            </p:nvGrpSpPr>
            <p:grpSpPr>
              <a:xfrm>
                <a:off x="2660931" y="2062076"/>
                <a:ext cx="6434517" cy="3943650"/>
                <a:chOff x="2660931" y="2062076"/>
                <a:chExt cx="6434517" cy="3943650"/>
              </a:xfrm>
            </p:grpSpPr>
            <p:sp>
              <p:nvSpPr>
                <p:cNvPr id="12" name="Speech Bubble: Rectangle 11">
                  <a:extLst>
                    <a:ext uri="{FF2B5EF4-FFF2-40B4-BE49-F238E27FC236}">
                      <a16:creationId xmlns:a16="http://schemas.microsoft.com/office/drawing/2014/main" id="{957E83B0-B16A-415D-A980-49D4F9B3BA59}"/>
                    </a:ext>
                  </a:extLst>
                </p:cNvPr>
                <p:cNvSpPr/>
                <p:nvPr/>
              </p:nvSpPr>
              <p:spPr>
                <a:xfrm>
                  <a:off x="2660931" y="2062076"/>
                  <a:ext cx="6434517" cy="3302944"/>
                </a:xfrm>
                <a:prstGeom prst="wedgeRectCallou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Picture 12">
                  <a:extLst>
                    <a:ext uri="{FF2B5EF4-FFF2-40B4-BE49-F238E27FC236}">
                      <a16:creationId xmlns:a16="http://schemas.microsoft.com/office/drawing/2014/main" id="{13AE7564-99A0-47BA-9D47-50D6AE5E147A}"/>
                    </a:ext>
                  </a:extLst>
                </p:cNvPr>
                <p:cNvPicPr>
                  <a:picLocks noChangeAspect="1"/>
                </p:cNvPicPr>
                <p:nvPr/>
              </p:nvPicPr>
              <p:blipFill>
                <a:blip r:embed="rId2"/>
                <a:stretch>
                  <a:fillRect/>
                </a:stretch>
              </p:blipFill>
              <p:spPr>
                <a:xfrm>
                  <a:off x="7590455" y="2506040"/>
                  <a:ext cx="1138570" cy="1316010"/>
                </a:xfrm>
                <a:prstGeom prst="rect">
                  <a:avLst/>
                </a:prstGeom>
              </p:spPr>
            </p:pic>
            <p:pic>
              <p:nvPicPr>
                <p:cNvPr id="14" name="Picture 13">
                  <a:extLst>
                    <a:ext uri="{FF2B5EF4-FFF2-40B4-BE49-F238E27FC236}">
                      <a16:creationId xmlns:a16="http://schemas.microsoft.com/office/drawing/2014/main" id="{46EB66B4-9694-4D3E-BA77-D2303EB75162}"/>
                    </a:ext>
                  </a:extLst>
                </p:cNvPr>
                <p:cNvPicPr>
                  <a:picLocks noChangeAspect="1"/>
                </p:cNvPicPr>
                <p:nvPr/>
              </p:nvPicPr>
              <p:blipFill>
                <a:blip r:embed="rId3"/>
                <a:stretch>
                  <a:fillRect/>
                </a:stretch>
              </p:blipFill>
              <p:spPr>
                <a:xfrm>
                  <a:off x="8033459" y="5148476"/>
                  <a:ext cx="895350" cy="857250"/>
                </a:xfrm>
                <a:prstGeom prst="rect">
                  <a:avLst/>
                </a:prstGeom>
              </p:spPr>
            </p:pic>
          </p:grpSp>
          <p:sp>
            <p:nvSpPr>
              <p:cNvPr id="9" name="TextBox 8">
                <a:extLst>
                  <a:ext uri="{FF2B5EF4-FFF2-40B4-BE49-F238E27FC236}">
                    <a16:creationId xmlns:a16="http://schemas.microsoft.com/office/drawing/2014/main" id="{EDE67A7B-52D2-4AA2-B4DF-39B2B17FA9D6}"/>
                  </a:ext>
                </a:extLst>
              </p:cNvPr>
              <p:cNvSpPr txBox="1"/>
              <p:nvPr/>
            </p:nvSpPr>
            <p:spPr>
              <a:xfrm>
                <a:off x="2730465" y="2174115"/>
                <a:ext cx="6198344" cy="2862322"/>
              </a:xfrm>
              <a:prstGeom prst="rect">
                <a:avLst/>
              </a:prstGeom>
              <a:noFill/>
            </p:spPr>
            <p:txBody>
              <a:bodyPr wrap="square" rtlCol="0">
                <a:spAutoFit/>
              </a:bodyPr>
              <a:lstStyle/>
              <a:p>
                <a:r>
                  <a:rPr lang="en-GB" dirty="0"/>
                  <a:t>Alex and her friend Donna, need to make 200 cakes in total for the bun sale.  </a:t>
                </a:r>
              </a:p>
              <a:p>
                <a:r>
                  <a:rPr lang="en-GB" dirty="0"/>
                  <a:t>Alex has baked 145 cakes for the bun sale.</a:t>
                </a:r>
              </a:p>
              <a:p>
                <a:r>
                  <a:rPr lang="en-GB" dirty="0"/>
                  <a:t>She sells 78 cakes.</a:t>
                </a:r>
              </a:p>
              <a:p>
                <a:r>
                  <a:rPr lang="en-GB" dirty="0"/>
                  <a:t>How many does she have left?</a:t>
                </a:r>
              </a:p>
              <a:p>
                <a:endParaRPr lang="en-GB" dirty="0"/>
              </a:p>
              <a:p>
                <a:r>
                  <a:rPr lang="en-GB" dirty="0"/>
                  <a:t>How many cakes did Donna bake for the bun sale?</a:t>
                </a:r>
              </a:p>
              <a:p>
                <a:endParaRPr lang="en-GB" dirty="0"/>
              </a:p>
              <a:p>
                <a:r>
                  <a:rPr lang="en-GB" i="1" dirty="0"/>
                  <a:t>Estimate your answer first.  Show your answer using a bar model and check your answer using an addition (inverse).</a:t>
                </a:r>
              </a:p>
            </p:txBody>
          </p:sp>
        </p:grpSp>
      </p:grpSp>
    </p:spTree>
    <p:extLst>
      <p:ext uri="{BB962C8B-B14F-4D97-AF65-F5344CB8AC3E}">
        <p14:creationId xmlns:p14="http://schemas.microsoft.com/office/powerpoint/2010/main" val="564609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additive="base">
                                        <p:cTn id="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
                                            <p:txEl>
                                              <p:pRg st="2" end="2"/>
                                            </p:txEl>
                                          </p:spTgt>
                                        </p:tgtEl>
                                        <p:attrNameLst>
                                          <p:attrName>style.visibility</p:attrName>
                                        </p:attrNameLst>
                                      </p:cBhvr>
                                      <p:to>
                                        <p:strVal val="visible"/>
                                      </p:to>
                                    </p:set>
                                    <p:anim calcmode="lin" valueType="num">
                                      <p:cBhvr additive="base">
                                        <p:cTn id="13"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0">
                                            <p:txEl>
                                              <p:pRg st="3" end="3"/>
                                            </p:txEl>
                                          </p:spTgt>
                                        </p:tgtEl>
                                        <p:attrNameLst>
                                          <p:attrName>style.visibility</p:attrName>
                                        </p:attrNameLst>
                                      </p:cBhvr>
                                      <p:to>
                                        <p:strVal val="visible"/>
                                      </p:to>
                                    </p:set>
                                    <p:anim calcmode="lin" valueType="num">
                                      <p:cBhvr additive="base">
                                        <p:cTn id="17"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0">
                                            <p:txEl>
                                              <p:pRg st="5" end="5"/>
                                            </p:txEl>
                                          </p:spTgt>
                                        </p:tgtEl>
                                        <p:attrNameLst>
                                          <p:attrName>style.visibility</p:attrName>
                                        </p:attrNameLst>
                                      </p:cBhvr>
                                      <p:to>
                                        <p:strVal val="visible"/>
                                      </p:to>
                                    </p:set>
                                    <p:anim calcmode="lin" valueType="num">
                                      <p:cBhvr additive="base">
                                        <p:cTn id="23"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0">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0">
                                            <p:txEl>
                                              <p:pRg st="6" end="6"/>
                                            </p:txEl>
                                          </p:spTgt>
                                        </p:tgtEl>
                                        <p:attrNameLst>
                                          <p:attrName>style.visibility</p:attrName>
                                        </p:attrNameLst>
                                      </p:cBhvr>
                                      <p:to>
                                        <p:strVal val="visible"/>
                                      </p:to>
                                    </p:set>
                                    <p:anim calcmode="lin" valueType="num">
                                      <p:cBhvr additive="base">
                                        <p:cTn id="27" dur="500" fill="hold"/>
                                        <p:tgtEl>
                                          <p:spTgt spid="10">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0">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Make a Plan</a:t>
            </a:r>
          </a:p>
        </p:txBody>
      </p:sp>
      <p:sp>
        <p:nvSpPr>
          <p:cNvPr id="3" name="TextBox 2">
            <a:extLst>
              <a:ext uri="{FF2B5EF4-FFF2-40B4-BE49-F238E27FC236}">
                <a16:creationId xmlns:a16="http://schemas.microsoft.com/office/drawing/2014/main" id="{C108D53A-CBF5-4B0E-8282-15120F8F0D36}"/>
              </a:ext>
            </a:extLst>
          </p:cNvPr>
          <p:cNvSpPr txBox="1"/>
          <p:nvPr/>
        </p:nvSpPr>
        <p:spPr>
          <a:xfrm>
            <a:off x="446410" y="1425730"/>
            <a:ext cx="4518053" cy="4524315"/>
          </a:xfrm>
          <a:prstGeom prst="rect">
            <a:avLst/>
          </a:prstGeom>
          <a:solidFill>
            <a:schemeClr val="accent5">
              <a:lumMod val="20000"/>
              <a:lumOff val="80000"/>
            </a:schemeClr>
          </a:solidFill>
        </p:spPr>
        <p:txBody>
          <a:bodyPr wrap="square" rtlCol="0">
            <a:spAutoFit/>
          </a:bodyPr>
          <a:lstStyle/>
          <a:p>
            <a:r>
              <a:rPr lang="en-GB" b="1" dirty="0"/>
              <a:t>Step 1: Estimate how many cakes Alex has left </a:t>
            </a:r>
          </a:p>
          <a:p>
            <a:endParaRPr lang="en-GB" b="1" dirty="0"/>
          </a:p>
          <a:p>
            <a:endParaRPr lang="en-GB" b="1" dirty="0">
              <a:cs typeface="Times New Roman" panose="02020603050405020304" pitchFamily="18" charset="0"/>
            </a:endParaRPr>
          </a:p>
          <a:p>
            <a:r>
              <a:rPr lang="en-GB" b="1" dirty="0">
                <a:cs typeface="Times New Roman" panose="02020603050405020304" pitchFamily="18" charset="0"/>
              </a:rPr>
              <a:t>Step 2:  Calculate how many cakes Alex has left</a:t>
            </a:r>
          </a:p>
          <a:p>
            <a:endParaRPr lang="en-GB" b="1" dirty="0">
              <a:cs typeface="Times New Roman" panose="02020603050405020304" pitchFamily="18" charset="0"/>
            </a:endParaRPr>
          </a:p>
          <a:p>
            <a:endParaRPr lang="en-GB" b="1" dirty="0">
              <a:cs typeface="Times New Roman" panose="02020603050405020304" pitchFamily="18" charset="0"/>
            </a:endParaRPr>
          </a:p>
          <a:p>
            <a:r>
              <a:rPr lang="en-GB" b="1" dirty="0">
                <a:cs typeface="Times New Roman" panose="02020603050405020304" pitchFamily="18" charset="0"/>
              </a:rPr>
              <a:t>Step 3:  Calculate how many cakes Donna baked for the bun sale</a:t>
            </a:r>
          </a:p>
          <a:p>
            <a:endParaRPr lang="en-GB" b="1" dirty="0">
              <a:cs typeface="Times New Roman" panose="02020603050405020304" pitchFamily="18" charset="0"/>
            </a:endParaRPr>
          </a:p>
          <a:p>
            <a:endParaRPr lang="en-GB" b="1" dirty="0">
              <a:cs typeface="Times New Roman" panose="02020603050405020304" pitchFamily="18" charset="0"/>
            </a:endParaRPr>
          </a:p>
          <a:p>
            <a:r>
              <a:rPr lang="en-GB" b="1" dirty="0">
                <a:cs typeface="Times New Roman" panose="02020603050405020304" pitchFamily="18" charset="0"/>
              </a:rPr>
              <a:t>Step 4:  Check your answer using an addition (inverse)</a:t>
            </a:r>
          </a:p>
          <a:p>
            <a:endParaRPr lang="en-GB" b="1" dirty="0">
              <a:cs typeface="Times New Roman" panose="02020603050405020304" pitchFamily="18" charset="0"/>
            </a:endParaRPr>
          </a:p>
          <a:p>
            <a:endParaRPr lang="en-GB" b="1" dirty="0">
              <a:cs typeface="Times New Roman" panose="02020603050405020304" pitchFamily="18" charset="0"/>
            </a:endParaRPr>
          </a:p>
        </p:txBody>
      </p:sp>
      <p:sp>
        <p:nvSpPr>
          <p:cNvPr id="7" name="Text Box 2">
            <a:extLst>
              <a:ext uri="{FF2B5EF4-FFF2-40B4-BE49-F238E27FC236}">
                <a16:creationId xmlns:a16="http://schemas.microsoft.com/office/drawing/2014/main" id="{7E2E1DF6-EBEE-4FA9-AD9A-6A698225B30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15" name="Group 14">
            <a:extLst>
              <a:ext uri="{FF2B5EF4-FFF2-40B4-BE49-F238E27FC236}">
                <a16:creationId xmlns:a16="http://schemas.microsoft.com/office/drawing/2014/main" id="{D54846A7-5208-4D96-AE74-F13B3188A32B}"/>
              </a:ext>
            </a:extLst>
          </p:cNvPr>
          <p:cNvGrpSpPr/>
          <p:nvPr/>
        </p:nvGrpSpPr>
        <p:grpSpPr>
          <a:xfrm>
            <a:off x="5286518" y="1353459"/>
            <a:ext cx="6578043" cy="4659737"/>
            <a:chOff x="5529279" y="1384292"/>
            <a:chExt cx="6578043" cy="4659737"/>
          </a:xfrm>
        </p:grpSpPr>
        <p:sp>
          <p:nvSpPr>
            <p:cNvPr id="16" name="Content Placeholder 6">
              <a:extLst>
                <a:ext uri="{FF2B5EF4-FFF2-40B4-BE49-F238E27FC236}">
                  <a16:creationId xmlns:a16="http://schemas.microsoft.com/office/drawing/2014/main" id="{587131F2-E6EE-4C76-B0CF-3DE4F5E3759A}"/>
                </a:ext>
              </a:extLst>
            </p:cNvPr>
            <p:cNvSpPr txBox="1">
              <a:spLocks/>
            </p:cNvSpPr>
            <p:nvPr/>
          </p:nvSpPr>
          <p:spPr bwMode="auto">
            <a:xfrm>
              <a:off x="5529279" y="1384292"/>
              <a:ext cx="6578043" cy="4659737"/>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r>
                <a:rPr lang="en-US" dirty="0">
                  <a:latin typeface="+mn-lt"/>
                  <a:ea typeface="Bariol" charset="0"/>
                  <a:cs typeface="Bariol" charset="0"/>
                </a:rPr>
                <a:t>TASK</a:t>
              </a: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17" name="Group 16">
              <a:extLst>
                <a:ext uri="{FF2B5EF4-FFF2-40B4-BE49-F238E27FC236}">
                  <a16:creationId xmlns:a16="http://schemas.microsoft.com/office/drawing/2014/main" id="{52234338-B20C-49EE-BA5E-5EA71D69F69E}"/>
                </a:ext>
              </a:extLst>
            </p:cNvPr>
            <p:cNvGrpSpPr/>
            <p:nvPr/>
          </p:nvGrpSpPr>
          <p:grpSpPr>
            <a:xfrm>
              <a:off x="5663083" y="2079654"/>
              <a:ext cx="6310433" cy="3714702"/>
              <a:chOff x="2660931" y="2062076"/>
              <a:chExt cx="6434517" cy="3943650"/>
            </a:xfrm>
          </p:grpSpPr>
          <p:grpSp>
            <p:nvGrpSpPr>
              <p:cNvPr id="18" name="Group 17">
                <a:extLst>
                  <a:ext uri="{FF2B5EF4-FFF2-40B4-BE49-F238E27FC236}">
                    <a16:creationId xmlns:a16="http://schemas.microsoft.com/office/drawing/2014/main" id="{9AD6491B-611B-493F-8064-C28B1A10D02D}"/>
                  </a:ext>
                </a:extLst>
              </p:cNvPr>
              <p:cNvGrpSpPr/>
              <p:nvPr/>
            </p:nvGrpSpPr>
            <p:grpSpPr>
              <a:xfrm>
                <a:off x="2660931" y="2062076"/>
                <a:ext cx="6434517" cy="3943650"/>
                <a:chOff x="2660931" y="2062076"/>
                <a:chExt cx="6434517" cy="3943650"/>
              </a:xfrm>
            </p:grpSpPr>
            <p:sp>
              <p:nvSpPr>
                <p:cNvPr id="20" name="Speech Bubble: Rectangle 19">
                  <a:extLst>
                    <a:ext uri="{FF2B5EF4-FFF2-40B4-BE49-F238E27FC236}">
                      <a16:creationId xmlns:a16="http://schemas.microsoft.com/office/drawing/2014/main" id="{8B599C9E-22B3-4D5F-8A59-6BC72ABFDE65}"/>
                    </a:ext>
                  </a:extLst>
                </p:cNvPr>
                <p:cNvSpPr/>
                <p:nvPr/>
              </p:nvSpPr>
              <p:spPr>
                <a:xfrm>
                  <a:off x="2660931" y="2062076"/>
                  <a:ext cx="6434517" cy="3302944"/>
                </a:xfrm>
                <a:prstGeom prst="wedgeRectCallou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1" name="Picture 20">
                  <a:extLst>
                    <a:ext uri="{FF2B5EF4-FFF2-40B4-BE49-F238E27FC236}">
                      <a16:creationId xmlns:a16="http://schemas.microsoft.com/office/drawing/2014/main" id="{F278181B-B2A5-4D03-9777-9C8A9F374DD7}"/>
                    </a:ext>
                  </a:extLst>
                </p:cNvPr>
                <p:cNvPicPr>
                  <a:picLocks noChangeAspect="1"/>
                </p:cNvPicPr>
                <p:nvPr/>
              </p:nvPicPr>
              <p:blipFill>
                <a:blip r:embed="rId2"/>
                <a:stretch>
                  <a:fillRect/>
                </a:stretch>
              </p:blipFill>
              <p:spPr>
                <a:xfrm>
                  <a:off x="7590455" y="2506040"/>
                  <a:ext cx="1138570" cy="1316010"/>
                </a:xfrm>
                <a:prstGeom prst="rect">
                  <a:avLst/>
                </a:prstGeom>
              </p:spPr>
            </p:pic>
            <p:pic>
              <p:nvPicPr>
                <p:cNvPr id="22" name="Picture 21">
                  <a:extLst>
                    <a:ext uri="{FF2B5EF4-FFF2-40B4-BE49-F238E27FC236}">
                      <a16:creationId xmlns:a16="http://schemas.microsoft.com/office/drawing/2014/main" id="{27728E56-90EA-4BC5-91A0-9B401048FA9C}"/>
                    </a:ext>
                  </a:extLst>
                </p:cNvPr>
                <p:cNvPicPr>
                  <a:picLocks noChangeAspect="1"/>
                </p:cNvPicPr>
                <p:nvPr/>
              </p:nvPicPr>
              <p:blipFill>
                <a:blip r:embed="rId3"/>
                <a:stretch>
                  <a:fillRect/>
                </a:stretch>
              </p:blipFill>
              <p:spPr>
                <a:xfrm>
                  <a:off x="8033459" y="5148476"/>
                  <a:ext cx="895350" cy="857250"/>
                </a:xfrm>
                <a:prstGeom prst="rect">
                  <a:avLst/>
                </a:prstGeom>
              </p:spPr>
            </p:pic>
          </p:grpSp>
          <p:sp>
            <p:nvSpPr>
              <p:cNvPr id="19" name="TextBox 18">
                <a:extLst>
                  <a:ext uri="{FF2B5EF4-FFF2-40B4-BE49-F238E27FC236}">
                    <a16:creationId xmlns:a16="http://schemas.microsoft.com/office/drawing/2014/main" id="{003AF5F6-5DDE-4278-89D2-531D85860615}"/>
                  </a:ext>
                </a:extLst>
              </p:cNvPr>
              <p:cNvSpPr txBox="1"/>
              <p:nvPr/>
            </p:nvSpPr>
            <p:spPr>
              <a:xfrm>
                <a:off x="2730465" y="2174115"/>
                <a:ext cx="6198344" cy="2862322"/>
              </a:xfrm>
              <a:prstGeom prst="rect">
                <a:avLst/>
              </a:prstGeom>
              <a:noFill/>
            </p:spPr>
            <p:txBody>
              <a:bodyPr wrap="square" rtlCol="0">
                <a:spAutoFit/>
              </a:bodyPr>
              <a:lstStyle/>
              <a:p>
                <a:r>
                  <a:rPr lang="en-GB" dirty="0"/>
                  <a:t>Alex and her friend Donna, need to make 200 cakes in total for the bun sale.  </a:t>
                </a:r>
              </a:p>
              <a:p>
                <a:r>
                  <a:rPr lang="en-GB" dirty="0"/>
                  <a:t>Alex has baked 145 cakes for the bun sale.</a:t>
                </a:r>
              </a:p>
              <a:p>
                <a:r>
                  <a:rPr lang="en-GB" dirty="0"/>
                  <a:t>She sells 78 cakes.</a:t>
                </a:r>
              </a:p>
              <a:p>
                <a:r>
                  <a:rPr lang="en-GB" dirty="0"/>
                  <a:t>How many does she have left?</a:t>
                </a:r>
              </a:p>
              <a:p>
                <a:endParaRPr lang="en-GB" dirty="0"/>
              </a:p>
              <a:p>
                <a:r>
                  <a:rPr lang="en-GB" dirty="0"/>
                  <a:t>How many cakes did Donna bake for the bun sale?</a:t>
                </a:r>
              </a:p>
              <a:p>
                <a:endParaRPr lang="en-GB" dirty="0"/>
              </a:p>
              <a:p>
                <a:r>
                  <a:rPr lang="en-GB" i="1" dirty="0"/>
                  <a:t>Estimate your answer first.  Show your answer using a bar model and check your answer using an addition (inverse).</a:t>
                </a:r>
              </a:p>
            </p:txBody>
          </p:sp>
        </p:grpSp>
      </p:grpSp>
    </p:spTree>
    <p:extLst>
      <p:ext uri="{BB962C8B-B14F-4D97-AF65-F5344CB8AC3E}">
        <p14:creationId xmlns:p14="http://schemas.microsoft.com/office/powerpoint/2010/main" val="2483527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anim calcmode="lin" valueType="num">
                                      <p:cBhvr additive="base">
                                        <p:cTn id="2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201D2E4-9740-4DF7-9E9C-B0B9439B9B99}"/>
              </a:ext>
            </a:extLst>
          </p:cNvPr>
          <p:cNvSpPr txBox="1"/>
          <p:nvPr/>
        </p:nvSpPr>
        <p:spPr>
          <a:xfrm>
            <a:off x="1018346" y="729445"/>
            <a:ext cx="9703941" cy="5355312"/>
          </a:xfrm>
          <a:prstGeom prst="rect">
            <a:avLst/>
          </a:prstGeom>
          <a:noFill/>
        </p:spPr>
        <p:txBody>
          <a:bodyPr wrap="square">
            <a:spAutoFit/>
          </a:bodyPr>
          <a:lstStyle/>
          <a:p>
            <a:r>
              <a:rPr lang="en-GB" b="1" dirty="0"/>
              <a:t>We could represent the problem on a bar model:</a:t>
            </a:r>
          </a:p>
          <a:p>
            <a:endParaRPr lang="en-GB" b="1" dirty="0"/>
          </a:p>
          <a:p>
            <a:endParaRPr lang="en-GB" b="1"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b="1" dirty="0"/>
          </a:p>
          <a:p>
            <a:endParaRPr lang="en-GB" b="1" dirty="0"/>
          </a:p>
          <a:p>
            <a:endParaRPr lang="en-GB" b="1" dirty="0"/>
          </a:p>
          <a:p>
            <a:endParaRPr lang="en-GB" dirty="0"/>
          </a:p>
        </p:txBody>
      </p:sp>
      <p:sp>
        <p:nvSpPr>
          <p:cNvPr id="6" name="Rectangle 5">
            <a:extLst>
              <a:ext uri="{FF2B5EF4-FFF2-40B4-BE49-F238E27FC236}">
                <a16:creationId xmlns:a16="http://schemas.microsoft.com/office/drawing/2014/main" id="{92CEB18C-4FF3-4D98-A508-DB53E4E8066F}"/>
              </a:ext>
            </a:extLst>
          </p:cNvPr>
          <p:cNvSpPr/>
          <p:nvPr/>
        </p:nvSpPr>
        <p:spPr>
          <a:xfrm>
            <a:off x="1732910" y="2297762"/>
            <a:ext cx="3794586" cy="616449"/>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ight Brace 7">
            <a:extLst>
              <a:ext uri="{FF2B5EF4-FFF2-40B4-BE49-F238E27FC236}">
                <a16:creationId xmlns:a16="http://schemas.microsoft.com/office/drawing/2014/main" id="{28CB8645-8EE0-4A53-9875-1FD70A7F2ADC}"/>
              </a:ext>
            </a:extLst>
          </p:cNvPr>
          <p:cNvSpPr/>
          <p:nvPr/>
        </p:nvSpPr>
        <p:spPr>
          <a:xfrm rot="5400000">
            <a:off x="4234117" y="2734538"/>
            <a:ext cx="368737" cy="2218020"/>
          </a:xfrm>
          <a:prstGeom prst="rightBrace">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 name="TextBox 8">
            <a:extLst>
              <a:ext uri="{FF2B5EF4-FFF2-40B4-BE49-F238E27FC236}">
                <a16:creationId xmlns:a16="http://schemas.microsoft.com/office/drawing/2014/main" id="{FF9CB995-903D-4E99-AD23-D113EC205692}"/>
              </a:ext>
            </a:extLst>
          </p:cNvPr>
          <p:cNvSpPr txBox="1"/>
          <p:nvPr/>
        </p:nvSpPr>
        <p:spPr>
          <a:xfrm>
            <a:off x="3276338" y="4077865"/>
            <a:ext cx="2218021" cy="646331"/>
          </a:xfrm>
          <a:prstGeom prst="rect">
            <a:avLst/>
          </a:prstGeom>
          <a:noFill/>
        </p:spPr>
        <p:txBody>
          <a:bodyPr wrap="square" rtlCol="0">
            <a:spAutoFit/>
          </a:bodyPr>
          <a:lstStyle/>
          <a:p>
            <a:pPr algn="ctr"/>
            <a:r>
              <a:rPr lang="en-GB" dirty="0"/>
              <a:t>Number of cakes Alex sold</a:t>
            </a:r>
          </a:p>
        </p:txBody>
      </p:sp>
      <p:sp>
        <p:nvSpPr>
          <p:cNvPr id="10" name="TextBox 9">
            <a:extLst>
              <a:ext uri="{FF2B5EF4-FFF2-40B4-BE49-F238E27FC236}">
                <a16:creationId xmlns:a16="http://schemas.microsoft.com/office/drawing/2014/main" id="{A1538529-C270-4B44-96C1-B3DBE174E826}"/>
              </a:ext>
            </a:extLst>
          </p:cNvPr>
          <p:cNvSpPr txBox="1"/>
          <p:nvPr/>
        </p:nvSpPr>
        <p:spPr>
          <a:xfrm>
            <a:off x="2529610" y="2404850"/>
            <a:ext cx="1890444" cy="369332"/>
          </a:xfrm>
          <a:prstGeom prst="rect">
            <a:avLst/>
          </a:prstGeom>
          <a:noFill/>
        </p:spPr>
        <p:txBody>
          <a:bodyPr wrap="square" rtlCol="0">
            <a:spAutoFit/>
          </a:bodyPr>
          <a:lstStyle/>
          <a:p>
            <a:pPr algn="ctr"/>
            <a:r>
              <a:rPr lang="en-GB" dirty="0"/>
              <a:t>145</a:t>
            </a:r>
          </a:p>
        </p:txBody>
      </p:sp>
      <p:sp>
        <p:nvSpPr>
          <p:cNvPr id="7" name="Rectangle 6">
            <a:extLst>
              <a:ext uri="{FF2B5EF4-FFF2-40B4-BE49-F238E27FC236}">
                <a16:creationId xmlns:a16="http://schemas.microsoft.com/office/drawing/2014/main" id="{839AE63C-F87E-49A0-8B46-3DC46DCFD21E}"/>
              </a:ext>
            </a:extLst>
          </p:cNvPr>
          <p:cNvSpPr/>
          <p:nvPr/>
        </p:nvSpPr>
        <p:spPr>
          <a:xfrm>
            <a:off x="3236558" y="2914211"/>
            <a:ext cx="2294044" cy="616449"/>
          </a:xfrm>
          <a:prstGeom prst="rect">
            <a:avLst/>
          </a:prstGeom>
          <a:solidFill>
            <a:schemeClr val="accent3">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9B8A7678-900F-47B1-B209-12ECC1A41429}"/>
              </a:ext>
            </a:extLst>
          </p:cNvPr>
          <p:cNvSpPr txBox="1"/>
          <p:nvPr/>
        </p:nvSpPr>
        <p:spPr>
          <a:xfrm>
            <a:off x="4147844" y="3037769"/>
            <a:ext cx="3932650" cy="369332"/>
          </a:xfrm>
          <a:prstGeom prst="rect">
            <a:avLst/>
          </a:prstGeom>
          <a:noFill/>
        </p:spPr>
        <p:txBody>
          <a:bodyPr wrap="square" rtlCol="0">
            <a:spAutoFit/>
          </a:bodyPr>
          <a:lstStyle/>
          <a:p>
            <a:r>
              <a:rPr lang="en-GB" dirty="0"/>
              <a:t>78 </a:t>
            </a:r>
          </a:p>
        </p:txBody>
      </p:sp>
      <p:sp>
        <p:nvSpPr>
          <p:cNvPr id="13" name="Right Brace 12">
            <a:extLst>
              <a:ext uri="{FF2B5EF4-FFF2-40B4-BE49-F238E27FC236}">
                <a16:creationId xmlns:a16="http://schemas.microsoft.com/office/drawing/2014/main" id="{E0FC8CBE-ADF3-4825-892D-84824BB888B2}"/>
              </a:ext>
            </a:extLst>
          </p:cNvPr>
          <p:cNvSpPr/>
          <p:nvPr/>
        </p:nvSpPr>
        <p:spPr>
          <a:xfrm rot="16200000">
            <a:off x="3445537" y="47209"/>
            <a:ext cx="369331" cy="3794587"/>
          </a:xfrm>
          <a:prstGeom prst="rightBrace">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4" name="TextBox 13">
            <a:extLst>
              <a:ext uri="{FF2B5EF4-FFF2-40B4-BE49-F238E27FC236}">
                <a16:creationId xmlns:a16="http://schemas.microsoft.com/office/drawing/2014/main" id="{C91D5618-1BE0-4656-B9D1-106A804817F6}"/>
              </a:ext>
            </a:extLst>
          </p:cNvPr>
          <p:cNvSpPr txBox="1"/>
          <p:nvPr/>
        </p:nvSpPr>
        <p:spPr>
          <a:xfrm>
            <a:off x="1732909" y="1343428"/>
            <a:ext cx="4137408" cy="369332"/>
          </a:xfrm>
          <a:prstGeom prst="rect">
            <a:avLst/>
          </a:prstGeom>
          <a:noFill/>
        </p:spPr>
        <p:txBody>
          <a:bodyPr wrap="square" rtlCol="0">
            <a:spAutoFit/>
          </a:bodyPr>
          <a:lstStyle/>
          <a:p>
            <a:r>
              <a:rPr lang="en-GB" dirty="0"/>
              <a:t>Total number of cakes that Alex baked</a:t>
            </a:r>
          </a:p>
        </p:txBody>
      </p:sp>
      <p:grpSp>
        <p:nvGrpSpPr>
          <p:cNvPr id="15" name="Group 14">
            <a:extLst>
              <a:ext uri="{FF2B5EF4-FFF2-40B4-BE49-F238E27FC236}">
                <a16:creationId xmlns:a16="http://schemas.microsoft.com/office/drawing/2014/main" id="{3B33134E-3AB9-4D4B-8F6D-AA7F40E7E622}"/>
              </a:ext>
            </a:extLst>
          </p:cNvPr>
          <p:cNvGrpSpPr/>
          <p:nvPr/>
        </p:nvGrpSpPr>
        <p:grpSpPr>
          <a:xfrm>
            <a:off x="1725698" y="2919172"/>
            <a:ext cx="3159456" cy="616449"/>
            <a:chOff x="5971588" y="3155674"/>
            <a:chExt cx="2199876" cy="616449"/>
          </a:xfrm>
        </p:grpSpPr>
        <p:sp>
          <p:nvSpPr>
            <p:cNvPr id="16" name="Rectangle 15">
              <a:extLst>
                <a:ext uri="{FF2B5EF4-FFF2-40B4-BE49-F238E27FC236}">
                  <a16:creationId xmlns:a16="http://schemas.microsoft.com/office/drawing/2014/main" id="{24C5D037-7308-4DFF-BC29-FC6358D78E49}"/>
                </a:ext>
              </a:extLst>
            </p:cNvPr>
            <p:cNvSpPr/>
            <p:nvPr/>
          </p:nvSpPr>
          <p:spPr>
            <a:xfrm>
              <a:off x="5971588" y="3155674"/>
              <a:ext cx="1102758" cy="616449"/>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extLst>
                <a:ext uri="{FF2B5EF4-FFF2-40B4-BE49-F238E27FC236}">
                  <a16:creationId xmlns:a16="http://schemas.microsoft.com/office/drawing/2014/main" id="{B167DC87-E5CF-4064-AB38-AEFB195898F9}"/>
                </a:ext>
              </a:extLst>
            </p:cNvPr>
            <p:cNvSpPr txBox="1"/>
            <p:nvPr/>
          </p:nvSpPr>
          <p:spPr>
            <a:xfrm>
              <a:off x="6281020" y="3274271"/>
              <a:ext cx="1890444" cy="369332"/>
            </a:xfrm>
            <a:prstGeom prst="rect">
              <a:avLst/>
            </a:prstGeom>
            <a:noFill/>
          </p:spPr>
          <p:txBody>
            <a:bodyPr wrap="square" rtlCol="0">
              <a:spAutoFit/>
            </a:bodyPr>
            <a:lstStyle/>
            <a:p>
              <a:r>
                <a:rPr lang="en-GB" dirty="0"/>
                <a:t>   ? </a:t>
              </a:r>
            </a:p>
          </p:txBody>
        </p:sp>
      </p:grpSp>
      <p:sp>
        <p:nvSpPr>
          <p:cNvPr id="18" name="Right Brace 17">
            <a:extLst>
              <a:ext uri="{FF2B5EF4-FFF2-40B4-BE49-F238E27FC236}">
                <a16:creationId xmlns:a16="http://schemas.microsoft.com/office/drawing/2014/main" id="{D5E7CEC0-A0B6-43D7-81A0-FE4A799BE799}"/>
              </a:ext>
            </a:extLst>
          </p:cNvPr>
          <p:cNvSpPr/>
          <p:nvPr/>
        </p:nvSpPr>
        <p:spPr>
          <a:xfrm rot="5400000">
            <a:off x="2332908" y="3071985"/>
            <a:ext cx="296440" cy="1510860"/>
          </a:xfrm>
          <a:prstGeom prst="rightBrace">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9" name="TextBox 18">
            <a:extLst>
              <a:ext uri="{FF2B5EF4-FFF2-40B4-BE49-F238E27FC236}">
                <a16:creationId xmlns:a16="http://schemas.microsoft.com/office/drawing/2014/main" id="{CDBFF73C-E920-429F-A9A5-81B77B4D8FA1}"/>
              </a:ext>
            </a:extLst>
          </p:cNvPr>
          <p:cNvSpPr txBox="1"/>
          <p:nvPr/>
        </p:nvSpPr>
        <p:spPr>
          <a:xfrm>
            <a:off x="846108" y="4066215"/>
            <a:ext cx="2647989" cy="646331"/>
          </a:xfrm>
          <a:prstGeom prst="rect">
            <a:avLst/>
          </a:prstGeom>
          <a:noFill/>
        </p:spPr>
        <p:txBody>
          <a:bodyPr wrap="square" rtlCol="0">
            <a:spAutoFit/>
          </a:bodyPr>
          <a:lstStyle/>
          <a:p>
            <a:pPr algn="ctr"/>
            <a:r>
              <a:rPr lang="en-GB" dirty="0">
                <a:solidFill>
                  <a:srgbClr val="FF0000"/>
                </a:solidFill>
              </a:rPr>
              <a:t>Number of cakes Alex has left</a:t>
            </a:r>
          </a:p>
        </p:txBody>
      </p:sp>
      <p:sp>
        <p:nvSpPr>
          <p:cNvPr id="22" name="TextBox 21">
            <a:extLst>
              <a:ext uri="{FF2B5EF4-FFF2-40B4-BE49-F238E27FC236}">
                <a16:creationId xmlns:a16="http://schemas.microsoft.com/office/drawing/2014/main" id="{CD578B0A-9F02-43BA-BC96-C85ADC7AB59A}"/>
              </a:ext>
            </a:extLst>
          </p:cNvPr>
          <p:cNvSpPr txBox="1"/>
          <p:nvPr/>
        </p:nvSpPr>
        <p:spPr>
          <a:xfrm>
            <a:off x="6682229" y="1462540"/>
            <a:ext cx="4754621" cy="656520"/>
          </a:xfrm>
          <a:prstGeom prst="rect">
            <a:avLst/>
          </a:prstGeom>
          <a:noFill/>
        </p:spPr>
        <p:txBody>
          <a:bodyPr wrap="square" rtlCol="0">
            <a:spAutoFit/>
          </a:bodyPr>
          <a:lstStyle/>
          <a:p>
            <a:r>
              <a:rPr lang="en-GB" b="1" dirty="0"/>
              <a:t>We could use a number line to calculate the total:</a:t>
            </a:r>
            <a:endParaRPr lang="en-GB" dirty="0"/>
          </a:p>
        </p:txBody>
      </p:sp>
      <p:grpSp>
        <p:nvGrpSpPr>
          <p:cNvPr id="26" name="Group 25">
            <a:extLst>
              <a:ext uri="{FF2B5EF4-FFF2-40B4-BE49-F238E27FC236}">
                <a16:creationId xmlns:a16="http://schemas.microsoft.com/office/drawing/2014/main" id="{238B5402-060A-483F-938A-7EC91DC013D8}"/>
              </a:ext>
            </a:extLst>
          </p:cNvPr>
          <p:cNvGrpSpPr/>
          <p:nvPr/>
        </p:nvGrpSpPr>
        <p:grpSpPr>
          <a:xfrm>
            <a:off x="6372268" y="3224552"/>
            <a:ext cx="5139440" cy="490384"/>
            <a:chOff x="6516130" y="3659179"/>
            <a:chExt cx="5139440" cy="490384"/>
          </a:xfrm>
        </p:grpSpPr>
        <p:cxnSp>
          <p:nvCxnSpPr>
            <p:cNvPr id="20" name="Straight Connector 19">
              <a:extLst>
                <a:ext uri="{FF2B5EF4-FFF2-40B4-BE49-F238E27FC236}">
                  <a16:creationId xmlns:a16="http://schemas.microsoft.com/office/drawing/2014/main" id="{514CFB58-0E27-4A25-A31F-0CD1954F9499}"/>
                </a:ext>
              </a:extLst>
            </p:cNvPr>
            <p:cNvCxnSpPr/>
            <p:nvPr/>
          </p:nvCxnSpPr>
          <p:spPr>
            <a:xfrm>
              <a:off x="6729573" y="3659179"/>
              <a:ext cx="4407614" cy="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4BC1D93D-D030-4033-907B-8DE64F72C559}"/>
                </a:ext>
              </a:extLst>
            </p:cNvPr>
            <p:cNvSpPr txBox="1"/>
            <p:nvPr/>
          </p:nvSpPr>
          <p:spPr>
            <a:xfrm>
              <a:off x="6516130" y="3780231"/>
              <a:ext cx="791110" cy="369332"/>
            </a:xfrm>
            <a:prstGeom prst="rect">
              <a:avLst/>
            </a:prstGeom>
            <a:noFill/>
          </p:spPr>
          <p:txBody>
            <a:bodyPr wrap="square" rtlCol="0">
              <a:spAutoFit/>
            </a:bodyPr>
            <a:lstStyle/>
            <a:p>
              <a:r>
                <a:rPr lang="en-GB" dirty="0"/>
                <a:t>78</a:t>
              </a:r>
            </a:p>
          </p:txBody>
        </p:sp>
        <p:sp>
          <p:nvSpPr>
            <p:cNvPr id="23" name="TextBox 22">
              <a:extLst>
                <a:ext uri="{FF2B5EF4-FFF2-40B4-BE49-F238E27FC236}">
                  <a16:creationId xmlns:a16="http://schemas.microsoft.com/office/drawing/2014/main" id="{A74244F8-3A18-4DCD-ABEC-CA75C909AD2C}"/>
                </a:ext>
              </a:extLst>
            </p:cNvPr>
            <p:cNvSpPr txBox="1"/>
            <p:nvPr/>
          </p:nvSpPr>
          <p:spPr>
            <a:xfrm>
              <a:off x="10864460" y="3777962"/>
              <a:ext cx="791110" cy="369332"/>
            </a:xfrm>
            <a:prstGeom prst="rect">
              <a:avLst/>
            </a:prstGeom>
            <a:noFill/>
          </p:spPr>
          <p:txBody>
            <a:bodyPr wrap="square" rtlCol="0">
              <a:spAutoFit/>
            </a:bodyPr>
            <a:lstStyle/>
            <a:p>
              <a:r>
                <a:rPr lang="en-GB" dirty="0"/>
                <a:t>145</a:t>
              </a:r>
            </a:p>
          </p:txBody>
        </p:sp>
      </p:grpSp>
      <p:sp>
        <p:nvSpPr>
          <p:cNvPr id="24" name="Arrow: Curved Down 23">
            <a:extLst>
              <a:ext uri="{FF2B5EF4-FFF2-40B4-BE49-F238E27FC236}">
                <a16:creationId xmlns:a16="http://schemas.microsoft.com/office/drawing/2014/main" id="{95CDB356-8B57-4BE0-ABFB-9D18C13F117C}"/>
              </a:ext>
            </a:extLst>
          </p:cNvPr>
          <p:cNvSpPr/>
          <p:nvPr/>
        </p:nvSpPr>
        <p:spPr>
          <a:xfrm>
            <a:off x="6767823" y="2339555"/>
            <a:ext cx="4407614" cy="884997"/>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5" name="TextBox 24">
            <a:extLst>
              <a:ext uri="{FF2B5EF4-FFF2-40B4-BE49-F238E27FC236}">
                <a16:creationId xmlns:a16="http://schemas.microsoft.com/office/drawing/2014/main" id="{45B7DED0-4BE5-4627-BA45-DFFB05B1AA23}"/>
              </a:ext>
            </a:extLst>
          </p:cNvPr>
          <p:cNvSpPr txBox="1"/>
          <p:nvPr/>
        </p:nvSpPr>
        <p:spPr>
          <a:xfrm>
            <a:off x="8590288" y="2391810"/>
            <a:ext cx="791110" cy="461665"/>
          </a:xfrm>
          <a:prstGeom prst="rect">
            <a:avLst/>
          </a:prstGeom>
          <a:noFill/>
        </p:spPr>
        <p:txBody>
          <a:bodyPr wrap="square" rtlCol="0">
            <a:spAutoFit/>
          </a:bodyPr>
          <a:lstStyle/>
          <a:p>
            <a:r>
              <a:rPr lang="en-GB" sz="2400" dirty="0">
                <a:solidFill>
                  <a:srgbClr val="FF0000"/>
                </a:solidFill>
              </a:rPr>
              <a:t>+?</a:t>
            </a:r>
          </a:p>
        </p:txBody>
      </p:sp>
      <p:grpSp>
        <p:nvGrpSpPr>
          <p:cNvPr id="34" name="Group 33">
            <a:extLst>
              <a:ext uri="{FF2B5EF4-FFF2-40B4-BE49-F238E27FC236}">
                <a16:creationId xmlns:a16="http://schemas.microsoft.com/office/drawing/2014/main" id="{5DC92C7D-EE74-4327-85FA-0FC9D4BAA266}"/>
              </a:ext>
            </a:extLst>
          </p:cNvPr>
          <p:cNvGrpSpPr/>
          <p:nvPr/>
        </p:nvGrpSpPr>
        <p:grpSpPr>
          <a:xfrm>
            <a:off x="6372268" y="4383848"/>
            <a:ext cx="5139440" cy="1350780"/>
            <a:chOff x="6372268" y="4383848"/>
            <a:chExt cx="5139440" cy="1350780"/>
          </a:xfrm>
        </p:grpSpPr>
        <p:grpSp>
          <p:nvGrpSpPr>
            <p:cNvPr id="27" name="Group 26">
              <a:extLst>
                <a:ext uri="{FF2B5EF4-FFF2-40B4-BE49-F238E27FC236}">
                  <a16:creationId xmlns:a16="http://schemas.microsoft.com/office/drawing/2014/main" id="{3F0E87A7-CC90-465E-8D4E-3FC2A911B013}"/>
                </a:ext>
              </a:extLst>
            </p:cNvPr>
            <p:cNvGrpSpPr/>
            <p:nvPr/>
          </p:nvGrpSpPr>
          <p:grpSpPr>
            <a:xfrm>
              <a:off x="6372268" y="5244244"/>
              <a:ext cx="5139440" cy="490384"/>
              <a:chOff x="6516130" y="3659179"/>
              <a:chExt cx="5139440" cy="490384"/>
            </a:xfrm>
          </p:grpSpPr>
          <p:cxnSp>
            <p:nvCxnSpPr>
              <p:cNvPr id="28" name="Straight Connector 27">
                <a:extLst>
                  <a:ext uri="{FF2B5EF4-FFF2-40B4-BE49-F238E27FC236}">
                    <a16:creationId xmlns:a16="http://schemas.microsoft.com/office/drawing/2014/main" id="{D81BD752-7F57-48E7-8A2A-018C958D35AC}"/>
                  </a:ext>
                </a:extLst>
              </p:cNvPr>
              <p:cNvCxnSpPr/>
              <p:nvPr/>
            </p:nvCxnSpPr>
            <p:spPr>
              <a:xfrm>
                <a:off x="6729573" y="3659179"/>
                <a:ext cx="4407614" cy="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5746620B-F708-4FAC-8571-C519F4882227}"/>
                  </a:ext>
                </a:extLst>
              </p:cNvPr>
              <p:cNvSpPr txBox="1"/>
              <p:nvPr/>
            </p:nvSpPr>
            <p:spPr>
              <a:xfrm>
                <a:off x="6516130" y="3780231"/>
                <a:ext cx="791110" cy="369332"/>
              </a:xfrm>
              <a:prstGeom prst="rect">
                <a:avLst/>
              </a:prstGeom>
              <a:noFill/>
            </p:spPr>
            <p:txBody>
              <a:bodyPr wrap="square" rtlCol="0">
                <a:spAutoFit/>
              </a:bodyPr>
              <a:lstStyle/>
              <a:p>
                <a:r>
                  <a:rPr lang="en-GB" dirty="0"/>
                  <a:t>78</a:t>
                </a:r>
              </a:p>
            </p:txBody>
          </p:sp>
          <p:sp>
            <p:nvSpPr>
              <p:cNvPr id="30" name="TextBox 29">
                <a:extLst>
                  <a:ext uri="{FF2B5EF4-FFF2-40B4-BE49-F238E27FC236}">
                    <a16:creationId xmlns:a16="http://schemas.microsoft.com/office/drawing/2014/main" id="{FAFA2DE3-491A-4498-A29A-AD86475CB547}"/>
                  </a:ext>
                </a:extLst>
              </p:cNvPr>
              <p:cNvSpPr txBox="1"/>
              <p:nvPr/>
            </p:nvSpPr>
            <p:spPr>
              <a:xfrm>
                <a:off x="10864460" y="3777962"/>
                <a:ext cx="791110" cy="369332"/>
              </a:xfrm>
              <a:prstGeom prst="rect">
                <a:avLst/>
              </a:prstGeom>
              <a:noFill/>
            </p:spPr>
            <p:txBody>
              <a:bodyPr wrap="square" rtlCol="0">
                <a:spAutoFit/>
              </a:bodyPr>
              <a:lstStyle/>
              <a:p>
                <a:r>
                  <a:rPr lang="en-GB" dirty="0"/>
                  <a:t>145</a:t>
                </a:r>
              </a:p>
            </p:txBody>
          </p:sp>
        </p:grpSp>
        <p:sp>
          <p:nvSpPr>
            <p:cNvPr id="32" name="Arrow: Curved Down 31">
              <a:extLst>
                <a:ext uri="{FF2B5EF4-FFF2-40B4-BE49-F238E27FC236}">
                  <a16:creationId xmlns:a16="http://schemas.microsoft.com/office/drawing/2014/main" id="{8FFC8885-AFB7-4E49-8520-6B93B6CA815C}"/>
                </a:ext>
              </a:extLst>
            </p:cNvPr>
            <p:cNvSpPr/>
            <p:nvPr/>
          </p:nvSpPr>
          <p:spPr>
            <a:xfrm flipH="1">
              <a:off x="6486907" y="4383848"/>
              <a:ext cx="4407616" cy="857961"/>
            </a:xfrm>
            <a:prstGeom prst="curvedDown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3" name="TextBox 32">
              <a:extLst>
                <a:ext uri="{FF2B5EF4-FFF2-40B4-BE49-F238E27FC236}">
                  <a16:creationId xmlns:a16="http://schemas.microsoft.com/office/drawing/2014/main" id="{DB4566E4-716A-4CE5-89A0-0449E8F4EA57}"/>
                </a:ext>
              </a:extLst>
            </p:cNvPr>
            <p:cNvSpPr txBox="1"/>
            <p:nvPr/>
          </p:nvSpPr>
          <p:spPr>
            <a:xfrm>
              <a:off x="8576075" y="4493363"/>
              <a:ext cx="791110" cy="461665"/>
            </a:xfrm>
            <a:prstGeom prst="rect">
              <a:avLst/>
            </a:prstGeom>
            <a:noFill/>
          </p:spPr>
          <p:txBody>
            <a:bodyPr wrap="square" rtlCol="0">
              <a:spAutoFit/>
            </a:bodyPr>
            <a:lstStyle/>
            <a:p>
              <a:r>
                <a:rPr lang="en-GB" sz="2400" dirty="0">
                  <a:solidFill>
                    <a:srgbClr val="FF0000"/>
                  </a:solidFill>
                </a:rPr>
                <a:t>-?</a:t>
              </a:r>
            </a:p>
          </p:txBody>
        </p:sp>
      </p:grpSp>
    </p:spTree>
    <p:extLst>
      <p:ext uri="{BB962C8B-B14F-4D97-AF65-F5344CB8AC3E}">
        <p14:creationId xmlns:p14="http://schemas.microsoft.com/office/powerpoint/2010/main" val="3387439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Carry out your plan: show your reasoning</a:t>
            </a:r>
          </a:p>
        </p:txBody>
      </p:sp>
      <p:sp>
        <p:nvSpPr>
          <p:cNvPr id="8" name="Text Box 2">
            <a:extLst>
              <a:ext uri="{FF2B5EF4-FFF2-40B4-BE49-F238E27FC236}">
                <a16:creationId xmlns:a16="http://schemas.microsoft.com/office/drawing/2014/main" id="{D775A32F-6EE0-4238-AD7B-00A6AE703C1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16" name="Group 15">
            <a:extLst>
              <a:ext uri="{FF2B5EF4-FFF2-40B4-BE49-F238E27FC236}">
                <a16:creationId xmlns:a16="http://schemas.microsoft.com/office/drawing/2014/main" id="{56DBDD02-EC8B-4A55-9AD3-388DC512BF37}"/>
              </a:ext>
            </a:extLst>
          </p:cNvPr>
          <p:cNvGrpSpPr/>
          <p:nvPr/>
        </p:nvGrpSpPr>
        <p:grpSpPr>
          <a:xfrm>
            <a:off x="5167547" y="1425730"/>
            <a:ext cx="6578043" cy="4659737"/>
            <a:chOff x="5529279" y="1384292"/>
            <a:chExt cx="6578043" cy="4659737"/>
          </a:xfrm>
        </p:grpSpPr>
        <p:sp>
          <p:nvSpPr>
            <p:cNvPr id="17" name="Content Placeholder 6">
              <a:extLst>
                <a:ext uri="{FF2B5EF4-FFF2-40B4-BE49-F238E27FC236}">
                  <a16:creationId xmlns:a16="http://schemas.microsoft.com/office/drawing/2014/main" id="{39E87140-FE80-4D0A-A2CD-428BCA6A3C4D}"/>
                </a:ext>
              </a:extLst>
            </p:cNvPr>
            <p:cNvSpPr txBox="1">
              <a:spLocks/>
            </p:cNvSpPr>
            <p:nvPr/>
          </p:nvSpPr>
          <p:spPr bwMode="auto">
            <a:xfrm>
              <a:off x="5529279" y="1384292"/>
              <a:ext cx="6578043" cy="4659737"/>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r>
                <a:rPr lang="en-US" dirty="0">
                  <a:latin typeface="+mn-lt"/>
                  <a:ea typeface="Bariol" charset="0"/>
                  <a:cs typeface="Bariol" charset="0"/>
                </a:rPr>
                <a:t>TASK</a:t>
              </a: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18" name="Group 17">
              <a:extLst>
                <a:ext uri="{FF2B5EF4-FFF2-40B4-BE49-F238E27FC236}">
                  <a16:creationId xmlns:a16="http://schemas.microsoft.com/office/drawing/2014/main" id="{028E232F-ABFC-4457-8286-EF791B17349B}"/>
                </a:ext>
              </a:extLst>
            </p:cNvPr>
            <p:cNvGrpSpPr/>
            <p:nvPr/>
          </p:nvGrpSpPr>
          <p:grpSpPr>
            <a:xfrm>
              <a:off x="5663083" y="2079654"/>
              <a:ext cx="6310433" cy="3714702"/>
              <a:chOff x="2660931" y="2062076"/>
              <a:chExt cx="6434517" cy="3943650"/>
            </a:xfrm>
          </p:grpSpPr>
          <p:grpSp>
            <p:nvGrpSpPr>
              <p:cNvPr id="19" name="Group 18">
                <a:extLst>
                  <a:ext uri="{FF2B5EF4-FFF2-40B4-BE49-F238E27FC236}">
                    <a16:creationId xmlns:a16="http://schemas.microsoft.com/office/drawing/2014/main" id="{859BE82A-6134-439D-B286-3465EB96197D}"/>
                  </a:ext>
                </a:extLst>
              </p:cNvPr>
              <p:cNvGrpSpPr/>
              <p:nvPr/>
            </p:nvGrpSpPr>
            <p:grpSpPr>
              <a:xfrm>
                <a:off x="2660931" y="2062076"/>
                <a:ext cx="6434517" cy="3943650"/>
                <a:chOff x="2660931" y="2062076"/>
                <a:chExt cx="6434517" cy="3943650"/>
              </a:xfrm>
            </p:grpSpPr>
            <p:sp>
              <p:nvSpPr>
                <p:cNvPr id="21" name="Speech Bubble: Rectangle 20">
                  <a:extLst>
                    <a:ext uri="{FF2B5EF4-FFF2-40B4-BE49-F238E27FC236}">
                      <a16:creationId xmlns:a16="http://schemas.microsoft.com/office/drawing/2014/main" id="{E6E44AD7-ABFD-445C-8E1B-7EC47AE7FF2E}"/>
                    </a:ext>
                  </a:extLst>
                </p:cNvPr>
                <p:cNvSpPr/>
                <p:nvPr/>
              </p:nvSpPr>
              <p:spPr>
                <a:xfrm>
                  <a:off x="2660931" y="2062076"/>
                  <a:ext cx="6434517" cy="3302944"/>
                </a:xfrm>
                <a:prstGeom prst="wedgeRectCallou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2" name="Picture 21">
                  <a:extLst>
                    <a:ext uri="{FF2B5EF4-FFF2-40B4-BE49-F238E27FC236}">
                      <a16:creationId xmlns:a16="http://schemas.microsoft.com/office/drawing/2014/main" id="{50875EC2-7AD2-4296-8E11-7EC1D4D45E61}"/>
                    </a:ext>
                  </a:extLst>
                </p:cNvPr>
                <p:cNvPicPr>
                  <a:picLocks noChangeAspect="1"/>
                </p:cNvPicPr>
                <p:nvPr/>
              </p:nvPicPr>
              <p:blipFill>
                <a:blip r:embed="rId2"/>
                <a:stretch>
                  <a:fillRect/>
                </a:stretch>
              </p:blipFill>
              <p:spPr>
                <a:xfrm>
                  <a:off x="7590455" y="2506040"/>
                  <a:ext cx="1138570" cy="1316010"/>
                </a:xfrm>
                <a:prstGeom prst="rect">
                  <a:avLst/>
                </a:prstGeom>
              </p:spPr>
            </p:pic>
            <p:pic>
              <p:nvPicPr>
                <p:cNvPr id="23" name="Picture 22">
                  <a:extLst>
                    <a:ext uri="{FF2B5EF4-FFF2-40B4-BE49-F238E27FC236}">
                      <a16:creationId xmlns:a16="http://schemas.microsoft.com/office/drawing/2014/main" id="{6691D413-9429-4CD4-AC22-3DB96C76564C}"/>
                    </a:ext>
                  </a:extLst>
                </p:cNvPr>
                <p:cNvPicPr>
                  <a:picLocks noChangeAspect="1"/>
                </p:cNvPicPr>
                <p:nvPr/>
              </p:nvPicPr>
              <p:blipFill>
                <a:blip r:embed="rId3"/>
                <a:stretch>
                  <a:fillRect/>
                </a:stretch>
              </p:blipFill>
              <p:spPr>
                <a:xfrm>
                  <a:off x="8033459" y="5148476"/>
                  <a:ext cx="895350" cy="857250"/>
                </a:xfrm>
                <a:prstGeom prst="rect">
                  <a:avLst/>
                </a:prstGeom>
              </p:spPr>
            </p:pic>
          </p:grpSp>
          <p:sp>
            <p:nvSpPr>
              <p:cNvPr id="20" name="TextBox 19">
                <a:extLst>
                  <a:ext uri="{FF2B5EF4-FFF2-40B4-BE49-F238E27FC236}">
                    <a16:creationId xmlns:a16="http://schemas.microsoft.com/office/drawing/2014/main" id="{4871E137-84E5-4B4A-99F7-6F80FED0B090}"/>
                  </a:ext>
                </a:extLst>
              </p:cNvPr>
              <p:cNvSpPr txBox="1"/>
              <p:nvPr/>
            </p:nvSpPr>
            <p:spPr>
              <a:xfrm>
                <a:off x="2730465" y="2174115"/>
                <a:ext cx="6198344" cy="2862322"/>
              </a:xfrm>
              <a:prstGeom prst="rect">
                <a:avLst/>
              </a:prstGeom>
              <a:noFill/>
            </p:spPr>
            <p:txBody>
              <a:bodyPr wrap="square" rtlCol="0">
                <a:spAutoFit/>
              </a:bodyPr>
              <a:lstStyle/>
              <a:p>
                <a:r>
                  <a:rPr lang="en-GB" dirty="0"/>
                  <a:t>Alex and her friend Donna, need to make 200 cakes in total for the bun sale.  </a:t>
                </a:r>
              </a:p>
              <a:p>
                <a:r>
                  <a:rPr lang="en-GB" dirty="0"/>
                  <a:t>Alex has baked 145 cakes for the bun sale.</a:t>
                </a:r>
              </a:p>
              <a:p>
                <a:r>
                  <a:rPr lang="en-GB" dirty="0"/>
                  <a:t>She sells 78 cakes.</a:t>
                </a:r>
              </a:p>
              <a:p>
                <a:r>
                  <a:rPr lang="en-GB" dirty="0"/>
                  <a:t>How many does she have left?</a:t>
                </a:r>
              </a:p>
              <a:p>
                <a:endParaRPr lang="en-GB" dirty="0"/>
              </a:p>
              <a:p>
                <a:r>
                  <a:rPr lang="en-GB" dirty="0"/>
                  <a:t>How many cakes did Donna bake for the bun sale?</a:t>
                </a:r>
              </a:p>
              <a:p>
                <a:endParaRPr lang="en-GB" dirty="0"/>
              </a:p>
              <a:p>
                <a:r>
                  <a:rPr lang="en-GB" i="1" dirty="0"/>
                  <a:t>Estimate your answer first.  Show your answer using a bar model and check your answer using an addition (inverse).</a:t>
                </a:r>
              </a:p>
            </p:txBody>
          </p:sp>
        </p:grpSp>
      </p:grpSp>
      <p:sp>
        <p:nvSpPr>
          <p:cNvPr id="24" name="TextBox 23">
            <a:extLst>
              <a:ext uri="{FF2B5EF4-FFF2-40B4-BE49-F238E27FC236}">
                <a16:creationId xmlns:a16="http://schemas.microsoft.com/office/drawing/2014/main" id="{08DD68DB-403E-42C9-9FB9-581F04A636C0}"/>
              </a:ext>
            </a:extLst>
          </p:cNvPr>
          <p:cNvSpPr txBox="1"/>
          <p:nvPr/>
        </p:nvSpPr>
        <p:spPr>
          <a:xfrm>
            <a:off x="446410" y="1425730"/>
            <a:ext cx="4518053" cy="5078313"/>
          </a:xfrm>
          <a:prstGeom prst="rect">
            <a:avLst/>
          </a:prstGeom>
          <a:solidFill>
            <a:schemeClr val="accent5">
              <a:lumMod val="20000"/>
              <a:lumOff val="80000"/>
            </a:schemeClr>
          </a:solidFill>
        </p:spPr>
        <p:txBody>
          <a:bodyPr wrap="square" rtlCol="0">
            <a:spAutoFit/>
          </a:bodyPr>
          <a:lstStyle/>
          <a:p>
            <a:r>
              <a:rPr lang="en-GB" b="1" dirty="0"/>
              <a:t>Step 1: Estimate how many cakes Alex has left </a:t>
            </a:r>
          </a:p>
          <a:p>
            <a:r>
              <a:rPr lang="en-GB" dirty="0">
                <a:solidFill>
                  <a:srgbClr val="FF0000"/>
                </a:solidFill>
              </a:rPr>
              <a:t>145 rounded to 150</a:t>
            </a:r>
          </a:p>
          <a:p>
            <a:r>
              <a:rPr lang="en-GB" dirty="0">
                <a:solidFill>
                  <a:srgbClr val="FF0000"/>
                </a:solidFill>
              </a:rPr>
              <a:t>78 rounded to 80</a:t>
            </a:r>
          </a:p>
          <a:p>
            <a:r>
              <a:rPr lang="en-GB" dirty="0">
                <a:solidFill>
                  <a:srgbClr val="FF0000"/>
                </a:solidFill>
              </a:rPr>
              <a:t>150 – 80 = ?</a:t>
            </a:r>
          </a:p>
          <a:p>
            <a:endParaRPr lang="en-GB" b="1" dirty="0">
              <a:cs typeface="Times New Roman" panose="02020603050405020304" pitchFamily="18" charset="0"/>
            </a:endParaRPr>
          </a:p>
          <a:p>
            <a:r>
              <a:rPr lang="en-GB" b="1" dirty="0">
                <a:cs typeface="Times New Roman" panose="02020603050405020304" pitchFamily="18" charset="0"/>
              </a:rPr>
              <a:t>Step 2:  Calculate how many cakes Alex has left</a:t>
            </a:r>
          </a:p>
          <a:p>
            <a:r>
              <a:rPr lang="en-GB" dirty="0">
                <a:solidFill>
                  <a:srgbClr val="FF0000"/>
                </a:solidFill>
                <a:cs typeface="Times New Roman" panose="02020603050405020304" pitchFamily="18" charset="0"/>
              </a:rPr>
              <a:t>145 – 78 = ?</a:t>
            </a:r>
            <a:endParaRPr lang="en-GB" b="1" dirty="0">
              <a:cs typeface="Times New Roman" panose="02020603050405020304" pitchFamily="18" charset="0"/>
            </a:endParaRPr>
          </a:p>
          <a:p>
            <a:endParaRPr lang="en-GB" b="1" dirty="0">
              <a:cs typeface="Times New Roman" panose="02020603050405020304" pitchFamily="18" charset="0"/>
            </a:endParaRPr>
          </a:p>
          <a:p>
            <a:r>
              <a:rPr lang="en-GB" b="1" dirty="0">
                <a:cs typeface="Times New Roman" panose="02020603050405020304" pitchFamily="18" charset="0"/>
              </a:rPr>
              <a:t>Step 3:  Calculate how many cakes Donna baked for the bun sale</a:t>
            </a:r>
          </a:p>
          <a:p>
            <a:r>
              <a:rPr lang="en-GB" dirty="0">
                <a:solidFill>
                  <a:srgbClr val="FF0000"/>
                </a:solidFill>
                <a:cs typeface="Times New Roman" panose="02020603050405020304" pitchFamily="18" charset="0"/>
              </a:rPr>
              <a:t>200 – 145 = ?</a:t>
            </a:r>
          </a:p>
          <a:p>
            <a:endParaRPr lang="en-GB" b="1" dirty="0">
              <a:cs typeface="Times New Roman" panose="02020603050405020304" pitchFamily="18" charset="0"/>
            </a:endParaRPr>
          </a:p>
          <a:p>
            <a:r>
              <a:rPr lang="en-GB" b="1" dirty="0">
                <a:cs typeface="Times New Roman" panose="02020603050405020304" pitchFamily="18" charset="0"/>
              </a:rPr>
              <a:t>Step 4:  Check your answer using an addition (inverse)</a:t>
            </a:r>
          </a:p>
          <a:p>
            <a:r>
              <a:rPr lang="en-GB" dirty="0">
                <a:solidFill>
                  <a:srgbClr val="FF0000"/>
                </a:solidFill>
                <a:cs typeface="Times New Roman" panose="02020603050405020304" pitchFamily="18" charset="0"/>
              </a:rPr>
              <a:t>78 + ? = 145</a:t>
            </a:r>
          </a:p>
          <a:p>
            <a:r>
              <a:rPr lang="en-GB" dirty="0">
                <a:solidFill>
                  <a:srgbClr val="FF0000"/>
                </a:solidFill>
                <a:cs typeface="Times New Roman" panose="02020603050405020304" pitchFamily="18" charset="0"/>
              </a:rPr>
              <a:t>145 + ? = 200</a:t>
            </a:r>
          </a:p>
        </p:txBody>
      </p:sp>
    </p:spTree>
    <p:extLst>
      <p:ext uri="{BB962C8B-B14F-4D97-AF65-F5344CB8AC3E}">
        <p14:creationId xmlns:p14="http://schemas.microsoft.com/office/powerpoint/2010/main" val="341533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Arrow: Curved Down 26">
            <a:extLst>
              <a:ext uri="{FF2B5EF4-FFF2-40B4-BE49-F238E27FC236}">
                <a16:creationId xmlns:a16="http://schemas.microsoft.com/office/drawing/2014/main" id="{F39EBE8E-8483-4DCA-9D1A-E2D6029D9D1B}"/>
              </a:ext>
            </a:extLst>
          </p:cNvPr>
          <p:cNvSpPr/>
          <p:nvPr/>
        </p:nvSpPr>
        <p:spPr>
          <a:xfrm flipH="1">
            <a:off x="6462420" y="3933010"/>
            <a:ext cx="1358169" cy="857961"/>
          </a:xfrm>
          <a:prstGeom prst="curvedDown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3" name="Arrow: Curved Down 12">
            <a:extLst>
              <a:ext uri="{FF2B5EF4-FFF2-40B4-BE49-F238E27FC236}">
                <a16:creationId xmlns:a16="http://schemas.microsoft.com/office/drawing/2014/main" id="{12E03AB5-9C78-48E7-B7DD-E82AC371833C}"/>
              </a:ext>
            </a:extLst>
          </p:cNvPr>
          <p:cNvSpPr/>
          <p:nvPr/>
        </p:nvSpPr>
        <p:spPr>
          <a:xfrm flipH="1">
            <a:off x="6363616" y="868508"/>
            <a:ext cx="2138242" cy="857961"/>
          </a:xfrm>
          <a:prstGeom prst="curvedDownArrow">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 name="TextBox 2">
            <a:extLst>
              <a:ext uri="{FF2B5EF4-FFF2-40B4-BE49-F238E27FC236}">
                <a16:creationId xmlns:a16="http://schemas.microsoft.com/office/drawing/2014/main" id="{0FE9DA91-6438-45D2-B26B-297CCE60DB34}"/>
              </a:ext>
            </a:extLst>
          </p:cNvPr>
          <p:cNvSpPr txBox="1"/>
          <p:nvPr/>
        </p:nvSpPr>
        <p:spPr>
          <a:xfrm>
            <a:off x="636510" y="937481"/>
            <a:ext cx="10078948" cy="3970318"/>
          </a:xfrm>
          <a:prstGeom prst="rect">
            <a:avLst/>
          </a:prstGeom>
          <a:noFill/>
        </p:spPr>
        <p:txBody>
          <a:bodyPr wrap="square" rtlCol="0">
            <a:spAutoFit/>
          </a:bodyPr>
          <a:lstStyle/>
          <a:p>
            <a:r>
              <a:rPr lang="en-GB" b="1" dirty="0"/>
              <a:t>Step 1: Estimate how many cakes Alex has left </a:t>
            </a:r>
          </a:p>
          <a:p>
            <a:r>
              <a:rPr lang="en-GB" dirty="0">
                <a:solidFill>
                  <a:srgbClr val="FF0000"/>
                </a:solidFill>
              </a:rPr>
              <a:t>145 rounded to 150</a:t>
            </a:r>
          </a:p>
          <a:p>
            <a:r>
              <a:rPr lang="en-GB" dirty="0">
                <a:solidFill>
                  <a:srgbClr val="FF0000"/>
                </a:solidFill>
              </a:rPr>
              <a:t>78 rounded to 80</a:t>
            </a:r>
          </a:p>
          <a:p>
            <a:r>
              <a:rPr lang="en-GB" dirty="0">
                <a:solidFill>
                  <a:srgbClr val="FF0000"/>
                </a:solidFill>
              </a:rPr>
              <a:t>150 – 80 = 70 cakes</a:t>
            </a:r>
          </a:p>
          <a:p>
            <a:r>
              <a:rPr lang="en-GB" b="1" i="1" dirty="0">
                <a:solidFill>
                  <a:srgbClr val="7030A0"/>
                </a:solidFill>
              </a:rPr>
              <a:t>‘I estimate that Alex has 70 cakes left.’</a:t>
            </a:r>
          </a:p>
          <a:p>
            <a:endParaRPr lang="en-GB" b="1" dirty="0">
              <a:cs typeface="Times New Roman" panose="02020603050405020304" pitchFamily="18" charset="0"/>
            </a:endParaRPr>
          </a:p>
          <a:p>
            <a:endParaRPr lang="en-GB" b="1" dirty="0">
              <a:cs typeface="Times New Roman" panose="02020603050405020304" pitchFamily="18" charset="0"/>
            </a:endParaRPr>
          </a:p>
          <a:p>
            <a:r>
              <a:rPr lang="en-GB" b="1" dirty="0">
                <a:cs typeface="Times New Roman" panose="02020603050405020304" pitchFamily="18" charset="0"/>
              </a:rPr>
              <a:t>Step 2:  Calculate how many cakes Alex has left</a:t>
            </a:r>
          </a:p>
          <a:p>
            <a:r>
              <a:rPr lang="en-GB" dirty="0">
                <a:solidFill>
                  <a:srgbClr val="FF0000"/>
                </a:solidFill>
                <a:cs typeface="Times New Roman" panose="02020603050405020304" pitchFamily="18" charset="0"/>
              </a:rPr>
              <a:t>145 – 78 = ?</a:t>
            </a:r>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dirty="0"/>
          </a:p>
        </p:txBody>
      </p:sp>
      <p:grpSp>
        <p:nvGrpSpPr>
          <p:cNvPr id="6" name="Group 5">
            <a:extLst>
              <a:ext uri="{FF2B5EF4-FFF2-40B4-BE49-F238E27FC236}">
                <a16:creationId xmlns:a16="http://schemas.microsoft.com/office/drawing/2014/main" id="{76CD2045-28A9-4FC8-8359-6246021A12DE}"/>
              </a:ext>
            </a:extLst>
          </p:cNvPr>
          <p:cNvGrpSpPr/>
          <p:nvPr/>
        </p:nvGrpSpPr>
        <p:grpSpPr>
          <a:xfrm>
            <a:off x="6248978" y="1778547"/>
            <a:ext cx="5139440" cy="490384"/>
            <a:chOff x="6516130" y="3659179"/>
            <a:chExt cx="5139440" cy="490384"/>
          </a:xfrm>
        </p:grpSpPr>
        <p:cxnSp>
          <p:nvCxnSpPr>
            <p:cNvPr id="9" name="Straight Connector 8">
              <a:extLst>
                <a:ext uri="{FF2B5EF4-FFF2-40B4-BE49-F238E27FC236}">
                  <a16:creationId xmlns:a16="http://schemas.microsoft.com/office/drawing/2014/main" id="{0E89AE70-C93D-47AA-A685-B7F3D32FD1E7}"/>
                </a:ext>
              </a:extLst>
            </p:cNvPr>
            <p:cNvCxnSpPr/>
            <p:nvPr/>
          </p:nvCxnSpPr>
          <p:spPr>
            <a:xfrm>
              <a:off x="6729573" y="3659179"/>
              <a:ext cx="4407614" cy="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31B9912-BBBA-4690-9442-FDE6BE7704AA}"/>
                </a:ext>
              </a:extLst>
            </p:cNvPr>
            <p:cNvSpPr txBox="1"/>
            <p:nvPr/>
          </p:nvSpPr>
          <p:spPr>
            <a:xfrm>
              <a:off x="6516130" y="3780231"/>
              <a:ext cx="791110" cy="369332"/>
            </a:xfrm>
            <a:prstGeom prst="rect">
              <a:avLst/>
            </a:prstGeom>
            <a:noFill/>
          </p:spPr>
          <p:txBody>
            <a:bodyPr wrap="square" rtlCol="0">
              <a:spAutoFit/>
            </a:bodyPr>
            <a:lstStyle/>
            <a:p>
              <a:r>
                <a:rPr lang="en-GB" dirty="0"/>
                <a:t>70</a:t>
              </a:r>
            </a:p>
          </p:txBody>
        </p:sp>
        <p:sp>
          <p:nvSpPr>
            <p:cNvPr id="11" name="TextBox 10">
              <a:extLst>
                <a:ext uri="{FF2B5EF4-FFF2-40B4-BE49-F238E27FC236}">
                  <a16:creationId xmlns:a16="http://schemas.microsoft.com/office/drawing/2014/main" id="{F56618E7-612B-4BF5-9D91-EEB65557AFED}"/>
                </a:ext>
              </a:extLst>
            </p:cNvPr>
            <p:cNvSpPr txBox="1"/>
            <p:nvPr/>
          </p:nvSpPr>
          <p:spPr>
            <a:xfrm>
              <a:off x="10864460" y="3777962"/>
              <a:ext cx="791110" cy="369332"/>
            </a:xfrm>
            <a:prstGeom prst="rect">
              <a:avLst/>
            </a:prstGeom>
            <a:noFill/>
          </p:spPr>
          <p:txBody>
            <a:bodyPr wrap="square" rtlCol="0">
              <a:spAutoFit/>
            </a:bodyPr>
            <a:lstStyle/>
            <a:p>
              <a:r>
                <a:rPr lang="en-GB" dirty="0"/>
                <a:t>150</a:t>
              </a:r>
            </a:p>
          </p:txBody>
        </p:sp>
      </p:grpSp>
      <p:sp>
        <p:nvSpPr>
          <p:cNvPr id="7" name="Arrow: Curved Down 6">
            <a:extLst>
              <a:ext uri="{FF2B5EF4-FFF2-40B4-BE49-F238E27FC236}">
                <a16:creationId xmlns:a16="http://schemas.microsoft.com/office/drawing/2014/main" id="{C39E5CF0-0FD0-460D-8945-2F67B79B0A18}"/>
              </a:ext>
            </a:extLst>
          </p:cNvPr>
          <p:cNvSpPr/>
          <p:nvPr/>
        </p:nvSpPr>
        <p:spPr>
          <a:xfrm flipH="1">
            <a:off x="6363617" y="918151"/>
            <a:ext cx="4407616" cy="857961"/>
          </a:xfrm>
          <a:prstGeom prst="curvedDown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8" name="TextBox 7">
            <a:extLst>
              <a:ext uri="{FF2B5EF4-FFF2-40B4-BE49-F238E27FC236}">
                <a16:creationId xmlns:a16="http://schemas.microsoft.com/office/drawing/2014/main" id="{4D54B5B5-97F9-446B-9530-7E2EC9B04893}"/>
              </a:ext>
            </a:extLst>
          </p:cNvPr>
          <p:cNvSpPr txBox="1"/>
          <p:nvPr/>
        </p:nvSpPr>
        <p:spPr>
          <a:xfrm>
            <a:off x="8270673" y="475816"/>
            <a:ext cx="791110" cy="461665"/>
          </a:xfrm>
          <a:prstGeom prst="rect">
            <a:avLst/>
          </a:prstGeom>
          <a:noFill/>
        </p:spPr>
        <p:txBody>
          <a:bodyPr wrap="square" rtlCol="0">
            <a:spAutoFit/>
          </a:bodyPr>
          <a:lstStyle/>
          <a:p>
            <a:r>
              <a:rPr lang="en-GB" sz="2400" dirty="0">
                <a:solidFill>
                  <a:srgbClr val="00B050"/>
                </a:solidFill>
              </a:rPr>
              <a:t>-80</a:t>
            </a:r>
          </a:p>
        </p:txBody>
      </p:sp>
      <p:sp>
        <p:nvSpPr>
          <p:cNvPr id="12" name="Arrow: Curved Down 11">
            <a:extLst>
              <a:ext uri="{FF2B5EF4-FFF2-40B4-BE49-F238E27FC236}">
                <a16:creationId xmlns:a16="http://schemas.microsoft.com/office/drawing/2014/main" id="{51808617-E265-4AD6-90BD-0DE91D38359B}"/>
              </a:ext>
            </a:extLst>
          </p:cNvPr>
          <p:cNvSpPr/>
          <p:nvPr/>
        </p:nvSpPr>
        <p:spPr>
          <a:xfrm flipH="1">
            <a:off x="8116584" y="927816"/>
            <a:ext cx="2648275" cy="857961"/>
          </a:xfrm>
          <a:prstGeom prst="curvedDownArrow">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4" name="TextBox 13">
            <a:extLst>
              <a:ext uri="{FF2B5EF4-FFF2-40B4-BE49-F238E27FC236}">
                <a16:creationId xmlns:a16="http://schemas.microsoft.com/office/drawing/2014/main" id="{EA80B15C-F7E9-45CE-8843-5D1A92C1DF52}"/>
              </a:ext>
            </a:extLst>
          </p:cNvPr>
          <p:cNvSpPr txBox="1"/>
          <p:nvPr/>
        </p:nvSpPr>
        <p:spPr>
          <a:xfrm>
            <a:off x="8116584" y="1897330"/>
            <a:ext cx="791110" cy="369332"/>
          </a:xfrm>
          <a:prstGeom prst="rect">
            <a:avLst/>
          </a:prstGeom>
          <a:noFill/>
        </p:spPr>
        <p:txBody>
          <a:bodyPr wrap="square" rtlCol="0">
            <a:spAutoFit/>
          </a:bodyPr>
          <a:lstStyle/>
          <a:p>
            <a:r>
              <a:rPr lang="en-GB" dirty="0"/>
              <a:t>100</a:t>
            </a:r>
          </a:p>
        </p:txBody>
      </p:sp>
      <p:sp>
        <p:nvSpPr>
          <p:cNvPr id="15" name="TextBox 14">
            <a:extLst>
              <a:ext uri="{FF2B5EF4-FFF2-40B4-BE49-F238E27FC236}">
                <a16:creationId xmlns:a16="http://schemas.microsoft.com/office/drawing/2014/main" id="{306FDBA0-9631-468A-B69E-D84111C5575C}"/>
              </a:ext>
            </a:extLst>
          </p:cNvPr>
          <p:cNvSpPr txBox="1"/>
          <p:nvPr/>
        </p:nvSpPr>
        <p:spPr>
          <a:xfrm>
            <a:off x="9061783" y="1195831"/>
            <a:ext cx="791110" cy="461665"/>
          </a:xfrm>
          <a:prstGeom prst="rect">
            <a:avLst/>
          </a:prstGeom>
          <a:noFill/>
        </p:spPr>
        <p:txBody>
          <a:bodyPr wrap="square" rtlCol="0">
            <a:spAutoFit/>
          </a:bodyPr>
          <a:lstStyle/>
          <a:p>
            <a:r>
              <a:rPr lang="en-GB" sz="2400" dirty="0">
                <a:solidFill>
                  <a:schemeClr val="accent4">
                    <a:lumMod val="75000"/>
                  </a:schemeClr>
                </a:solidFill>
              </a:rPr>
              <a:t>-50</a:t>
            </a:r>
          </a:p>
        </p:txBody>
      </p:sp>
      <p:sp>
        <p:nvSpPr>
          <p:cNvPr id="16" name="TextBox 15">
            <a:extLst>
              <a:ext uri="{FF2B5EF4-FFF2-40B4-BE49-F238E27FC236}">
                <a16:creationId xmlns:a16="http://schemas.microsoft.com/office/drawing/2014/main" id="{73E66716-2587-47F7-8506-2B3837DC2C8A}"/>
              </a:ext>
            </a:extLst>
          </p:cNvPr>
          <p:cNvSpPr txBox="1"/>
          <p:nvPr/>
        </p:nvSpPr>
        <p:spPr>
          <a:xfrm>
            <a:off x="7045512" y="1203070"/>
            <a:ext cx="791110" cy="461665"/>
          </a:xfrm>
          <a:prstGeom prst="rect">
            <a:avLst/>
          </a:prstGeom>
          <a:noFill/>
        </p:spPr>
        <p:txBody>
          <a:bodyPr wrap="square" rtlCol="0">
            <a:spAutoFit/>
          </a:bodyPr>
          <a:lstStyle/>
          <a:p>
            <a:r>
              <a:rPr lang="en-GB" sz="2400" dirty="0">
                <a:solidFill>
                  <a:schemeClr val="accent4">
                    <a:lumMod val="75000"/>
                  </a:schemeClr>
                </a:solidFill>
              </a:rPr>
              <a:t>-30</a:t>
            </a:r>
          </a:p>
        </p:txBody>
      </p:sp>
      <p:pic>
        <p:nvPicPr>
          <p:cNvPr id="18" name="Picture 17">
            <a:extLst>
              <a:ext uri="{FF2B5EF4-FFF2-40B4-BE49-F238E27FC236}">
                <a16:creationId xmlns:a16="http://schemas.microsoft.com/office/drawing/2014/main" id="{910B319F-D0EF-4E27-BCA5-3358E62183E9}"/>
              </a:ext>
            </a:extLst>
          </p:cNvPr>
          <p:cNvPicPr>
            <a:picLocks noChangeAspect="1"/>
          </p:cNvPicPr>
          <p:nvPr/>
        </p:nvPicPr>
        <p:blipFill>
          <a:blip r:embed="rId2"/>
          <a:stretch>
            <a:fillRect/>
          </a:stretch>
        </p:blipFill>
        <p:spPr>
          <a:xfrm>
            <a:off x="1078786" y="3620453"/>
            <a:ext cx="4065104" cy="3017907"/>
          </a:xfrm>
          <a:prstGeom prst="rect">
            <a:avLst/>
          </a:prstGeom>
        </p:spPr>
      </p:pic>
      <p:grpSp>
        <p:nvGrpSpPr>
          <p:cNvPr id="20" name="Group 19">
            <a:extLst>
              <a:ext uri="{FF2B5EF4-FFF2-40B4-BE49-F238E27FC236}">
                <a16:creationId xmlns:a16="http://schemas.microsoft.com/office/drawing/2014/main" id="{86F62F62-C2A8-49E5-8F13-E37B3A3B8520}"/>
              </a:ext>
            </a:extLst>
          </p:cNvPr>
          <p:cNvGrpSpPr/>
          <p:nvPr/>
        </p:nvGrpSpPr>
        <p:grpSpPr>
          <a:xfrm>
            <a:off x="6363616" y="4774076"/>
            <a:ext cx="5139440" cy="488115"/>
            <a:chOff x="6516130" y="3659179"/>
            <a:chExt cx="5139440" cy="488115"/>
          </a:xfrm>
        </p:grpSpPr>
        <p:cxnSp>
          <p:nvCxnSpPr>
            <p:cNvPr id="23" name="Straight Connector 22">
              <a:extLst>
                <a:ext uri="{FF2B5EF4-FFF2-40B4-BE49-F238E27FC236}">
                  <a16:creationId xmlns:a16="http://schemas.microsoft.com/office/drawing/2014/main" id="{302812E5-276B-4821-A684-F0375FDB4697}"/>
                </a:ext>
              </a:extLst>
            </p:cNvPr>
            <p:cNvCxnSpPr/>
            <p:nvPr/>
          </p:nvCxnSpPr>
          <p:spPr>
            <a:xfrm>
              <a:off x="6729573" y="3659179"/>
              <a:ext cx="4407614" cy="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F152437B-64CA-4BD2-B1F2-E5C28F5C9751}"/>
                </a:ext>
              </a:extLst>
            </p:cNvPr>
            <p:cNvSpPr txBox="1"/>
            <p:nvPr/>
          </p:nvSpPr>
          <p:spPr>
            <a:xfrm>
              <a:off x="6516130" y="3773494"/>
              <a:ext cx="791110" cy="369332"/>
            </a:xfrm>
            <a:prstGeom prst="rect">
              <a:avLst/>
            </a:prstGeom>
            <a:noFill/>
          </p:spPr>
          <p:txBody>
            <a:bodyPr wrap="square" rtlCol="0">
              <a:spAutoFit/>
            </a:bodyPr>
            <a:lstStyle/>
            <a:p>
              <a:r>
                <a:rPr lang="en-GB" dirty="0"/>
                <a:t>  67</a:t>
              </a:r>
            </a:p>
          </p:txBody>
        </p:sp>
        <p:sp>
          <p:nvSpPr>
            <p:cNvPr id="25" name="TextBox 24">
              <a:extLst>
                <a:ext uri="{FF2B5EF4-FFF2-40B4-BE49-F238E27FC236}">
                  <a16:creationId xmlns:a16="http://schemas.microsoft.com/office/drawing/2014/main" id="{7B2227F7-8AD3-41A6-9C1B-5A13056C2831}"/>
                </a:ext>
              </a:extLst>
            </p:cNvPr>
            <p:cNvSpPr txBox="1"/>
            <p:nvPr/>
          </p:nvSpPr>
          <p:spPr>
            <a:xfrm>
              <a:off x="10864460" y="3777962"/>
              <a:ext cx="791110" cy="369332"/>
            </a:xfrm>
            <a:prstGeom prst="rect">
              <a:avLst/>
            </a:prstGeom>
            <a:noFill/>
          </p:spPr>
          <p:txBody>
            <a:bodyPr wrap="square" rtlCol="0">
              <a:spAutoFit/>
            </a:bodyPr>
            <a:lstStyle/>
            <a:p>
              <a:r>
                <a:rPr lang="en-GB" dirty="0"/>
                <a:t>145</a:t>
              </a:r>
            </a:p>
          </p:txBody>
        </p:sp>
      </p:grpSp>
      <p:sp>
        <p:nvSpPr>
          <p:cNvPr id="21" name="Arrow: Curved Down 20">
            <a:extLst>
              <a:ext uri="{FF2B5EF4-FFF2-40B4-BE49-F238E27FC236}">
                <a16:creationId xmlns:a16="http://schemas.microsoft.com/office/drawing/2014/main" id="{CEC7BE37-BE50-4533-A233-E140C11B87E3}"/>
              </a:ext>
            </a:extLst>
          </p:cNvPr>
          <p:cNvSpPr/>
          <p:nvPr/>
        </p:nvSpPr>
        <p:spPr>
          <a:xfrm flipH="1">
            <a:off x="7500135" y="3913680"/>
            <a:ext cx="3385736" cy="857961"/>
          </a:xfrm>
          <a:prstGeom prst="curvedDown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2" name="TextBox 21">
            <a:extLst>
              <a:ext uri="{FF2B5EF4-FFF2-40B4-BE49-F238E27FC236}">
                <a16:creationId xmlns:a16="http://schemas.microsoft.com/office/drawing/2014/main" id="{F5FB194A-7520-44BA-9D78-86F1D19500C1}"/>
              </a:ext>
            </a:extLst>
          </p:cNvPr>
          <p:cNvSpPr txBox="1"/>
          <p:nvPr/>
        </p:nvSpPr>
        <p:spPr>
          <a:xfrm>
            <a:off x="6964070" y="4210524"/>
            <a:ext cx="791110" cy="461665"/>
          </a:xfrm>
          <a:prstGeom prst="rect">
            <a:avLst/>
          </a:prstGeom>
          <a:noFill/>
        </p:spPr>
        <p:txBody>
          <a:bodyPr wrap="square" rtlCol="0">
            <a:spAutoFit/>
          </a:bodyPr>
          <a:lstStyle/>
          <a:p>
            <a:r>
              <a:rPr lang="en-GB" sz="2400" dirty="0">
                <a:solidFill>
                  <a:srgbClr val="00B050"/>
                </a:solidFill>
              </a:rPr>
              <a:t>-8</a:t>
            </a:r>
          </a:p>
        </p:txBody>
      </p:sp>
      <p:sp>
        <p:nvSpPr>
          <p:cNvPr id="26" name="TextBox 25">
            <a:extLst>
              <a:ext uri="{FF2B5EF4-FFF2-40B4-BE49-F238E27FC236}">
                <a16:creationId xmlns:a16="http://schemas.microsoft.com/office/drawing/2014/main" id="{A8119BF0-1436-4BF7-B098-FD28813E2AB4}"/>
              </a:ext>
            </a:extLst>
          </p:cNvPr>
          <p:cNvSpPr txBox="1"/>
          <p:nvPr/>
        </p:nvSpPr>
        <p:spPr>
          <a:xfrm>
            <a:off x="7441067" y="4892858"/>
            <a:ext cx="791110" cy="369332"/>
          </a:xfrm>
          <a:prstGeom prst="rect">
            <a:avLst/>
          </a:prstGeom>
          <a:noFill/>
        </p:spPr>
        <p:txBody>
          <a:bodyPr wrap="square" rtlCol="0">
            <a:spAutoFit/>
          </a:bodyPr>
          <a:lstStyle/>
          <a:p>
            <a:r>
              <a:rPr lang="en-GB" dirty="0"/>
              <a:t>75</a:t>
            </a:r>
          </a:p>
        </p:txBody>
      </p:sp>
      <p:sp>
        <p:nvSpPr>
          <p:cNvPr id="28" name="TextBox 27">
            <a:extLst>
              <a:ext uri="{FF2B5EF4-FFF2-40B4-BE49-F238E27FC236}">
                <a16:creationId xmlns:a16="http://schemas.microsoft.com/office/drawing/2014/main" id="{3C32B24E-CBCB-4356-910B-6962A1488E34}"/>
              </a:ext>
            </a:extLst>
          </p:cNvPr>
          <p:cNvSpPr txBox="1"/>
          <p:nvPr/>
        </p:nvSpPr>
        <p:spPr>
          <a:xfrm>
            <a:off x="9060094" y="4199492"/>
            <a:ext cx="791110" cy="461665"/>
          </a:xfrm>
          <a:prstGeom prst="rect">
            <a:avLst/>
          </a:prstGeom>
          <a:noFill/>
        </p:spPr>
        <p:txBody>
          <a:bodyPr wrap="square" rtlCol="0">
            <a:spAutoFit/>
          </a:bodyPr>
          <a:lstStyle/>
          <a:p>
            <a:r>
              <a:rPr lang="en-GB" sz="2400" dirty="0">
                <a:solidFill>
                  <a:srgbClr val="00B050"/>
                </a:solidFill>
              </a:rPr>
              <a:t>-70</a:t>
            </a:r>
          </a:p>
        </p:txBody>
      </p:sp>
      <p:sp>
        <p:nvSpPr>
          <p:cNvPr id="29" name="TextBox 28">
            <a:extLst>
              <a:ext uri="{FF2B5EF4-FFF2-40B4-BE49-F238E27FC236}">
                <a16:creationId xmlns:a16="http://schemas.microsoft.com/office/drawing/2014/main" id="{AC512DF1-102D-48EE-8C69-E1F210509831}"/>
              </a:ext>
            </a:extLst>
          </p:cNvPr>
          <p:cNvSpPr txBox="1"/>
          <p:nvPr/>
        </p:nvSpPr>
        <p:spPr>
          <a:xfrm>
            <a:off x="6248978" y="5502223"/>
            <a:ext cx="4147335" cy="646331"/>
          </a:xfrm>
          <a:prstGeom prst="rect">
            <a:avLst/>
          </a:prstGeom>
          <a:noFill/>
        </p:spPr>
        <p:txBody>
          <a:bodyPr wrap="square" rtlCol="0">
            <a:spAutoFit/>
          </a:bodyPr>
          <a:lstStyle/>
          <a:p>
            <a:r>
              <a:rPr lang="en-GB" b="1" dirty="0">
                <a:solidFill>
                  <a:srgbClr val="7030A0"/>
                </a:solidFill>
              </a:rPr>
              <a:t>‘If Alex baked 145 cakes and sold 78 cakes, she has 67 cakes left.’</a:t>
            </a:r>
          </a:p>
        </p:txBody>
      </p:sp>
    </p:spTree>
    <p:extLst>
      <p:ext uri="{BB962C8B-B14F-4D97-AF65-F5344CB8AC3E}">
        <p14:creationId xmlns:p14="http://schemas.microsoft.com/office/powerpoint/2010/main" val="2895142760"/>
      </p:ext>
    </p:extLst>
  </p:cSld>
  <p:clrMapOvr>
    <a:masterClrMapping/>
  </p:clrMapOvr>
</p:sld>
</file>

<file path=ppt/theme/theme1.xml><?xml version="1.0" encoding="utf-8"?>
<a:theme xmlns:a="http://schemas.openxmlformats.org/drawingml/2006/main" name="3_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417</TotalTime>
  <Words>1459</Words>
  <Application>Microsoft Office PowerPoint</Application>
  <PresentationFormat>Widescreen</PresentationFormat>
  <Paragraphs>254</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Symbol</vt:lpstr>
      <vt:lpstr>3_HIAS PowerPoint template</vt:lpstr>
      <vt:lpstr>Year 3</vt:lpstr>
      <vt:lpstr> HIAS Blended Learning Resource</vt:lpstr>
      <vt:lpstr>PowerPoint Presentation</vt:lpstr>
      <vt:lpstr>Estimating the answer to a calculation and using inverse operations to check answers </vt:lpstr>
      <vt:lpstr>Understand the problem</vt:lpstr>
      <vt:lpstr>Make a Plan</vt:lpstr>
      <vt:lpstr>PowerPoint Presentation</vt:lpstr>
      <vt:lpstr>Carry out your plan: show your reasoning</vt:lpstr>
      <vt:lpstr>PowerPoint Presentation</vt:lpstr>
      <vt:lpstr>PowerPoint Presentation</vt:lpstr>
      <vt:lpstr>Review your solution: does it seem reasonable? Which steps/ parts did you find easy and which harder?</vt:lpstr>
      <vt:lpstr>Now try this one</vt:lpstr>
      <vt:lpstr>HIAS Maths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dc:title>
  <dc:creator>Clifft, Jacqui</dc:creator>
  <cp:lastModifiedBy>Vickers, Rebecca</cp:lastModifiedBy>
  <cp:revision>29</cp:revision>
  <dcterms:created xsi:type="dcterms:W3CDTF">2021-01-05T11:02:27Z</dcterms:created>
  <dcterms:modified xsi:type="dcterms:W3CDTF">2021-01-26T13:54:22Z</dcterms:modified>
</cp:coreProperties>
</file>