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72" r:id="rId2"/>
    <p:sldId id="2647" r:id="rId3"/>
    <p:sldId id="2646" r:id="rId4"/>
    <p:sldId id="262" r:id="rId5"/>
    <p:sldId id="2636" r:id="rId6"/>
    <p:sldId id="2637" r:id="rId7"/>
    <p:sldId id="2645" r:id="rId8"/>
    <p:sldId id="2638" r:id="rId9"/>
    <p:sldId id="2641" r:id="rId10"/>
    <p:sldId id="2642" r:id="rId11"/>
    <p:sldId id="263" r:id="rId12"/>
  </p:sldIdLst>
  <p:sldSz cx="12192000" cy="6858000"/>
  <p:notesSz cx="6858000" cy="99456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3227DAA-62B1-4B64-99D5-9A5D5AA5CE17}" v="14" dt="2021-02-02T10:30:59.98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87" autoAdjust="0"/>
  </p:normalViewPr>
  <p:slideViewPr>
    <p:cSldViewPr snapToGrid="0">
      <p:cViewPr varScale="1">
        <p:scale>
          <a:sx n="79" d="100"/>
          <a:sy n="79" d="100"/>
        </p:scale>
        <p:origin x="36" y="64"/>
      </p:cViewPr>
      <p:guideLst/>
    </p:cSldViewPr>
  </p:slideViewPr>
  <p:notesTextViewPr>
    <p:cViewPr>
      <p:scale>
        <a:sx n="1" d="1"/>
        <a:sy n="1" d="1"/>
      </p:scale>
      <p:origin x="0" y="0"/>
    </p:cViewPr>
  </p:notesTextViewPr>
  <p:sorterViewPr>
    <p:cViewPr>
      <p:scale>
        <a:sx n="100" d="100"/>
        <a:sy n="100" d="100"/>
      </p:scale>
      <p:origin x="0" y="-75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ifft, Jacqui" userId="e081c27f-f45d-4bac-b4a7-d1871eea1aad" providerId="ADAL" clId="{C3227DAA-62B1-4B64-99D5-9A5D5AA5CE17}"/>
    <pc:docChg chg="modSld">
      <pc:chgData name="Clifft, Jacqui" userId="e081c27f-f45d-4bac-b4a7-d1871eea1aad" providerId="ADAL" clId="{C3227DAA-62B1-4B64-99D5-9A5D5AA5CE17}" dt="2021-02-02T10:30:59.981" v="77" actId="478"/>
      <pc:docMkLst>
        <pc:docMk/>
      </pc:docMkLst>
      <pc:sldChg chg="delSp">
        <pc:chgData name="Clifft, Jacqui" userId="e081c27f-f45d-4bac-b4a7-d1871eea1aad" providerId="ADAL" clId="{C3227DAA-62B1-4B64-99D5-9A5D5AA5CE17}" dt="2021-02-02T10:30:59.981" v="77" actId="478"/>
        <pc:sldMkLst>
          <pc:docMk/>
          <pc:sldMk cId="2524474153" sldId="2636"/>
        </pc:sldMkLst>
        <pc:spChg chg="del">
          <ac:chgData name="Clifft, Jacqui" userId="e081c27f-f45d-4bac-b4a7-d1871eea1aad" providerId="ADAL" clId="{C3227DAA-62B1-4B64-99D5-9A5D5AA5CE17}" dt="2021-02-02T10:30:59.981" v="77" actId="478"/>
          <ac:spMkLst>
            <pc:docMk/>
            <pc:sldMk cId="2524474153" sldId="2636"/>
            <ac:spMk id="5" creationId="{6FBC595C-4CE6-4C48-B587-FC3877B1E277}"/>
          </ac:spMkLst>
        </pc:spChg>
      </pc:sldChg>
      <pc:sldChg chg="delSp modSp mod modAnim">
        <pc:chgData name="Clifft, Jacqui" userId="e081c27f-f45d-4bac-b4a7-d1871eea1aad" providerId="ADAL" clId="{C3227DAA-62B1-4B64-99D5-9A5D5AA5CE17}" dt="2021-02-02T10:29:41.272" v="66" actId="20577"/>
        <pc:sldMkLst>
          <pc:docMk/>
          <pc:sldMk cId="2483527723" sldId="2637"/>
        </pc:sldMkLst>
        <pc:spChg chg="mod">
          <ac:chgData name="Clifft, Jacqui" userId="e081c27f-f45d-4bac-b4a7-d1871eea1aad" providerId="ADAL" clId="{C3227DAA-62B1-4B64-99D5-9A5D5AA5CE17}" dt="2021-02-02T10:29:41.272" v="66" actId="20577"/>
          <ac:spMkLst>
            <pc:docMk/>
            <pc:sldMk cId="2483527723" sldId="2637"/>
            <ac:spMk id="3" creationId="{C108D53A-CBF5-4B0E-8282-15120F8F0D36}"/>
          </ac:spMkLst>
        </pc:spChg>
        <pc:spChg chg="del">
          <ac:chgData name="Clifft, Jacqui" userId="e081c27f-f45d-4bac-b4a7-d1871eea1aad" providerId="ADAL" clId="{C3227DAA-62B1-4B64-99D5-9A5D5AA5CE17}" dt="2021-02-02T10:29:30.835" v="62" actId="478"/>
          <ac:spMkLst>
            <pc:docMk/>
            <pc:sldMk cId="2483527723" sldId="2637"/>
            <ac:spMk id="5" creationId="{773CAFAD-1481-4D7B-AFB0-596D1B6C7185}"/>
          </ac:spMkLst>
        </pc:spChg>
      </pc:sldChg>
      <pc:sldChg chg="modSp mod">
        <pc:chgData name="Clifft, Jacqui" userId="e081c27f-f45d-4bac-b4a7-d1871eea1aad" providerId="ADAL" clId="{C3227DAA-62B1-4B64-99D5-9A5D5AA5CE17}" dt="2021-02-02T10:30:45.486" v="76" actId="1076"/>
        <pc:sldMkLst>
          <pc:docMk/>
          <pc:sldMk cId="3415331786" sldId="2638"/>
        </pc:sldMkLst>
        <pc:spChg chg="mod">
          <ac:chgData name="Clifft, Jacqui" userId="e081c27f-f45d-4bac-b4a7-d1871eea1aad" providerId="ADAL" clId="{C3227DAA-62B1-4B64-99D5-9A5D5AA5CE17}" dt="2021-02-02T10:30:04.212" v="67" actId="1076"/>
          <ac:spMkLst>
            <pc:docMk/>
            <pc:sldMk cId="3415331786" sldId="2638"/>
            <ac:spMk id="2" creationId="{7E4AB234-D801-4FC2-BB72-FAB9C8B21463}"/>
          </ac:spMkLst>
        </pc:spChg>
        <pc:spChg chg="mod">
          <ac:chgData name="Clifft, Jacqui" userId="e081c27f-f45d-4bac-b4a7-d1871eea1aad" providerId="ADAL" clId="{C3227DAA-62B1-4B64-99D5-9A5D5AA5CE17}" dt="2021-02-02T10:30:45.486" v="76" actId="1076"/>
          <ac:spMkLst>
            <pc:docMk/>
            <pc:sldMk cId="3415331786" sldId="2638"/>
            <ac:spMk id="3" creationId="{C108D53A-CBF5-4B0E-8282-15120F8F0D36}"/>
          </ac:spMkLst>
        </pc:spChg>
        <pc:spChg chg="mod">
          <ac:chgData name="Clifft, Jacqui" userId="e081c27f-f45d-4bac-b4a7-d1871eea1aad" providerId="ADAL" clId="{C3227DAA-62B1-4B64-99D5-9A5D5AA5CE17}" dt="2021-02-02T10:30:26.394" v="72" actId="14100"/>
          <ac:spMkLst>
            <pc:docMk/>
            <pc:sldMk cId="3415331786" sldId="2638"/>
            <ac:spMk id="8" creationId="{07C33914-0DE4-4992-A0E1-1E7F20BEB913}"/>
          </ac:spMkLst>
        </pc:spChg>
        <pc:spChg chg="mod">
          <ac:chgData name="Clifft, Jacqui" userId="e081c27f-f45d-4bac-b4a7-d1871eea1aad" providerId="ADAL" clId="{C3227DAA-62B1-4B64-99D5-9A5D5AA5CE17}" dt="2021-02-02T10:30:32.934" v="74" actId="1076"/>
          <ac:spMkLst>
            <pc:docMk/>
            <pc:sldMk cId="3415331786" sldId="2638"/>
            <ac:spMk id="9" creationId="{F85BFE96-6E54-45B8-91E0-EEDE7138E600}"/>
          </ac:spMkLst>
        </pc:spChg>
        <pc:picChg chg="mod">
          <ac:chgData name="Clifft, Jacqui" userId="e081c27f-f45d-4bac-b4a7-d1871eea1aad" providerId="ADAL" clId="{C3227DAA-62B1-4B64-99D5-9A5D5AA5CE17}" dt="2021-02-02T10:30:22.998" v="71" actId="1076"/>
          <ac:picMkLst>
            <pc:docMk/>
            <pc:sldMk cId="3415331786" sldId="2638"/>
            <ac:picMk id="10" creationId="{B8156B8B-23CE-4953-B4FD-5D8243588CC5}"/>
          </ac:picMkLst>
        </pc:picChg>
      </pc:sldChg>
      <pc:sldChg chg="delSp modSp mod">
        <pc:chgData name="Clifft, Jacqui" userId="e081c27f-f45d-4bac-b4a7-d1871eea1aad" providerId="ADAL" clId="{C3227DAA-62B1-4B64-99D5-9A5D5AA5CE17}" dt="2021-02-02T10:28:28.121" v="50" actId="478"/>
        <pc:sldMkLst>
          <pc:docMk/>
          <pc:sldMk cId="2384819719" sldId="2641"/>
        </pc:sldMkLst>
        <pc:spChg chg="del mod">
          <ac:chgData name="Clifft, Jacqui" userId="e081c27f-f45d-4bac-b4a7-d1871eea1aad" providerId="ADAL" clId="{C3227DAA-62B1-4B64-99D5-9A5D5AA5CE17}" dt="2021-02-02T10:28:28.121" v="50" actId="478"/>
          <ac:spMkLst>
            <pc:docMk/>
            <pc:sldMk cId="2384819719" sldId="2641"/>
            <ac:spMk id="4" creationId="{DD022A3E-D50F-4433-A37C-685410E9377A}"/>
          </ac:spMkLst>
        </pc:spChg>
      </pc:sldChg>
      <pc:sldChg chg="delSp modSp mod">
        <pc:chgData name="Clifft, Jacqui" userId="e081c27f-f45d-4bac-b4a7-d1871eea1aad" providerId="ADAL" clId="{C3227DAA-62B1-4B64-99D5-9A5D5AA5CE17}" dt="2021-02-02T10:29:06.294" v="61" actId="14100"/>
        <pc:sldMkLst>
          <pc:docMk/>
          <pc:sldMk cId="3123064864" sldId="2642"/>
        </pc:sldMkLst>
        <pc:spChg chg="mod">
          <ac:chgData name="Clifft, Jacqui" userId="e081c27f-f45d-4bac-b4a7-d1871eea1aad" providerId="ADAL" clId="{C3227DAA-62B1-4B64-99D5-9A5D5AA5CE17}" dt="2021-02-02T10:28:38.098" v="53" actId="1076"/>
          <ac:spMkLst>
            <pc:docMk/>
            <pc:sldMk cId="3123064864" sldId="2642"/>
            <ac:spMk id="2" creationId="{7E4AB234-D801-4FC2-BB72-FAB9C8B21463}"/>
          </ac:spMkLst>
        </pc:spChg>
        <pc:spChg chg="del mod">
          <ac:chgData name="Clifft, Jacqui" userId="e081c27f-f45d-4bac-b4a7-d1871eea1aad" providerId="ADAL" clId="{C3227DAA-62B1-4B64-99D5-9A5D5AA5CE17}" dt="2021-02-02T10:28:39.629" v="54" actId="478"/>
          <ac:spMkLst>
            <pc:docMk/>
            <pc:sldMk cId="3123064864" sldId="2642"/>
            <ac:spMk id="4" creationId="{0D6236C5-A04C-4644-84AA-7F84E358A006}"/>
          </ac:spMkLst>
        </pc:spChg>
        <pc:spChg chg="mod">
          <ac:chgData name="Clifft, Jacqui" userId="e081c27f-f45d-4bac-b4a7-d1871eea1aad" providerId="ADAL" clId="{C3227DAA-62B1-4B64-99D5-9A5D5AA5CE17}" dt="2021-02-02T10:29:06.294" v="61" actId="14100"/>
          <ac:spMkLst>
            <pc:docMk/>
            <pc:sldMk cId="3123064864" sldId="2642"/>
            <ac:spMk id="7" creationId="{82B95C2A-ABE7-40E7-8C98-4D1427C073AA}"/>
          </ac:spMkLst>
        </pc:spChg>
        <pc:spChg chg="mod">
          <ac:chgData name="Clifft, Jacqui" userId="e081c27f-f45d-4bac-b4a7-d1871eea1aad" providerId="ADAL" clId="{C3227DAA-62B1-4B64-99D5-9A5D5AA5CE17}" dt="2021-02-02T10:28:50.715" v="56" actId="14100"/>
          <ac:spMkLst>
            <pc:docMk/>
            <pc:sldMk cId="3123064864" sldId="2642"/>
            <ac:spMk id="10" creationId="{8DBCD893-00C0-45F8-A664-084415960C35}"/>
          </ac:spMkLst>
        </pc:spChg>
        <pc:spChg chg="mod">
          <ac:chgData name="Clifft, Jacqui" userId="e081c27f-f45d-4bac-b4a7-d1871eea1aad" providerId="ADAL" clId="{C3227DAA-62B1-4B64-99D5-9A5D5AA5CE17}" dt="2021-02-02T10:28:59.553" v="60" actId="1076"/>
          <ac:spMkLst>
            <pc:docMk/>
            <pc:sldMk cId="3123064864" sldId="2642"/>
            <ac:spMk id="11" creationId="{5CBBDF3B-56EF-44F2-892C-4DDAB9313B01}"/>
          </ac:spMkLst>
        </pc:spChg>
        <pc:picChg chg="mod">
          <ac:chgData name="Clifft, Jacqui" userId="e081c27f-f45d-4bac-b4a7-d1871eea1aad" providerId="ADAL" clId="{C3227DAA-62B1-4B64-99D5-9A5D5AA5CE17}" dt="2021-02-02T10:28:53.702" v="58" actId="1076"/>
          <ac:picMkLst>
            <pc:docMk/>
            <pc:sldMk cId="3123064864" sldId="2642"/>
            <ac:picMk id="12" creationId="{A950C208-BB16-484D-BED5-F422868D2AC8}"/>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901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99012"/>
          </a:xfrm>
          <a:prstGeom prst="rect">
            <a:avLst/>
          </a:prstGeom>
        </p:spPr>
        <p:txBody>
          <a:bodyPr vert="horz" lIns="91440" tIns="45720" rIns="91440" bIns="45720" rtlCol="0"/>
          <a:lstStyle>
            <a:lvl1pPr algn="r">
              <a:defRPr sz="1200"/>
            </a:lvl1pPr>
          </a:lstStyle>
          <a:p>
            <a:fld id="{9FD0AFF3-C104-4FF2-9246-46F3E7242363}" type="datetimeFigureOut">
              <a:rPr lang="en-GB" smtClean="0"/>
              <a:t>02/02/2021</a:t>
            </a:fld>
            <a:endParaRPr lang="en-GB"/>
          </a:p>
        </p:txBody>
      </p:sp>
      <p:sp>
        <p:nvSpPr>
          <p:cNvPr id="4" name="Slide Image Placeholder 3"/>
          <p:cNvSpPr>
            <a:spLocks noGrp="1" noRot="1" noChangeAspect="1"/>
          </p:cNvSpPr>
          <p:nvPr>
            <p:ph type="sldImg" idx="2"/>
          </p:nvPr>
        </p:nvSpPr>
        <p:spPr>
          <a:xfrm>
            <a:off x="444500" y="1243013"/>
            <a:ext cx="5969000" cy="3357562"/>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786362"/>
            <a:ext cx="5486400" cy="391611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6678"/>
            <a:ext cx="2971800" cy="49901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9446678"/>
            <a:ext cx="2971800" cy="499011"/>
          </a:xfrm>
          <a:prstGeom prst="rect">
            <a:avLst/>
          </a:prstGeom>
        </p:spPr>
        <p:txBody>
          <a:bodyPr vert="horz" lIns="91440" tIns="45720" rIns="91440" bIns="45720" rtlCol="0" anchor="b"/>
          <a:lstStyle>
            <a:lvl1pPr algn="r">
              <a:defRPr sz="1200"/>
            </a:lvl1pPr>
          </a:lstStyle>
          <a:p>
            <a:fld id="{2F929179-DAC7-4087-8034-1DBDA8E953E7}" type="slidenum">
              <a:rPr lang="en-GB" smtClean="0"/>
              <a:t>‹#›</a:t>
            </a:fld>
            <a:endParaRPr lang="en-GB"/>
          </a:p>
        </p:txBody>
      </p:sp>
    </p:spTree>
    <p:extLst>
      <p:ext uri="{BB962C8B-B14F-4D97-AF65-F5344CB8AC3E}">
        <p14:creationId xmlns:p14="http://schemas.microsoft.com/office/powerpoint/2010/main" val="20175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282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6648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200996"/>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963084" y="1700809"/>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067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885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317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5470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45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766733" y="1484785"/>
            <a:ext cx="6815667"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84785"/>
            <a:ext cx="4011084"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290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5003" y="4800600"/>
            <a:ext cx="7315200" cy="566738"/>
          </a:xfrm>
        </p:spPr>
        <p:txBody>
          <a:bodyPr anchor="b"/>
          <a:lstStyle>
            <a:lvl1pPr algn="l">
              <a:defRPr sz="2000" b="1" baseline="0">
                <a:latin typeface="Arial" panose="020B0604020202020204" pitchFamily="34" charset="0"/>
              </a:defRPr>
            </a:lvl1pPr>
          </a:lstStyle>
          <a:p>
            <a:r>
              <a:rPr lang="en-US"/>
              <a:t>Click to edit Master title style</a:t>
            </a:r>
            <a:endParaRPr lang="en-GB" dirty="0"/>
          </a:p>
        </p:txBody>
      </p:sp>
      <p:sp>
        <p:nvSpPr>
          <p:cNvPr id="3" name="Picture Placeholder 2"/>
          <p:cNvSpPr>
            <a:spLocks noGrp="1"/>
          </p:cNvSpPr>
          <p:nvPr>
            <p:ph type="pic" idx="1"/>
          </p:nvPr>
        </p:nvSpPr>
        <p:spPr>
          <a:xfrm>
            <a:off x="605003" y="612775"/>
            <a:ext cx="7315200" cy="4114800"/>
          </a:xfrm>
        </p:spPr>
        <p:txBody>
          <a:bodyPr rtlCol="0">
            <a:normAutofit/>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605003" y="5367338"/>
            <a:ext cx="73152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57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1" y="274638"/>
            <a:ext cx="817456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0"/>
            <a:ext cx="10972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2052" name="Picture 2"/>
          <p:cNvPicPr>
            <a:picLocks noChangeAspect="1" noChangeArrowheads="1"/>
          </p:cNvPicPr>
          <p:nvPr/>
        </p:nvPicPr>
        <p:blipFill>
          <a:blip r:embed="rId11">
            <a:extLst>
              <a:ext uri="{28A0092B-C50C-407E-A947-70E740481C1C}">
                <a14:useLocalDpi xmlns:a14="http://schemas.microsoft.com/office/drawing/2010/main" val="0"/>
              </a:ext>
            </a:extLst>
          </a:blip>
          <a:srcRect r="81207" b="43192"/>
          <a:stretch>
            <a:fillRect/>
          </a:stretch>
        </p:blipFill>
        <p:spPr bwMode="auto">
          <a:xfrm>
            <a:off x="9914468" y="4652964"/>
            <a:ext cx="2518833"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215967" y="260350"/>
            <a:ext cx="2641600" cy="76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41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pitchFamily="34" charset="0"/>
          <a:cs typeface="Arial" pitchFamily="34" charset="0"/>
        </a:defRPr>
      </a:lvl2pPr>
      <a:lvl3pPr algn="ctr" rtl="0" eaLnBrk="0" fontAlgn="base" hangingPunct="0">
        <a:spcBef>
          <a:spcPct val="0"/>
        </a:spcBef>
        <a:spcAft>
          <a:spcPct val="0"/>
        </a:spcAft>
        <a:defRPr sz="3200">
          <a:solidFill>
            <a:schemeClr val="tx1"/>
          </a:solidFill>
          <a:latin typeface="Arial" pitchFamily="34" charset="0"/>
          <a:cs typeface="Arial" pitchFamily="34" charset="0"/>
        </a:defRPr>
      </a:lvl3pPr>
      <a:lvl4pPr algn="ctr" rtl="0" eaLnBrk="0" fontAlgn="base" hangingPunct="0">
        <a:spcBef>
          <a:spcPct val="0"/>
        </a:spcBef>
        <a:spcAft>
          <a:spcPct val="0"/>
        </a:spcAft>
        <a:defRPr sz="3200">
          <a:solidFill>
            <a:schemeClr val="tx1"/>
          </a:solidFill>
          <a:latin typeface="Arial" pitchFamily="34" charset="0"/>
          <a:cs typeface="Arial" pitchFamily="34" charset="0"/>
        </a:defRPr>
      </a:lvl4pPr>
      <a:lvl5pPr algn="ctr" rtl="0" eaLnBrk="0" fontAlgn="base" hangingPunct="0">
        <a:spcBef>
          <a:spcPct val="0"/>
        </a:spcBef>
        <a:spcAft>
          <a:spcPct val="0"/>
        </a:spcAft>
        <a:defRPr sz="3200">
          <a:solidFill>
            <a:schemeClr val="tx1"/>
          </a:solidFill>
          <a:latin typeface="Arial" pitchFamily="34" charset="0"/>
          <a:cs typeface="Arial" pitchFamily="34" charset="0"/>
        </a:defRPr>
      </a:lvl5pPr>
      <a:lvl6pPr marL="457200" algn="ctr" rtl="0" fontAlgn="base">
        <a:spcBef>
          <a:spcPct val="0"/>
        </a:spcBef>
        <a:spcAft>
          <a:spcPct val="0"/>
        </a:spcAft>
        <a:defRPr sz="3200">
          <a:solidFill>
            <a:schemeClr val="tx1"/>
          </a:solidFill>
          <a:latin typeface="Arial" pitchFamily="34" charset="0"/>
          <a:cs typeface="Arial" pitchFamily="34" charset="0"/>
        </a:defRPr>
      </a:lvl6pPr>
      <a:lvl7pPr marL="914400" algn="ctr" rtl="0" fontAlgn="base">
        <a:spcBef>
          <a:spcPct val="0"/>
        </a:spcBef>
        <a:spcAft>
          <a:spcPct val="0"/>
        </a:spcAft>
        <a:defRPr sz="3200">
          <a:solidFill>
            <a:schemeClr val="tx1"/>
          </a:solidFill>
          <a:latin typeface="Arial" pitchFamily="34" charset="0"/>
          <a:cs typeface="Arial" pitchFamily="34" charset="0"/>
        </a:defRPr>
      </a:lvl7pPr>
      <a:lvl8pPr marL="1371600" algn="ctr" rtl="0" fontAlgn="base">
        <a:spcBef>
          <a:spcPct val="0"/>
        </a:spcBef>
        <a:spcAft>
          <a:spcPct val="0"/>
        </a:spcAft>
        <a:defRPr sz="3200">
          <a:solidFill>
            <a:schemeClr val="tx1"/>
          </a:solidFill>
          <a:latin typeface="Arial" pitchFamily="34" charset="0"/>
          <a:cs typeface="Arial" pitchFamily="34" charset="0"/>
        </a:defRPr>
      </a:lvl8pPr>
      <a:lvl9pPr marL="1828800" algn="ctr" rtl="0" fontAlgn="base">
        <a:spcBef>
          <a:spcPct val="0"/>
        </a:spcBef>
        <a:spcAft>
          <a:spcPct val="0"/>
        </a:spcAft>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Jo.Lees@hants.gov.uk" TargetMode="External"/><Relationship Id="rId2" Type="http://schemas.openxmlformats.org/officeDocument/2006/relationships/hyperlink" Target="mailto:Jacqui.clifft@hants.gov.uk" TargetMode="Externa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7.png"/><Relationship Id="rId4" Type="http://schemas.openxmlformats.org/officeDocument/2006/relationships/hyperlink" Target="mailto:hias.enquiries@hants.gov.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5" t="1016" r="535"/>
          <a:stretch/>
        </p:blipFill>
        <p:spPr bwMode="auto">
          <a:xfrm>
            <a:off x="472664" y="171903"/>
            <a:ext cx="10163596" cy="6514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847528" y="1628801"/>
            <a:ext cx="7772400" cy="1470025"/>
          </a:xfrm>
        </p:spPr>
        <p:txBody>
          <a:bodyPr>
            <a:normAutofit/>
          </a:bodyPr>
          <a:lstStyle/>
          <a:p>
            <a:pPr algn="l"/>
            <a:r>
              <a:rPr lang="en-GB" b="1" dirty="0"/>
              <a:t>Year 5</a:t>
            </a:r>
          </a:p>
        </p:txBody>
      </p:sp>
      <p:sp>
        <p:nvSpPr>
          <p:cNvPr id="3" name="Subtitle 2"/>
          <p:cNvSpPr>
            <a:spLocks noGrp="1"/>
          </p:cNvSpPr>
          <p:nvPr>
            <p:ph type="subTitle" idx="1"/>
          </p:nvPr>
        </p:nvSpPr>
        <p:spPr>
          <a:xfrm>
            <a:off x="1847528" y="3068959"/>
            <a:ext cx="7776864" cy="1470025"/>
          </a:xfrm>
        </p:spPr>
        <p:txBody>
          <a:bodyPr>
            <a:normAutofit/>
          </a:bodyPr>
          <a:lstStyle/>
          <a:p>
            <a:pPr algn="l"/>
            <a:r>
              <a:rPr lang="en-GB" sz="1600" b="1" dirty="0">
                <a:solidFill>
                  <a:schemeClr val="tx1"/>
                </a:solidFill>
                <a:effectLst/>
                <a:latin typeface="Arial" panose="020B0604020202020204" pitchFamily="34" charset="0"/>
                <a:ea typeface="Calibri" panose="020F0502020204030204" pitchFamily="34" charset="0"/>
              </a:rPr>
              <a:t>Subtraction and Addition (whole numbers)</a:t>
            </a:r>
          </a:p>
          <a:p>
            <a:pPr marL="285750" indent="-285750" algn="l">
              <a:buFont typeface="Arial" panose="020B0604020202020204" pitchFamily="34" charset="0"/>
              <a:buChar char="•"/>
            </a:pPr>
            <a:r>
              <a:rPr lang="en-GB" sz="1600" dirty="0">
                <a:solidFill>
                  <a:schemeClr val="tx1"/>
                </a:solidFill>
                <a:effectLst/>
                <a:latin typeface="Arial" panose="020B0604020202020204" pitchFamily="34" charset="0"/>
                <a:ea typeface="Calibri" panose="020F0502020204030204" pitchFamily="34" charset="0"/>
              </a:rPr>
              <a:t>Solve addition and subtraction multi-step problems in contexts, deciding which operations and methods to use and why</a:t>
            </a:r>
          </a:p>
          <a:p>
            <a:pPr marL="285750" indent="-285750" algn="l">
              <a:buFont typeface="Arial" panose="020B0604020202020204" pitchFamily="34" charset="0"/>
              <a:buChar char="•"/>
            </a:pPr>
            <a:r>
              <a:rPr lang="en-GB" sz="16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Use rounding to check answers to calculations and determine, in the context of a problem, levels of accuracy </a:t>
            </a:r>
            <a:endParaRPr lang="en-GB"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GB" sz="2400" dirty="0">
              <a:solidFill>
                <a:schemeClr val="tx1"/>
              </a:solidFill>
            </a:endParaRPr>
          </a:p>
        </p:txBody>
      </p:sp>
      <p:sp>
        <p:nvSpPr>
          <p:cNvPr id="4" name="Subtitle 2"/>
          <p:cNvSpPr txBox="1">
            <a:spLocks/>
          </p:cNvSpPr>
          <p:nvPr/>
        </p:nvSpPr>
        <p:spPr>
          <a:xfrm>
            <a:off x="1883718" y="4797152"/>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maths  Team</a:t>
            </a:r>
          </a:p>
          <a:p>
            <a:pPr algn="l"/>
            <a:r>
              <a:rPr lang="en-GB" sz="1200" dirty="0">
                <a:solidFill>
                  <a:schemeClr val="tx1"/>
                </a:solidFill>
                <a:latin typeface="Arial" panose="020B0604020202020204" pitchFamily="34" charset="0"/>
                <a:cs typeface="Arial" panose="020B0604020202020204" pitchFamily="34" charset="0"/>
              </a:rPr>
              <a:t>Spring 2021</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9789537" y="323225"/>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8355841" y="6052700"/>
            <a:ext cx="1951355" cy="504825"/>
          </a:xfrm>
          <a:prstGeom prst="rect">
            <a:avLst/>
          </a:prstGeom>
          <a:noFill/>
          <a:ln>
            <a:noFill/>
          </a:ln>
        </p:spPr>
      </p:pic>
      <p:sp>
        <p:nvSpPr>
          <p:cNvPr id="9" name="Text Box 2">
            <a:extLst>
              <a:ext uri="{FF2B5EF4-FFF2-40B4-BE49-F238E27FC236}">
                <a16:creationId xmlns:a16="http://schemas.microsoft.com/office/drawing/2014/main" id="{485B68E5-F36B-4783-B160-42CF83F0A404}"/>
              </a:ext>
            </a:extLst>
          </p:cNvPr>
          <p:cNvSpPr txBox="1">
            <a:spLocks noChangeArrowheads="1"/>
          </p:cNvSpPr>
          <p:nvPr/>
        </p:nvSpPr>
        <p:spPr bwMode="auto">
          <a:xfrm>
            <a:off x="1524000" y="652224"/>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4284245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522120" y="676615"/>
            <a:ext cx="8229600" cy="580926"/>
          </a:xfrm>
        </p:spPr>
        <p:txBody>
          <a:bodyPr>
            <a:noAutofit/>
          </a:bodyPr>
          <a:lstStyle/>
          <a:p>
            <a:pPr algn="l"/>
            <a:r>
              <a:rPr lang="en-GB" sz="2800" b="1" dirty="0"/>
              <a:t>Now try this one</a:t>
            </a:r>
          </a:p>
        </p:txBody>
      </p:sp>
      <p:sp>
        <p:nvSpPr>
          <p:cNvPr id="7" name="TextBox 6">
            <a:extLst>
              <a:ext uri="{FF2B5EF4-FFF2-40B4-BE49-F238E27FC236}">
                <a16:creationId xmlns:a16="http://schemas.microsoft.com/office/drawing/2014/main" id="{82B95C2A-ABE7-40E7-8C98-4D1427C073AA}"/>
              </a:ext>
            </a:extLst>
          </p:cNvPr>
          <p:cNvSpPr txBox="1"/>
          <p:nvPr/>
        </p:nvSpPr>
        <p:spPr>
          <a:xfrm>
            <a:off x="373581" y="1515024"/>
            <a:ext cx="5007623" cy="3693319"/>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Understand the problem</a:t>
            </a:r>
          </a:p>
          <a:p>
            <a:endParaRPr lang="en-GB" b="1" dirty="0">
              <a:cs typeface="Times New Roman" panose="02020603050405020304" pitchFamily="18" charset="0"/>
            </a:endParaRPr>
          </a:p>
          <a:p>
            <a:r>
              <a:rPr lang="en-GB" b="1" dirty="0">
                <a:cs typeface="Times New Roman" panose="02020603050405020304" pitchFamily="18" charset="0"/>
              </a:rPr>
              <a:t>Make a plan</a:t>
            </a:r>
          </a:p>
          <a:p>
            <a:endParaRPr lang="en-GB" b="1" dirty="0">
              <a:cs typeface="Times New Roman" panose="02020603050405020304" pitchFamily="18" charset="0"/>
            </a:endParaRPr>
          </a:p>
          <a:p>
            <a:r>
              <a:rPr lang="en-GB" b="1" dirty="0">
                <a:cs typeface="Times New Roman" panose="02020603050405020304" pitchFamily="18" charset="0"/>
              </a:rPr>
              <a:t>Carry out your plan: show your reasoning </a:t>
            </a:r>
          </a:p>
          <a:p>
            <a:endParaRPr lang="en-GB" b="1" dirty="0">
              <a:cs typeface="Times New Roman" panose="02020603050405020304" pitchFamily="18" charset="0"/>
            </a:endParaRPr>
          </a:p>
          <a:p>
            <a:r>
              <a:rPr lang="en-GB" b="1" dirty="0">
                <a:cs typeface="Times New Roman" panose="02020603050405020304" pitchFamily="18" charset="0"/>
              </a:rPr>
              <a:t>Review your solution: does it seem reasonable?</a:t>
            </a:r>
          </a:p>
          <a:p>
            <a:endParaRPr lang="en-GB" b="1" dirty="0">
              <a:cs typeface="Times New Roman" panose="02020603050405020304" pitchFamily="18" charset="0"/>
            </a:endParaRPr>
          </a:p>
          <a:p>
            <a:r>
              <a:rPr lang="en-GB" b="1" dirty="0">
                <a:cs typeface="Times New Roman" panose="02020603050405020304" pitchFamily="18" charset="0"/>
              </a:rPr>
              <a:t>Think about your learning: which parts of the problem did you find easy and which parts did you find harder?</a:t>
            </a:r>
          </a:p>
          <a:p>
            <a:endParaRPr lang="en-GB" b="1" dirty="0">
              <a:cs typeface="Times New Roman" panose="02020603050405020304" pitchFamily="18" charset="0"/>
            </a:endParaRPr>
          </a:p>
        </p:txBody>
      </p:sp>
      <p:sp>
        <p:nvSpPr>
          <p:cNvPr id="8" name="Text Box 2">
            <a:extLst>
              <a:ext uri="{FF2B5EF4-FFF2-40B4-BE49-F238E27FC236}">
                <a16:creationId xmlns:a16="http://schemas.microsoft.com/office/drawing/2014/main" id="{E47093AC-0C9F-49A7-8108-3D53CED6F4E7}"/>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10" name="Text Box 2">
            <a:extLst>
              <a:ext uri="{FF2B5EF4-FFF2-40B4-BE49-F238E27FC236}">
                <a16:creationId xmlns:a16="http://schemas.microsoft.com/office/drawing/2014/main" id="{8DBCD893-00C0-45F8-A664-084415960C35}"/>
              </a:ext>
            </a:extLst>
          </p:cNvPr>
          <p:cNvSpPr txBox="1">
            <a:spLocks noChangeArrowheads="1"/>
          </p:cNvSpPr>
          <p:nvPr/>
        </p:nvSpPr>
        <p:spPr bwMode="auto">
          <a:xfrm>
            <a:off x="6096000" y="1354249"/>
            <a:ext cx="4736769" cy="4310175"/>
          </a:xfrm>
          <a:prstGeom prst="rect">
            <a:avLst/>
          </a:prstGeom>
          <a:solidFill>
            <a:schemeClr val="bg2"/>
          </a:solidFill>
          <a:ln w="9525">
            <a:solidFill>
              <a:srgbClr val="000000"/>
            </a:solidFill>
            <a:miter lim="800000"/>
            <a:headEnd/>
            <a:tailEnd/>
          </a:ln>
        </p:spPr>
        <p:txBody>
          <a:bodyPr rot="0"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07000"/>
              </a:lnSpc>
              <a:spcAft>
                <a:spcPts val="800"/>
              </a:spcAft>
              <a:buFont typeface="Arial" charset="0"/>
              <a:buNone/>
            </a:pPr>
            <a:endParaRPr lang="en-GB" sz="2000" dirty="0">
              <a:ea typeface="Calibri" panose="020F0502020204030204" pitchFamily="34" charset="0"/>
              <a:cs typeface="Times New Roman" panose="02020603050405020304" pitchFamily="18" charset="0"/>
            </a:endParaRPr>
          </a:p>
        </p:txBody>
      </p:sp>
      <p:sp>
        <p:nvSpPr>
          <p:cNvPr id="11" name="TextBox 10">
            <a:extLst>
              <a:ext uri="{FF2B5EF4-FFF2-40B4-BE49-F238E27FC236}">
                <a16:creationId xmlns:a16="http://schemas.microsoft.com/office/drawing/2014/main" id="{5CBBDF3B-56EF-44F2-892C-4DDAB9313B01}"/>
              </a:ext>
            </a:extLst>
          </p:cNvPr>
          <p:cNvSpPr txBox="1"/>
          <p:nvPr/>
        </p:nvSpPr>
        <p:spPr>
          <a:xfrm>
            <a:off x="6368432" y="4395755"/>
            <a:ext cx="4464337" cy="1107996"/>
          </a:xfrm>
          <a:prstGeom prst="rect">
            <a:avLst/>
          </a:prstGeom>
          <a:noFill/>
        </p:spPr>
        <p:txBody>
          <a:bodyPr wrap="square" rtlCol="0">
            <a:spAutoFit/>
          </a:bodyPr>
          <a:lstStyle/>
          <a:p>
            <a:r>
              <a:rPr lang="en-GB" sz="1600" b="1" dirty="0"/>
              <a:t>How much less is the population of Gosport than the combined populations of Farnborough, Alton and Brockenhurst</a:t>
            </a:r>
            <a:r>
              <a:rPr lang="en-GB" sz="1600" b="1" dirty="0">
                <a:ea typeface="Calibri" panose="020F0502020204030204" pitchFamily="34" charset="0"/>
                <a:cs typeface="Times New Roman" panose="02020603050405020304" pitchFamily="18" charset="0"/>
              </a:rPr>
              <a:t>?</a:t>
            </a:r>
          </a:p>
          <a:p>
            <a:endParaRPr lang="en-GB" dirty="0"/>
          </a:p>
        </p:txBody>
      </p:sp>
      <p:pic>
        <p:nvPicPr>
          <p:cNvPr id="12" name="Content Placeholder 13" descr="Table&#10;&#10;Description automatically generated">
            <a:extLst>
              <a:ext uri="{FF2B5EF4-FFF2-40B4-BE49-F238E27FC236}">
                <a16:creationId xmlns:a16="http://schemas.microsoft.com/office/drawing/2014/main" id="{A950C208-BB16-484D-BED5-F422868D2AC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6548874" y="1515025"/>
            <a:ext cx="3831020" cy="2681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230648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HIAS Maths team</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1981200" y="1600201"/>
            <a:ext cx="8229600" cy="4061047"/>
          </a:xfrm>
        </p:spPr>
        <p:txBody>
          <a:bodyPr>
            <a:noAutofit/>
          </a:bodyPr>
          <a:lstStyle/>
          <a:p>
            <a:pPr marL="0" indent="0">
              <a:buNone/>
            </a:pPr>
            <a:r>
              <a:rPr lang="en-GB" sz="1800" dirty="0"/>
              <a:t>The HIAS maths team offer a wide range of high-quality services to support schools in improving outcomes for learners, including courses, bespoke consultancy and in-house training.  </a:t>
            </a:r>
          </a:p>
          <a:p>
            <a:pPr marL="0" indent="0">
              <a:buNone/>
            </a:pPr>
            <a:endParaRPr lang="en-GB" sz="1800" dirty="0"/>
          </a:p>
          <a:p>
            <a:pPr marL="0" indent="0">
              <a:buNone/>
            </a:pPr>
            <a:r>
              <a:rPr lang="en-GB" sz="1800" dirty="0"/>
              <a:t>For further details referring </a:t>
            </a:r>
            <a:r>
              <a:rPr lang="en-GB" sz="1800"/>
              <a:t>to maths, </a:t>
            </a:r>
            <a:r>
              <a:rPr lang="en-GB" sz="1800" dirty="0"/>
              <a:t>please contact either of the team leads:</a:t>
            </a:r>
          </a:p>
          <a:p>
            <a:pPr marL="0" indent="0">
              <a:buNone/>
            </a:pPr>
            <a:r>
              <a:rPr lang="en-GB" sz="1800" dirty="0"/>
              <a:t>	Jacqui Clifft : </a:t>
            </a:r>
            <a:r>
              <a:rPr lang="en-GB" sz="1800" dirty="0">
                <a:hlinkClick r:id="rId2"/>
              </a:rPr>
              <a:t>Jacqui.clifft@hants.gov.uk</a:t>
            </a:r>
            <a:endParaRPr lang="en-GB" sz="1800" dirty="0"/>
          </a:p>
          <a:p>
            <a:pPr marL="0" indent="0">
              <a:buNone/>
            </a:pPr>
            <a:r>
              <a:rPr lang="en-GB" sz="1800" dirty="0"/>
              <a:t>	Jo Lees: </a:t>
            </a:r>
            <a:r>
              <a:rPr lang="en-GB" sz="1800" dirty="0">
                <a:hlinkClick r:id="rId3"/>
              </a:rPr>
              <a:t>Jo.Lees@hants.gov.uk</a:t>
            </a:r>
            <a:endParaRPr lang="en-GB" sz="1800" dirty="0"/>
          </a:p>
          <a:p>
            <a:pPr marL="0" indent="0">
              <a:buNone/>
            </a:pPr>
            <a:endParaRPr lang="en-GB" sz="1800" dirty="0"/>
          </a:p>
          <a:p>
            <a:pPr marL="0" indent="0">
              <a:buNone/>
            </a:pPr>
            <a:r>
              <a:rPr lang="en-GB" sz="1800" dirty="0"/>
              <a:t>For further details on the full range of services available please contact us using the following details:</a:t>
            </a:r>
          </a:p>
          <a:p>
            <a:pPr marL="0" indent="0">
              <a:buNone/>
            </a:pPr>
            <a:r>
              <a:rPr lang="en-GB" sz="1800" dirty="0"/>
              <a:t> </a:t>
            </a:r>
          </a:p>
          <a:p>
            <a:pPr marL="0" indent="0">
              <a:buNone/>
            </a:pPr>
            <a:r>
              <a:rPr lang="en-GB" sz="1800" dirty="0"/>
              <a:t>Tel: 01962 874820 or email: hias.enquiries@hants.gov.uk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r>
              <a:rPr lang="en-GB" sz="2000" dirty="0"/>
              <a:t>For further details on the full range of services available please contact us using the following details:</a:t>
            </a:r>
          </a:p>
          <a:p>
            <a:pPr marL="0" indent="0">
              <a:buNone/>
            </a:pPr>
            <a:r>
              <a:rPr lang="en-GB" sz="2000" dirty="0"/>
              <a:t> </a:t>
            </a:r>
          </a:p>
          <a:p>
            <a:pPr marL="0" indent="0">
              <a:buNone/>
            </a:pPr>
            <a:r>
              <a:rPr lang="en-GB" sz="2000" dirty="0"/>
              <a:t>Tel: 01962 874820 or email: </a:t>
            </a:r>
            <a:r>
              <a:rPr lang="en-GB" sz="2000" u="sng" dirty="0">
                <a:hlinkClick r:id="rId4"/>
              </a:rPr>
              <a:t>hias.enquiries@hants.gov.uk</a:t>
            </a:r>
            <a:r>
              <a:rPr lang="en-GB" sz="2000" dirty="0"/>
              <a:t> </a:t>
            </a:r>
          </a:p>
        </p:txBody>
      </p:sp>
      <p:pic>
        <p:nvPicPr>
          <p:cNvPr id="4" name="Picture 3">
            <a:extLst>
              <a:ext uri="{FF2B5EF4-FFF2-40B4-BE49-F238E27FC236}">
                <a16:creationId xmlns:a16="http://schemas.microsoft.com/office/drawing/2014/main" id="{EF9214C5-B01F-45DC-B050-A3009F4A4ED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554578" y="6353176"/>
            <a:ext cx="1951355" cy="504825"/>
          </a:xfrm>
          <a:prstGeom prst="rect">
            <a:avLst/>
          </a:prstGeom>
          <a:noFill/>
          <a:ln>
            <a:noFill/>
          </a:ln>
        </p:spPr>
      </p:pic>
      <p:pic>
        <p:nvPicPr>
          <p:cNvPr id="7" name="Picture 2" descr="image001">
            <a:extLst>
              <a:ext uri="{FF2B5EF4-FFF2-40B4-BE49-F238E27FC236}">
                <a16:creationId xmlns:a16="http://schemas.microsoft.com/office/drawing/2014/main" id="{A1225777-4001-4A53-9C8C-6F01F7A2524C}"/>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25046" t="17177" r="11766" b="27104"/>
          <a:stretch/>
        </p:blipFill>
        <p:spPr bwMode="auto">
          <a:xfrm>
            <a:off x="9112668" y="5517232"/>
            <a:ext cx="1555333"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2">
            <a:extLst>
              <a:ext uri="{FF2B5EF4-FFF2-40B4-BE49-F238E27FC236}">
                <a16:creationId xmlns:a16="http://schemas.microsoft.com/office/drawing/2014/main" id="{554982C7-EA62-4593-9C65-70B45EF440D4}"/>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2712933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08BC7-3958-4725-9814-E8937628E8C6}"/>
              </a:ext>
            </a:extLst>
          </p:cNvPr>
          <p:cNvSpPr>
            <a:spLocks noGrp="1"/>
          </p:cNvSpPr>
          <p:nvPr>
            <p:ph idx="1"/>
          </p:nvPr>
        </p:nvSpPr>
        <p:spPr/>
        <p:txBody>
          <a:bodyPr/>
          <a:lstStyle/>
          <a:p>
            <a:pPr marL="0" indent="0">
              <a:buNone/>
            </a:pPr>
            <a:r>
              <a:rPr lang="en-GB" sz="1800" dirty="0">
                <a:effectLst/>
                <a:latin typeface="Calibri" panose="020F0502020204030204" pitchFamily="34" charset="0"/>
                <a:ea typeface="Calibri" panose="020F0502020204030204" pitchFamily="34" charset="0"/>
              </a:rPr>
              <a:t>These slides are intended to support teachers and pupils with a blended approach to learning, either in-class or online. The tasks are intended to form part of a learning journey and could be the basis of either one lesson or a short sequence of connected lessons. </a:t>
            </a:r>
          </a:p>
          <a:p>
            <a:pPr marL="0" indent="0">
              <a:buNone/>
            </a:pPr>
            <a:r>
              <a:rPr lang="en-GB" sz="1800" dirty="0">
                <a:effectLst/>
                <a:latin typeface="Calibri" panose="020F0502020204030204" pitchFamily="34" charset="0"/>
                <a:ea typeface="Calibri" panose="020F0502020204030204" pitchFamily="34" charset="0"/>
              </a:rPr>
              <a:t>The 4-step </a:t>
            </a:r>
            <a:r>
              <a:rPr lang="en-GB" sz="1800" dirty="0" err="1">
                <a:effectLst/>
                <a:latin typeface="Calibri" panose="020F0502020204030204" pitchFamily="34" charset="0"/>
                <a:ea typeface="Calibri" panose="020F0502020204030204" pitchFamily="34" charset="0"/>
              </a:rPr>
              <a:t>Polya</a:t>
            </a:r>
            <a:r>
              <a:rPr lang="en-GB" sz="1800" dirty="0">
                <a:effectLst/>
                <a:latin typeface="Calibri" panose="020F0502020204030204" pitchFamily="34" charset="0"/>
                <a:ea typeface="Calibri" panose="020F0502020204030204" pitchFamily="34" charset="0"/>
              </a:rPr>
              <a:t> model for problem solving has been used to provide a structure to support reasoning. Teachers may need to use more or fewer steps to support the range of learners in </a:t>
            </a:r>
            <a:r>
              <a:rPr lang="en-GB" sz="1800" dirty="0">
                <a:latin typeface="Calibri" panose="020F0502020204030204" pitchFamily="34" charset="0"/>
                <a:ea typeface="Calibri" panose="020F0502020204030204" pitchFamily="34" charset="0"/>
              </a:rPr>
              <a:t>their</a:t>
            </a:r>
            <a:r>
              <a:rPr lang="en-GB" sz="1800" dirty="0">
                <a:effectLst/>
                <a:latin typeface="Calibri" panose="020F0502020204030204" pitchFamily="34" charset="0"/>
                <a:ea typeface="Calibri" panose="020F0502020204030204" pitchFamily="34" charset="0"/>
              </a:rPr>
              <a:t> class.</a:t>
            </a:r>
          </a:p>
          <a:p>
            <a:pPr marL="0" indent="0">
              <a:buNone/>
            </a:pPr>
            <a:r>
              <a:rPr lang="en-GB" sz="1800" dirty="0">
                <a:effectLst/>
                <a:latin typeface="Calibri" panose="020F0502020204030204" pitchFamily="34" charset="0"/>
                <a:ea typeface="Calibri" panose="020F0502020204030204" pitchFamily="34" charset="0"/>
              </a:rPr>
              <a:t>Teachers should delete, change and add slides to suit the needs of their pupils. Extra slides with personalised prompts and appropriate examples based on previous teaching may be suitable. When changing the slide-deck, teachers should consider:</a:t>
            </a: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Their expectations for the use of representations such as bar models, number lines, arrays and  diagrams.</a:t>
            </a:r>
            <a:endParaRPr lang="en-GB" sz="1800" dirty="0">
              <a:effectLst/>
              <a:latin typeface="Calibri" panose="020F0502020204030204" pitchFamily="34" charset="0"/>
              <a:ea typeface="Calibri" panose="020F0502020204030204" pitchFamily="34" charset="0"/>
            </a:endParaRP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Which strategies and methods pupils should use and record when solving problems or identifying solutions. This could include a range of informal jottings and diagrams, the use of tables to record solutions systematically and formal or informal calculation methods.</a:t>
            </a:r>
            <a:endParaRPr lang="en-GB" sz="1800" dirty="0">
              <a:effectLst/>
              <a:latin typeface="Calibri" panose="020F0502020204030204" pitchFamily="34" charset="0"/>
              <a:ea typeface="Calibri" panose="020F0502020204030204" pitchFamily="34" charset="0"/>
            </a:endParaRPr>
          </a:p>
          <a:p>
            <a:pPr marL="0" indent="0">
              <a:buNone/>
            </a:pPr>
            <a:r>
              <a:rPr lang="en-GB" sz="1800" dirty="0">
                <a:effectLst/>
                <a:latin typeface="Calibri" panose="020F0502020204030204" pitchFamily="34" charset="0"/>
                <a:ea typeface="Calibri" panose="020F0502020204030204" pitchFamily="34" charset="0"/>
              </a:rPr>
              <a:t>Teachers may also wish to record a ‘voice over’ to talk pupils through the slides.</a:t>
            </a:r>
          </a:p>
        </p:txBody>
      </p:sp>
      <p:sp>
        <p:nvSpPr>
          <p:cNvPr id="4" name="Text Box 2">
            <a:extLst>
              <a:ext uri="{FF2B5EF4-FFF2-40B4-BE49-F238E27FC236}">
                <a16:creationId xmlns:a16="http://schemas.microsoft.com/office/drawing/2014/main" id="{8AD1D9EC-C89D-4E25-B8F7-4B64D4F88E52}"/>
              </a:ext>
            </a:extLst>
          </p:cNvPr>
          <p:cNvSpPr txBox="1">
            <a:spLocks noGrp="1" noChangeArrowheads="1"/>
          </p:cNvSpPr>
          <p:nvPr>
            <p:ph type="title"/>
          </p:nvPr>
        </p:nvSpPr>
        <p:spPr bwMode="auto">
          <a:xfrm>
            <a:off x="609600" y="274638"/>
            <a:ext cx="8174038" cy="1143000"/>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hangingPunct="0">
              <a:spcBef>
                <a:spcPts val="700"/>
              </a:spcBef>
            </a:pPr>
            <a:br>
              <a:rPr lang="en-GB" kern="0" dirty="0">
                <a:solidFill>
                  <a:srgbClr val="FFFFFF"/>
                </a:solidFill>
                <a:latin typeface="Arial"/>
                <a:ea typeface="Times New Roman"/>
              </a:rPr>
            </a:b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1203268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30206" y="506029"/>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FF8794BD-7A56-4ADD-AB22-E23ACB844076}"/>
              </a:ext>
            </a:extLst>
          </p:cNvPr>
          <p:cNvPicPr>
            <a:picLocks noChangeAspect="1"/>
          </p:cNvPicPr>
          <p:nvPr/>
        </p:nvPicPr>
        <p:blipFill>
          <a:blip r:embed="rId2"/>
          <a:stretch>
            <a:fillRect/>
          </a:stretch>
        </p:blipFill>
        <p:spPr>
          <a:xfrm>
            <a:off x="3904944" y="1142681"/>
            <a:ext cx="4382112" cy="4572638"/>
          </a:xfrm>
          <a:prstGeom prst="rect">
            <a:avLst/>
          </a:prstGeom>
        </p:spPr>
      </p:pic>
      <p:sp>
        <p:nvSpPr>
          <p:cNvPr id="4" name="TextBox 3">
            <a:extLst>
              <a:ext uri="{FF2B5EF4-FFF2-40B4-BE49-F238E27FC236}">
                <a16:creationId xmlns:a16="http://schemas.microsoft.com/office/drawing/2014/main" id="{AB8F265A-7D5C-42F1-84B4-D2C743825212}"/>
              </a:ext>
            </a:extLst>
          </p:cNvPr>
          <p:cNvSpPr txBox="1"/>
          <p:nvPr/>
        </p:nvSpPr>
        <p:spPr>
          <a:xfrm>
            <a:off x="3681876" y="5922740"/>
            <a:ext cx="6295604" cy="461665"/>
          </a:xfrm>
          <a:prstGeom prst="rect">
            <a:avLst/>
          </a:prstGeom>
          <a:noFill/>
        </p:spPr>
        <p:txBody>
          <a:bodyPr wrap="square" rtlCol="0">
            <a:spAutoFit/>
          </a:bodyPr>
          <a:lstStyle/>
          <a:p>
            <a:r>
              <a:rPr lang="en-GB" sz="1200" dirty="0"/>
              <a:t>1945 George </a:t>
            </a:r>
            <a:r>
              <a:rPr lang="en-GB" sz="1200" dirty="0" err="1"/>
              <a:t>Polya</a:t>
            </a:r>
            <a:r>
              <a:rPr lang="en-GB" sz="1200" dirty="0"/>
              <a:t> published  ‘How To Solve It’ 2nd ed., Princeton University Press, 1957, ISBN 0-691-08097-6.</a:t>
            </a:r>
          </a:p>
        </p:txBody>
      </p:sp>
    </p:spTree>
    <p:extLst>
      <p:ext uri="{BB962C8B-B14F-4D97-AF65-F5344CB8AC3E}">
        <p14:creationId xmlns:p14="http://schemas.microsoft.com/office/powerpoint/2010/main" val="3998971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89186" y="836712"/>
            <a:ext cx="10021614" cy="580926"/>
          </a:xfrm>
        </p:spPr>
        <p:txBody>
          <a:bodyPr>
            <a:normAutofit fontScale="90000"/>
          </a:bodyPr>
          <a:lstStyle/>
          <a:p>
            <a:pPr algn="l"/>
            <a:r>
              <a:rPr lang="en-GB" sz="2800" b="1" dirty="0"/>
              <a:t>Solving </a:t>
            </a:r>
            <a:r>
              <a:rPr lang="en-GB" sz="2800" b="1" dirty="0">
                <a:solidFill>
                  <a:schemeClr val="tx1"/>
                </a:solidFill>
                <a:effectLst/>
                <a:latin typeface="Arial" panose="020B0604020202020204" pitchFamily="34" charset="0"/>
                <a:ea typeface="Calibri" panose="020F0502020204030204" pitchFamily="34" charset="0"/>
              </a:rPr>
              <a:t>addition and subtraction multi-step problems in context</a:t>
            </a:r>
            <a:endParaRPr lang="en-GB" sz="2800" b="1" dirty="0"/>
          </a:p>
        </p:txBody>
      </p:sp>
      <p:sp>
        <p:nvSpPr>
          <p:cNvPr id="7" name="Text Box 2">
            <a:extLst>
              <a:ext uri="{FF2B5EF4-FFF2-40B4-BE49-F238E27FC236}">
                <a16:creationId xmlns:a16="http://schemas.microsoft.com/office/drawing/2014/main" id="{4BDCC19A-4AE3-4E9F-8535-27B8BC575D2D}"/>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9" name="Text Box 2">
            <a:extLst>
              <a:ext uri="{FF2B5EF4-FFF2-40B4-BE49-F238E27FC236}">
                <a16:creationId xmlns:a16="http://schemas.microsoft.com/office/drawing/2014/main" id="{92E75A11-F701-4CC4-9B7A-B27171BDB2C7}"/>
              </a:ext>
            </a:extLst>
          </p:cNvPr>
          <p:cNvSpPr txBox="1">
            <a:spLocks noChangeArrowheads="1"/>
          </p:cNvSpPr>
          <p:nvPr/>
        </p:nvSpPr>
        <p:spPr bwMode="auto">
          <a:xfrm>
            <a:off x="2969231" y="1586946"/>
            <a:ext cx="5763803" cy="4128054"/>
          </a:xfrm>
          <a:prstGeom prst="rect">
            <a:avLst/>
          </a:prstGeom>
          <a:solidFill>
            <a:schemeClr val="bg2"/>
          </a:solidFill>
          <a:ln w="9525">
            <a:solidFill>
              <a:srgbClr val="000000"/>
            </a:solidFill>
            <a:miter lim="800000"/>
            <a:headEnd/>
            <a:tailEnd/>
          </a:ln>
        </p:spPr>
        <p:txBody>
          <a:bodyPr rot="0"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07000"/>
              </a:lnSpc>
              <a:spcAft>
                <a:spcPts val="800"/>
              </a:spcAft>
              <a:buFont typeface="Arial" charset="0"/>
              <a:buNone/>
            </a:pPr>
            <a:endParaRPr lang="en-GB" sz="2000" dirty="0">
              <a:ea typeface="Calibri" panose="020F050202020403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DF228E50-0424-4645-8313-00781428E2F2}"/>
              </a:ext>
            </a:extLst>
          </p:cNvPr>
          <p:cNvSpPr txBox="1"/>
          <p:nvPr/>
        </p:nvSpPr>
        <p:spPr>
          <a:xfrm>
            <a:off x="3956820" y="4516822"/>
            <a:ext cx="3999187" cy="1354217"/>
          </a:xfrm>
          <a:prstGeom prst="rect">
            <a:avLst/>
          </a:prstGeom>
          <a:noFill/>
        </p:spPr>
        <p:txBody>
          <a:bodyPr wrap="square" rtlCol="0">
            <a:spAutoFit/>
          </a:bodyPr>
          <a:lstStyle/>
          <a:p>
            <a:r>
              <a:rPr lang="en-GB" sz="1600" b="1" dirty="0"/>
              <a:t>How much more is the population of Gosport than the combined populations of Fareham, Alton and Brockenhurst</a:t>
            </a:r>
            <a:r>
              <a:rPr lang="en-GB" sz="1600" b="1" dirty="0">
                <a:ea typeface="Calibri" panose="020F0502020204030204" pitchFamily="34" charset="0"/>
                <a:cs typeface="Times New Roman" panose="02020603050405020304" pitchFamily="18" charset="0"/>
              </a:rPr>
              <a:t>?</a:t>
            </a:r>
          </a:p>
          <a:p>
            <a:endParaRPr lang="en-GB" dirty="0"/>
          </a:p>
        </p:txBody>
      </p:sp>
      <p:pic>
        <p:nvPicPr>
          <p:cNvPr id="14" name="Content Placeholder 13" descr="Table&#10;&#10;Description automatically generated">
            <a:extLst>
              <a:ext uri="{FF2B5EF4-FFF2-40B4-BE49-F238E27FC236}">
                <a16:creationId xmlns:a16="http://schemas.microsoft.com/office/drawing/2014/main" id="{9323B700-DFE6-4558-B587-777F72C74E6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69956" y="1722865"/>
            <a:ext cx="3831020" cy="2681714"/>
          </a:xfrm>
        </p:spPr>
      </p:pic>
    </p:spTree>
    <p:extLst>
      <p:ext uri="{BB962C8B-B14F-4D97-AF65-F5344CB8AC3E}">
        <p14:creationId xmlns:p14="http://schemas.microsoft.com/office/powerpoint/2010/main" val="4061990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Understand the problem</a:t>
            </a:r>
          </a:p>
        </p:txBody>
      </p:sp>
      <p:sp>
        <p:nvSpPr>
          <p:cNvPr id="3" name="TextBox 2">
            <a:extLst>
              <a:ext uri="{FF2B5EF4-FFF2-40B4-BE49-F238E27FC236}">
                <a16:creationId xmlns:a16="http://schemas.microsoft.com/office/drawing/2014/main" id="{C108D53A-CBF5-4B0E-8282-15120F8F0D36}"/>
              </a:ext>
            </a:extLst>
          </p:cNvPr>
          <p:cNvSpPr txBox="1"/>
          <p:nvPr/>
        </p:nvSpPr>
        <p:spPr>
          <a:xfrm>
            <a:off x="785771" y="1684051"/>
            <a:ext cx="5310229" cy="4241418"/>
          </a:xfrm>
          <a:prstGeom prst="rect">
            <a:avLst/>
          </a:prstGeom>
          <a:solidFill>
            <a:schemeClr val="accent5">
              <a:lumMod val="20000"/>
              <a:lumOff val="80000"/>
            </a:schemeClr>
          </a:solidFill>
        </p:spPr>
        <p:txBody>
          <a:bodyPr wrap="square" rtlCol="0">
            <a:spAutoFit/>
          </a:bodyPr>
          <a:lstStyle/>
          <a:p>
            <a:r>
              <a:rPr lang="en-GB" b="1" i="1" dirty="0"/>
              <a:t>Key fact: </a:t>
            </a:r>
            <a:r>
              <a:rPr lang="en-GB" i="1" dirty="0"/>
              <a:t>The population of Gosport is 71,529</a:t>
            </a:r>
            <a:endParaRPr lang="en-GB" dirty="0"/>
          </a:p>
          <a:p>
            <a:endParaRPr lang="en-GB" i="1" dirty="0"/>
          </a:p>
          <a:p>
            <a:r>
              <a:rPr lang="en-GB" b="1" i="1" dirty="0"/>
              <a:t>Key fact: </a:t>
            </a:r>
            <a:r>
              <a:rPr lang="en-GB" i="1" dirty="0"/>
              <a:t>The population of  Fareham is 42,210</a:t>
            </a:r>
          </a:p>
          <a:p>
            <a:endParaRPr lang="en-GB" i="1" dirty="0"/>
          </a:p>
          <a:p>
            <a:pPr indent="-57150">
              <a:lnSpc>
                <a:spcPct val="107000"/>
              </a:lnSpc>
              <a:spcAft>
                <a:spcPts val="800"/>
              </a:spcAft>
              <a:buFont typeface="Arial" charset="0"/>
              <a:buNone/>
            </a:pPr>
            <a:r>
              <a:rPr lang="en-GB" b="1" i="1" dirty="0"/>
              <a:t>Key fact: </a:t>
            </a:r>
            <a:r>
              <a:rPr lang="en-GB" i="1" dirty="0"/>
              <a:t>The population of  Alton is 17,816</a:t>
            </a:r>
          </a:p>
          <a:p>
            <a:pPr indent="-57150">
              <a:lnSpc>
                <a:spcPct val="107000"/>
              </a:lnSpc>
              <a:spcAft>
                <a:spcPts val="800"/>
              </a:spcAft>
            </a:pPr>
            <a:endParaRPr lang="en-GB" sz="900" i="1" dirty="0">
              <a:cs typeface="Times New Roman" panose="02020603050405020304" pitchFamily="18" charset="0"/>
            </a:endParaRPr>
          </a:p>
          <a:p>
            <a:pPr indent="-57150">
              <a:lnSpc>
                <a:spcPct val="107000"/>
              </a:lnSpc>
              <a:spcAft>
                <a:spcPts val="800"/>
              </a:spcAft>
            </a:pPr>
            <a:r>
              <a:rPr lang="en-GB" b="1" i="1" dirty="0"/>
              <a:t>Key fact: </a:t>
            </a:r>
            <a:r>
              <a:rPr lang="en-GB" i="1" dirty="0"/>
              <a:t>The population of </a:t>
            </a:r>
            <a:r>
              <a:rPr lang="en-GB" dirty="0"/>
              <a:t>Brockenhurst is 3,552</a:t>
            </a:r>
            <a:endParaRPr lang="en-GB" i="1" dirty="0"/>
          </a:p>
          <a:p>
            <a:pPr indent="-57150">
              <a:lnSpc>
                <a:spcPct val="107000"/>
              </a:lnSpc>
              <a:spcAft>
                <a:spcPts val="800"/>
              </a:spcAft>
            </a:pPr>
            <a:endParaRPr lang="en-GB" i="1" dirty="0">
              <a:ea typeface="Calibri" panose="020F0502020204030204" pitchFamily="34" charset="0"/>
              <a:cs typeface="Times New Roman" panose="02020603050405020304" pitchFamily="18" charset="0"/>
            </a:endParaRPr>
          </a:p>
          <a:p>
            <a:pPr indent="-57150">
              <a:lnSpc>
                <a:spcPct val="107000"/>
              </a:lnSpc>
              <a:spcAft>
                <a:spcPts val="800"/>
              </a:spcAft>
            </a:pPr>
            <a:r>
              <a:rPr lang="en-GB" i="1" dirty="0">
                <a:ea typeface="Calibri" panose="020F0502020204030204" pitchFamily="34" charset="0"/>
                <a:cs typeface="Times New Roman" panose="02020603050405020304" pitchFamily="18" charset="0"/>
              </a:rPr>
              <a:t>We need to find out how many people live in Fareham, Alton and Brockenhurst altogether and find the difference between this total and the population of Gosport. </a:t>
            </a:r>
            <a:endParaRPr lang="en-GB" i="1" dirty="0"/>
          </a:p>
          <a:p>
            <a:pPr indent="-57150">
              <a:lnSpc>
                <a:spcPct val="107000"/>
              </a:lnSpc>
              <a:spcAft>
                <a:spcPts val="800"/>
              </a:spcAft>
              <a:buFont typeface="Arial" charset="0"/>
              <a:buNone/>
            </a:pPr>
            <a:endParaRPr lang="en-GB" sz="2000" i="1" dirty="0">
              <a:ea typeface="Calibri" panose="020F0502020204030204" pitchFamily="34" charset="0"/>
              <a:cs typeface="Times New Roman" panose="02020603050405020304" pitchFamily="18" charset="0"/>
            </a:endParaRPr>
          </a:p>
        </p:txBody>
      </p:sp>
      <p:sp>
        <p:nvSpPr>
          <p:cNvPr id="8" name="Text Box 2">
            <a:extLst>
              <a:ext uri="{FF2B5EF4-FFF2-40B4-BE49-F238E27FC236}">
                <a16:creationId xmlns:a16="http://schemas.microsoft.com/office/drawing/2014/main" id="{BDD2FE1C-7079-43D6-B71D-DFAD019DFD92}"/>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13" name="Text Box 2">
            <a:extLst>
              <a:ext uri="{FF2B5EF4-FFF2-40B4-BE49-F238E27FC236}">
                <a16:creationId xmlns:a16="http://schemas.microsoft.com/office/drawing/2014/main" id="{0AA7501B-797D-46B5-8BCA-10E0CA8ACF0C}"/>
              </a:ext>
            </a:extLst>
          </p:cNvPr>
          <p:cNvSpPr txBox="1">
            <a:spLocks noChangeArrowheads="1"/>
          </p:cNvSpPr>
          <p:nvPr/>
        </p:nvSpPr>
        <p:spPr bwMode="auto">
          <a:xfrm>
            <a:off x="6524443" y="1586946"/>
            <a:ext cx="4146331" cy="4128054"/>
          </a:xfrm>
          <a:prstGeom prst="rect">
            <a:avLst/>
          </a:prstGeom>
          <a:solidFill>
            <a:schemeClr val="bg2"/>
          </a:solidFill>
          <a:ln w="9525">
            <a:solidFill>
              <a:srgbClr val="000000"/>
            </a:solidFill>
            <a:miter lim="800000"/>
            <a:headEnd/>
            <a:tailEnd/>
          </a:ln>
        </p:spPr>
        <p:txBody>
          <a:bodyPr rot="0"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07000"/>
              </a:lnSpc>
              <a:spcAft>
                <a:spcPts val="800"/>
              </a:spcAft>
              <a:buFont typeface="Arial" charset="0"/>
              <a:buNone/>
            </a:pPr>
            <a:endParaRPr lang="en-GB" sz="2000" dirty="0">
              <a:ea typeface="Calibri" panose="020F0502020204030204" pitchFamily="34" charset="0"/>
              <a:cs typeface="Times New Roman" panose="02020603050405020304" pitchFamily="18" charset="0"/>
            </a:endParaRPr>
          </a:p>
        </p:txBody>
      </p:sp>
      <p:sp>
        <p:nvSpPr>
          <p:cNvPr id="14" name="TextBox 13">
            <a:extLst>
              <a:ext uri="{FF2B5EF4-FFF2-40B4-BE49-F238E27FC236}">
                <a16:creationId xmlns:a16="http://schemas.microsoft.com/office/drawing/2014/main" id="{8B9F8AC4-032A-481E-8CD5-C458D82BA410}"/>
              </a:ext>
            </a:extLst>
          </p:cNvPr>
          <p:cNvSpPr txBox="1"/>
          <p:nvPr/>
        </p:nvSpPr>
        <p:spPr>
          <a:xfrm>
            <a:off x="6679470" y="4516822"/>
            <a:ext cx="3999187" cy="1354217"/>
          </a:xfrm>
          <a:prstGeom prst="rect">
            <a:avLst/>
          </a:prstGeom>
          <a:noFill/>
        </p:spPr>
        <p:txBody>
          <a:bodyPr wrap="square" rtlCol="0">
            <a:spAutoFit/>
          </a:bodyPr>
          <a:lstStyle/>
          <a:p>
            <a:r>
              <a:rPr lang="en-GB" sz="1600" b="1" dirty="0"/>
              <a:t>How much more is the population of Gosport than the combined populations of Fareham, Alton and Brockenhurst</a:t>
            </a:r>
            <a:r>
              <a:rPr lang="en-GB" sz="1600" b="1" dirty="0">
                <a:ea typeface="Calibri" panose="020F0502020204030204" pitchFamily="34" charset="0"/>
                <a:cs typeface="Times New Roman" panose="02020603050405020304" pitchFamily="18" charset="0"/>
              </a:rPr>
              <a:t>?</a:t>
            </a:r>
          </a:p>
          <a:p>
            <a:endParaRPr lang="en-GB" dirty="0"/>
          </a:p>
        </p:txBody>
      </p:sp>
      <p:pic>
        <p:nvPicPr>
          <p:cNvPr id="15" name="Content Placeholder 13" descr="Table&#10;&#10;Description automatically generated">
            <a:extLst>
              <a:ext uri="{FF2B5EF4-FFF2-40B4-BE49-F238E27FC236}">
                <a16:creationId xmlns:a16="http://schemas.microsoft.com/office/drawing/2014/main" id="{9CF8E179-1688-484D-8981-AB9E8C393A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6692606" y="1722865"/>
            <a:ext cx="3831020" cy="2681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24474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Make a Plan</a:t>
            </a:r>
          </a:p>
        </p:txBody>
      </p:sp>
      <p:sp>
        <p:nvSpPr>
          <p:cNvPr id="3" name="TextBox 2">
            <a:extLst>
              <a:ext uri="{FF2B5EF4-FFF2-40B4-BE49-F238E27FC236}">
                <a16:creationId xmlns:a16="http://schemas.microsoft.com/office/drawing/2014/main" id="{C108D53A-CBF5-4B0E-8282-15120F8F0D36}"/>
              </a:ext>
            </a:extLst>
          </p:cNvPr>
          <p:cNvSpPr txBox="1"/>
          <p:nvPr/>
        </p:nvSpPr>
        <p:spPr>
          <a:xfrm>
            <a:off x="430226" y="1425730"/>
            <a:ext cx="6091955" cy="4247317"/>
          </a:xfrm>
          <a:prstGeom prst="rect">
            <a:avLst/>
          </a:prstGeom>
          <a:solidFill>
            <a:schemeClr val="accent5">
              <a:lumMod val="20000"/>
              <a:lumOff val="80000"/>
            </a:schemeClr>
          </a:solidFill>
        </p:spPr>
        <p:txBody>
          <a:bodyPr wrap="square" rtlCol="0">
            <a:spAutoFit/>
          </a:bodyPr>
          <a:lstStyle/>
          <a:p>
            <a:r>
              <a:rPr lang="en-GB" b="1" dirty="0"/>
              <a:t>Step 1: We need to visualise this problem so we can be sure we understand it fully. </a:t>
            </a:r>
            <a:r>
              <a:rPr lang="en-GB" b="1" dirty="0">
                <a:cs typeface="Times New Roman" panose="02020603050405020304" pitchFamily="18" charset="0"/>
              </a:rPr>
              <a:t>Representing the problem with bar models should help us. </a:t>
            </a:r>
          </a:p>
          <a:p>
            <a:endParaRPr lang="en-GB" b="1" i="1" dirty="0"/>
          </a:p>
          <a:p>
            <a:r>
              <a:rPr lang="en-GB" b="1" dirty="0">
                <a:cs typeface="Times New Roman" panose="02020603050405020304" pitchFamily="18" charset="0"/>
              </a:rPr>
              <a:t>Step 2: : We need to make sure our calculations are correct. Estimating these first will help us. </a:t>
            </a:r>
          </a:p>
          <a:p>
            <a:endParaRPr lang="en-GB" b="1" dirty="0">
              <a:cs typeface="Times New Roman" panose="02020603050405020304" pitchFamily="18" charset="0"/>
            </a:endParaRPr>
          </a:p>
          <a:p>
            <a:r>
              <a:rPr lang="en-GB" b="1" dirty="0">
                <a:cs typeface="Times New Roman" panose="02020603050405020304" pitchFamily="18" charset="0"/>
              </a:rPr>
              <a:t>Step 3: We need to carry out our calculations and check these against our estimates.</a:t>
            </a:r>
          </a:p>
          <a:p>
            <a:endParaRPr lang="en-GB" b="1" dirty="0">
              <a:cs typeface="Times New Roman" panose="02020603050405020304" pitchFamily="18" charset="0"/>
            </a:endParaRPr>
          </a:p>
          <a:p>
            <a:r>
              <a:rPr lang="en-GB" b="1" dirty="0">
                <a:cs typeface="Times New Roman" panose="02020603050405020304" pitchFamily="18" charset="0"/>
              </a:rPr>
              <a:t>Step 4:</a:t>
            </a:r>
          </a:p>
          <a:p>
            <a:r>
              <a:rPr lang="en-GB" b="1" dirty="0">
                <a:cs typeface="Times New Roman" panose="02020603050405020304" pitchFamily="18" charset="0"/>
              </a:rPr>
              <a:t>We must provide the answer to the problem by stating how many more people live in Gosport than in Fareham, Alton and Brockenhurst combined.</a:t>
            </a:r>
          </a:p>
          <a:p>
            <a:endParaRPr lang="en-GB" b="1" dirty="0">
              <a:cs typeface="Times New Roman" panose="02020603050405020304" pitchFamily="18" charset="0"/>
            </a:endParaRPr>
          </a:p>
        </p:txBody>
      </p:sp>
      <p:sp>
        <p:nvSpPr>
          <p:cNvPr id="7" name="Text Box 2">
            <a:extLst>
              <a:ext uri="{FF2B5EF4-FFF2-40B4-BE49-F238E27FC236}">
                <a16:creationId xmlns:a16="http://schemas.microsoft.com/office/drawing/2014/main" id="{FF54B870-8BF1-419D-B303-3966401531CB}"/>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9" name="Text Box 2">
            <a:extLst>
              <a:ext uri="{FF2B5EF4-FFF2-40B4-BE49-F238E27FC236}">
                <a16:creationId xmlns:a16="http://schemas.microsoft.com/office/drawing/2014/main" id="{452E91EA-F868-435F-BEA1-56EEA389C802}"/>
              </a:ext>
            </a:extLst>
          </p:cNvPr>
          <p:cNvSpPr txBox="1">
            <a:spLocks noChangeArrowheads="1"/>
          </p:cNvSpPr>
          <p:nvPr/>
        </p:nvSpPr>
        <p:spPr bwMode="auto">
          <a:xfrm>
            <a:off x="6760750" y="1586946"/>
            <a:ext cx="4146331" cy="4128054"/>
          </a:xfrm>
          <a:prstGeom prst="rect">
            <a:avLst/>
          </a:prstGeom>
          <a:solidFill>
            <a:schemeClr val="bg2"/>
          </a:solidFill>
          <a:ln w="9525">
            <a:solidFill>
              <a:srgbClr val="000000"/>
            </a:solidFill>
            <a:miter lim="800000"/>
            <a:headEnd/>
            <a:tailEnd/>
          </a:ln>
        </p:spPr>
        <p:txBody>
          <a:bodyPr rot="0"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07000"/>
              </a:lnSpc>
              <a:spcAft>
                <a:spcPts val="800"/>
              </a:spcAft>
              <a:buFont typeface="Arial" charset="0"/>
              <a:buNone/>
            </a:pPr>
            <a:endParaRPr lang="en-GB" sz="2000" dirty="0">
              <a:ea typeface="Calibri" panose="020F050202020403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5396075E-DA36-4E21-8935-D9878E6A449E}"/>
              </a:ext>
            </a:extLst>
          </p:cNvPr>
          <p:cNvSpPr txBox="1"/>
          <p:nvPr/>
        </p:nvSpPr>
        <p:spPr>
          <a:xfrm>
            <a:off x="6915777" y="4516822"/>
            <a:ext cx="3999187" cy="1354217"/>
          </a:xfrm>
          <a:prstGeom prst="rect">
            <a:avLst/>
          </a:prstGeom>
          <a:noFill/>
        </p:spPr>
        <p:txBody>
          <a:bodyPr wrap="square" rtlCol="0">
            <a:spAutoFit/>
          </a:bodyPr>
          <a:lstStyle/>
          <a:p>
            <a:r>
              <a:rPr lang="en-GB" sz="1600" b="1" dirty="0"/>
              <a:t>How much more is the population of Gosport than the combined populations of Fareham, Alton and Brockenhurst</a:t>
            </a:r>
            <a:r>
              <a:rPr lang="en-GB" sz="1600" b="1" dirty="0">
                <a:ea typeface="Calibri" panose="020F0502020204030204" pitchFamily="34" charset="0"/>
                <a:cs typeface="Times New Roman" panose="02020603050405020304" pitchFamily="18" charset="0"/>
              </a:rPr>
              <a:t>?</a:t>
            </a:r>
          </a:p>
          <a:p>
            <a:endParaRPr lang="en-GB" dirty="0"/>
          </a:p>
        </p:txBody>
      </p:sp>
      <p:pic>
        <p:nvPicPr>
          <p:cNvPr id="11" name="Content Placeholder 13" descr="Table&#10;&#10;Description automatically generated">
            <a:extLst>
              <a:ext uri="{FF2B5EF4-FFF2-40B4-BE49-F238E27FC236}">
                <a16:creationId xmlns:a16="http://schemas.microsoft.com/office/drawing/2014/main" id="{7FD235CC-924A-496E-8558-FA83C2FB015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6928913" y="1722865"/>
            <a:ext cx="3831020" cy="2681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83527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Table&#10;&#10;Description automatically generated">
            <a:extLst>
              <a:ext uri="{FF2B5EF4-FFF2-40B4-BE49-F238E27FC236}">
                <a16:creationId xmlns:a16="http://schemas.microsoft.com/office/drawing/2014/main" id="{0B96AE2C-8C97-4745-B076-47A5C9D387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78538" y="1292825"/>
            <a:ext cx="8890457" cy="4013406"/>
          </a:xfrm>
          <a:prstGeom prst="rect">
            <a:avLst/>
          </a:prstGeom>
        </p:spPr>
      </p:pic>
    </p:spTree>
    <p:extLst>
      <p:ext uri="{BB962C8B-B14F-4D97-AF65-F5344CB8AC3E}">
        <p14:creationId xmlns:p14="http://schemas.microsoft.com/office/powerpoint/2010/main" val="524471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370198"/>
            <a:ext cx="8229600" cy="580926"/>
          </a:xfrm>
        </p:spPr>
        <p:txBody>
          <a:bodyPr>
            <a:normAutofit/>
          </a:bodyPr>
          <a:lstStyle/>
          <a:p>
            <a:pPr algn="l"/>
            <a:r>
              <a:rPr lang="en-GB" sz="2800" b="1" dirty="0"/>
              <a:t>Carry out your plan: show your reasoning</a:t>
            </a:r>
          </a:p>
        </p:txBody>
      </p:sp>
      <p:sp>
        <p:nvSpPr>
          <p:cNvPr id="3" name="TextBox 2">
            <a:extLst>
              <a:ext uri="{FF2B5EF4-FFF2-40B4-BE49-F238E27FC236}">
                <a16:creationId xmlns:a16="http://schemas.microsoft.com/office/drawing/2014/main" id="{C108D53A-CBF5-4B0E-8282-15120F8F0D36}"/>
              </a:ext>
            </a:extLst>
          </p:cNvPr>
          <p:cNvSpPr txBox="1"/>
          <p:nvPr/>
        </p:nvSpPr>
        <p:spPr>
          <a:xfrm>
            <a:off x="90053" y="848785"/>
            <a:ext cx="8015041" cy="5909310"/>
          </a:xfrm>
          <a:prstGeom prst="rect">
            <a:avLst/>
          </a:prstGeom>
          <a:solidFill>
            <a:schemeClr val="accent5">
              <a:lumMod val="20000"/>
              <a:lumOff val="80000"/>
            </a:schemeClr>
          </a:solidFill>
        </p:spPr>
        <p:txBody>
          <a:bodyPr wrap="square" rtlCol="0">
            <a:spAutoFit/>
          </a:bodyPr>
          <a:lstStyle/>
          <a:p>
            <a:r>
              <a:rPr lang="en-GB" sz="1400" b="1" dirty="0"/>
              <a:t>Step 1: Draw the bar models and label them so we are clear in our understanding of the problem. </a:t>
            </a:r>
          </a:p>
          <a:p>
            <a:r>
              <a:rPr lang="en-GB" sz="1400" dirty="0">
                <a:cs typeface="Times New Roman" panose="02020603050405020304" pitchFamily="18" charset="0"/>
              </a:rPr>
              <a:t>Add together the populations of Fareham (42,210), Alton (17,816) and Brockenhurst (3,552). This will give us their combined population total.  Subtract this total from the population of Gosport (71,529). Then we will find out how much more the population of Gosport is than the combined populations of the other three towns.</a:t>
            </a:r>
          </a:p>
          <a:p>
            <a:endParaRPr lang="en-GB" sz="1400" dirty="0">
              <a:cs typeface="Times New Roman" panose="02020603050405020304" pitchFamily="18" charset="0"/>
            </a:endParaRPr>
          </a:p>
          <a:p>
            <a:r>
              <a:rPr lang="en-GB" sz="1400" b="1" dirty="0">
                <a:cs typeface="Times New Roman" panose="02020603050405020304" pitchFamily="18" charset="0"/>
              </a:rPr>
              <a:t>Step 2: We need to estimate the answers to our calculations. Rounding the numbers to the nearest 1000 should help:</a:t>
            </a:r>
          </a:p>
          <a:p>
            <a:r>
              <a:rPr lang="en-GB" sz="1400" dirty="0">
                <a:cs typeface="Times New Roman" panose="02020603050405020304" pitchFamily="18" charset="0"/>
              </a:rPr>
              <a:t>42,210 → 42,000</a:t>
            </a:r>
          </a:p>
          <a:p>
            <a:r>
              <a:rPr lang="en-GB" sz="1400" dirty="0">
                <a:cs typeface="Times New Roman" panose="02020603050405020304" pitchFamily="18" charset="0"/>
              </a:rPr>
              <a:t>17,816 → 18,000</a:t>
            </a:r>
          </a:p>
          <a:p>
            <a:r>
              <a:rPr lang="en-GB" sz="1400" dirty="0">
                <a:cs typeface="Times New Roman" panose="02020603050405020304" pitchFamily="18" charset="0"/>
              </a:rPr>
              <a:t>3,552 → 4,000</a:t>
            </a:r>
          </a:p>
          <a:p>
            <a:r>
              <a:rPr lang="en-GB" sz="1400" dirty="0">
                <a:cs typeface="Times New Roman" panose="02020603050405020304" pitchFamily="18" charset="0"/>
              </a:rPr>
              <a:t>71,529 → 72,000</a:t>
            </a:r>
          </a:p>
          <a:p>
            <a:endParaRPr lang="en-GB" sz="1400" b="1" dirty="0">
              <a:cs typeface="Times New Roman" panose="02020603050405020304" pitchFamily="18" charset="0"/>
            </a:endParaRPr>
          </a:p>
          <a:p>
            <a:r>
              <a:rPr lang="en-GB" sz="1400" dirty="0">
                <a:cs typeface="Times New Roman" panose="02020603050405020304" pitchFamily="18" charset="0"/>
              </a:rPr>
              <a:t>42,000 + 18,000 + 4,000 = 64,000</a:t>
            </a:r>
          </a:p>
          <a:p>
            <a:r>
              <a:rPr lang="en-GB" sz="1400" dirty="0">
                <a:cs typeface="Times New Roman" panose="02020603050405020304" pitchFamily="18" charset="0"/>
              </a:rPr>
              <a:t>72,000 - 64000 = 8,000</a:t>
            </a:r>
          </a:p>
          <a:p>
            <a:r>
              <a:rPr lang="en-GB" sz="1400" dirty="0">
                <a:cs typeface="Times New Roman" panose="02020603050405020304" pitchFamily="18" charset="0"/>
              </a:rPr>
              <a:t>Our answer will be approximately 8,000</a:t>
            </a:r>
          </a:p>
          <a:p>
            <a:endParaRPr lang="en-GB" sz="1400" b="1" dirty="0">
              <a:cs typeface="Times New Roman" panose="02020603050405020304" pitchFamily="18" charset="0"/>
            </a:endParaRPr>
          </a:p>
          <a:p>
            <a:r>
              <a:rPr lang="en-GB" sz="1400" b="1" dirty="0">
                <a:cs typeface="Times New Roman" panose="02020603050405020304" pitchFamily="18" charset="0"/>
              </a:rPr>
              <a:t>Step 3: We need to carry out the calculations: and check these against our estimates: </a:t>
            </a:r>
          </a:p>
          <a:p>
            <a:r>
              <a:rPr lang="en-GB" sz="1400" dirty="0">
                <a:cs typeface="Times New Roman" panose="02020603050405020304" pitchFamily="18" charset="0"/>
              </a:rPr>
              <a:t>42,210 + 17,816 + 3,552 = 63,578</a:t>
            </a:r>
          </a:p>
          <a:p>
            <a:r>
              <a:rPr lang="en-GB" sz="1400" dirty="0">
                <a:cs typeface="Times New Roman" panose="02020603050405020304" pitchFamily="18" charset="0"/>
              </a:rPr>
              <a:t>71,529 - 63,578 = 7,951</a:t>
            </a:r>
          </a:p>
          <a:p>
            <a:r>
              <a:rPr lang="en-GB" sz="1400" dirty="0">
                <a:cs typeface="Times New Roman" panose="02020603050405020304" pitchFamily="18" charset="0"/>
              </a:rPr>
              <a:t>This answer is very close to the estimate of 8000</a:t>
            </a:r>
          </a:p>
          <a:p>
            <a:endParaRPr lang="en-GB" sz="1400" b="1" dirty="0">
              <a:cs typeface="Times New Roman" panose="02020603050405020304" pitchFamily="18" charset="0"/>
            </a:endParaRPr>
          </a:p>
          <a:p>
            <a:r>
              <a:rPr lang="en-GB" sz="1400" b="1" dirty="0">
                <a:cs typeface="Times New Roman" panose="02020603050405020304" pitchFamily="18" charset="0"/>
              </a:rPr>
              <a:t>Step 4:</a:t>
            </a:r>
          </a:p>
          <a:p>
            <a:r>
              <a:rPr lang="en-GB" sz="1400" b="1" dirty="0">
                <a:cs typeface="Times New Roman" panose="02020603050405020304" pitchFamily="18" charset="0"/>
              </a:rPr>
              <a:t>We can now answer the problem:</a:t>
            </a:r>
          </a:p>
          <a:p>
            <a:r>
              <a:rPr lang="en-GB" sz="1400" i="1" dirty="0">
                <a:cs typeface="Times New Roman" panose="02020603050405020304" pitchFamily="18" charset="0"/>
              </a:rPr>
              <a:t>The population of Gosport is 7,951 more than the combined populations of Fareham, Alton and Brockenhurst. </a:t>
            </a:r>
            <a:endParaRPr lang="en-GB" sz="1400" dirty="0"/>
          </a:p>
        </p:txBody>
      </p:sp>
      <p:sp>
        <p:nvSpPr>
          <p:cNvPr id="7" name="Text Box 2">
            <a:extLst>
              <a:ext uri="{FF2B5EF4-FFF2-40B4-BE49-F238E27FC236}">
                <a16:creationId xmlns:a16="http://schemas.microsoft.com/office/drawing/2014/main" id="{ED0D315E-310F-43DF-8548-1B18021FB1F2}"/>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8" name="Text Box 2">
            <a:extLst>
              <a:ext uri="{FF2B5EF4-FFF2-40B4-BE49-F238E27FC236}">
                <a16:creationId xmlns:a16="http://schemas.microsoft.com/office/drawing/2014/main" id="{07C33914-0DE4-4992-A0E1-1E7F20BEB913}"/>
              </a:ext>
            </a:extLst>
          </p:cNvPr>
          <p:cNvSpPr txBox="1">
            <a:spLocks noChangeArrowheads="1"/>
          </p:cNvSpPr>
          <p:nvPr/>
        </p:nvSpPr>
        <p:spPr bwMode="auto">
          <a:xfrm>
            <a:off x="8310520" y="1497026"/>
            <a:ext cx="3757536" cy="3940573"/>
          </a:xfrm>
          <a:prstGeom prst="rect">
            <a:avLst/>
          </a:prstGeom>
          <a:solidFill>
            <a:schemeClr val="bg2"/>
          </a:solidFill>
          <a:ln w="9525">
            <a:solidFill>
              <a:srgbClr val="000000"/>
            </a:solidFill>
            <a:miter lim="800000"/>
            <a:headEnd/>
            <a:tailEnd/>
          </a:ln>
        </p:spPr>
        <p:txBody>
          <a:bodyPr rot="0"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07000"/>
              </a:lnSpc>
              <a:spcAft>
                <a:spcPts val="800"/>
              </a:spcAft>
              <a:buFont typeface="Arial" charset="0"/>
              <a:buNone/>
            </a:pPr>
            <a:endParaRPr lang="en-GB" sz="2000" dirty="0">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F85BFE96-6E54-45B8-91E0-EEDE7138E600}"/>
              </a:ext>
            </a:extLst>
          </p:cNvPr>
          <p:cNvSpPr txBox="1"/>
          <p:nvPr/>
        </p:nvSpPr>
        <p:spPr>
          <a:xfrm>
            <a:off x="8399637" y="4136443"/>
            <a:ext cx="3579302" cy="1367935"/>
          </a:xfrm>
          <a:prstGeom prst="rect">
            <a:avLst/>
          </a:prstGeom>
          <a:noFill/>
        </p:spPr>
        <p:txBody>
          <a:bodyPr wrap="square" rtlCol="0">
            <a:spAutoFit/>
          </a:bodyPr>
          <a:lstStyle/>
          <a:p>
            <a:r>
              <a:rPr lang="en-GB" sz="1600" b="1" dirty="0"/>
              <a:t>How much more is the population of Gosport than the combined populations of Fareham, Alton and Brockenhurst</a:t>
            </a:r>
            <a:r>
              <a:rPr lang="en-GB" sz="1600" b="1" dirty="0">
                <a:ea typeface="Calibri" panose="020F0502020204030204" pitchFamily="34" charset="0"/>
                <a:cs typeface="Times New Roman" panose="02020603050405020304" pitchFamily="18" charset="0"/>
              </a:rPr>
              <a:t>?</a:t>
            </a:r>
          </a:p>
          <a:p>
            <a:endParaRPr lang="en-GB" dirty="0"/>
          </a:p>
        </p:txBody>
      </p:sp>
      <p:pic>
        <p:nvPicPr>
          <p:cNvPr id="10" name="Content Placeholder 13" descr="Table&#10;&#10;Description automatically generated">
            <a:extLst>
              <a:ext uri="{FF2B5EF4-FFF2-40B4-BE49-F238E27FC236}">
                <a16:creationId xmlns:a16="http://schemas.microsoft.com/office/drawing/2014/main" id="{B8156B8B-23CE-4953-B4FD-5D8243588CC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0876" y="1639347"/>
            <a:ext cx="3491480" cy="2444036"/>
          </a:xfrm>
        </p:spPr>
      </p:pic>
    </p:spTree>
    <p:extLst>
      <p:ext uri="{BB962C8B-B14F-4D97-AF65-F5344CB8AC3E}">
        <p14:creationId xmlns:p14="http://schemas.microsoft.com/office/powerpoint/2010/main" val="3415331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000" b="1" dirty="0"/>
              <a:t>Review your solution: does it seem reasonable?</a:t>
            </a:r>
            <a:br>
              <a:rPr lang="en-GB" sz="2000" b="1" dirty="0"/>
            </a:br>
            <a:r>
              <a:rPr lang="en-GB" sz="2000" b="1" dirty="0"/>
              <a:t>Which steps/ parts did you find easy and which harder?</a:t>
            </a:r>
          </a:p>
        </p:txBody>
      </p:sp>
      <p:sp>
        <p:nvSpPr>
          <p:cNvPr id="7" name="TextBox 6">
            <a:extLst>
              <a:ext uri="{FF2B5EF4-FFF2-40B4-BE49-F238E27FC236}">
                <a16:creationId xmlns:a16="http://schemas.microsoft.com/office/drawing/2014/main" id="{82B95C2A-ABE7-40E7-8C98-4D1427C073AA}"/>
              </a:ext>
            </a:extLst>
          </p:cNvPr>
          <p:cNvSpPr txBox="1"/>
          <p:nvPr/>
        </p:nvSpPr>
        <p:spPr>
          <a:xfrm>
            <a:off x="535422" y="1765879"/>
            <a:ext cx="4518053" cy="3139321"/>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How could you check?</a:t>
            </a:r>
          </a:p>
          <a:p>
            <a:endParaRPr lang="en-GB" b="1" dirty="0">
              <a:cs typeface="Times New Roman" panose="02020603050405020304" pitchFamily="18" charset="0"/>
            </a:endParaRPr>
          </a:p>
          <a:p>
            <a:pPr marL="342900" indent="-342900">
              <a:buAutoNum type="arabicPeriod"/>
            </a:pPr>
            <a:r>
              <a:rPr lang="en-GB" b="1" dirty="0">
                <a:cs typeface="Times New Roman" panose="02020603050405020304" pitchFamily="18" charset="0"/>
              </a:rPr>
              <a:t>Go through the steps you took and check for errors</a:t>
            </a:r>
          </a:p>
          <a:p>
            <a:pPr lvl="1"/>
            <a:r>
              <a:rPr lang="en-GB" dirty="0">
                <a:cs typeface="Times New Roman" panose="02020603050405020304" pitchFamily="18" charset="0"/>
              </a:rPr>
              <a:t>Remember to use the estimates.</a:t>
            </a:r>
          </a:p>
          <a:p>
            <a:pPr lvl="1"/>
            <a:endParaRPr lang="en-GB" b="1" dirty="0">
              <a:cs typeface="Times New Roman" panose="02020603050405020304" pitchFamily="18" charset="0"/>
            </a:endParaRPr>
          </a:p>
          <a:p>
            <a:pPr marL="342900" indent="-342900">
              <a:buFont typeface="+mj-lt"/>
              <a:buAutoNum type="arabicPeriod"/>
            </a:pPr>
            <a:r>
              <a:rPr lang="en-GB" b="1" dirty="0">
                <a:cs typeface="Times New Roman" panose="02020603050405020304" pitchFamily="18" charset="0"/>
              </a:rPr>
              <a:t>You could use a different method to check your calculations (mental, jottings or formal written methods). </a:t>
            </a:r>
          </a:p>
          <a:p>
            <a:endParaRPr lang="en-GB" b="1" dirty="0">
              <a:cs typeface="Times New Roman" panose="02020603050405020304" pitchFamily="18" charset="0"/>
            </a:endParaRPr>
          </a:p>
          <a:p>
            <a:endParaRPr lang="en-GB" b="1" dirty="0">
              <a:cs typeface="Times New Roman" panose="02020603050405020304" pitchFamily="18" charset="0"/>
            </a:endParaRPr>
          </a:p>
        </p:txBody>
      </p:sp>
      <p:sp>
        <p:nvSpPr>
          <p:cNvPr id="8" name="Text Box 2">
            <a:extLst>
              <a:ext uri="{FF2B5EF4-FFF2-40B4-BE49-F238E27FC236}">
                <a16:creationId xmlns:a16="http://schemas.microsoft.com/office/drawing/2014/main" id="{61874448-AD1E-4E6E-B8A1-D95533F3A45F}"/>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10" name="Text Box 2">
            <a:extLst>
              <a:ext uri="{FF2B5EF4-FFF2-40B4-BE49-F238E27FC236}">
                <a16:creationId xmlns:a16="http://schemas.microsoft.com/office/drawing/2014/main" id="{0A95E599-0741-4DC9-A67A-2A3501F6B0E4}"/>
              </a:ext>
            </a:extLst>
          </p:cNvPr>
          <p:cNvSpPr txBox="1">
            <a:spLocks noChangeArrowheads="1"/>
          </p:cNvSpPr>
          <p:nvPr/>
        </p:nvSpPr>
        <p:spPr bwMode="auto">
          <a:xfrm>
            <a:off x="6884041" y="1586946"/>
            <a:ext cx="4146331" cy="4128054"/>
          </a:xfrm>
          <a:prstGeom prst="rect">
            <a:avLst/>
          </a:prstGeom>
          <a:solidFill>
            <a:schemeClr val="bg2"/>
          </a:solidFill>
          <a:ln w="9525">
            <a:solidFill>
              <a:srgbClr val="000000"/>
            </a:solidFill>
            <a:miter lim="800000"/>
            <a:headEnd/>
            <a:tailEnd/>
          </a:ln>
        </p:spPr>
        <p:txBody>
          <a:bodyPr rot="0"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07000"/>
              </a:lnSpc>
              <a:spcAft>
                <a:spcPts val="800"/>
              </a:spcAft>
              <a:buFont typeface="Arial" charset="0"/>
              <a:buNone/>
            </a:pPr>
            <a:endParaRPr lang="en-GB" sz="2000" dirty="0">
              <a:ea typeface="Calibri" panose="020F0502020204030204" pitchFamily="34" charset="0"/>
              <a:cs typeface="Times New Roman" panose="02020603050405020304" pitchFamily="18" charset="0"/>
            </a:endParaRPr>
          </a:p>
        </p:txBody>
      </p:sp>
      <p:sp>
        <p:nvSpPr>
          <p:cNvPr id="11" name="TextBox 10">
            <a:extLst>
              <a:ext uri="{FF2B5EF4-FFF2-40B4-BE49-F238E27FC236}">
                <a16:creationId xmlns:a16="http://schemas.microsoft.com/office/drawing/2014/main" id="{3711C6E1-0C1F-4384-936E-DB15581E3DD8}"/>
              </a:ext>
            </a:extLst>
          </p:cNvPr>
          <p:cNvSpPr txBox="1"/>
          <p:nvPr/>
        </p:nvSpPr>
        <p:spPr>
          <a:xfrm>
            <a:off x="7039068" y="4516822"/>
            <a:ext cx="3999187" cy="1354217"/>
          </a:xfrm>
          <a:prstGeom prst="rect">
            <a:avLst/>
          </a:prstGeom>
          <a:noFill/>
        </p:spPr>
        <p:txBody>
          <a:bodyPr wrap="square" rtlCol="0">
            <a:spAutoFit/>
          </a:bodyPr>
          <a:lstStyle/>
          <a:p>
            <a:r>
              <a:rPr lang="en-GB" sz="1600" b="1" dirty="0"/>
              <a:t>How much more is the population of Gosport than the combined populations of Fareham, Alton and Brockenhurst</a:t>
            </a:r>
            <a:r>
              <a:rPr lang="en-GB" sz="1600" b="1" dirty="0">
                <a:ea typeface="Calibri" panose="020F0502020204030204" pitchFamily="34" charset="0"/>
                <a:cs typeface="Times New Roman" panose="02020603050405020304" pitchFamily="18" charset="0"/>
              </a:rPr>
              <a:t>?</a:t>
            </a:r>
          </a:p>
          <a:p>
            <a:endParaRPr lang="en-GB" dirty="0"/>
          </a:p>
        </p:txBody>
      </p:sp>
      <p:pic>
        <p:nvPicPr>
          <p:cNvPr id="12" name="Content Placeholder 13" descr="Table&#10;&#10;Description automatically generated">
            <a:extLst>
              <a:ext uri="{FF2B5EF4-FFF2-40B4-BE49-F238E27FC236}">
                <a16:creationId xmlns:a16="http://schemas.microsoft.com/office/drawing/2014/main" id="{FAF1BDC4-C836-4211-98BD-982BCB9601F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7052204" y="1722865"/>
            <a:ext cx="3831020" cy="2681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84819719"/>
      </p:ext>
    </p:extLst>
  </p:cSld>
  <p:clrMapOvr>
    <a:masterClrMapping/>
  </p:clrMapOvr>
</p:sld>
</file>

<file path=ppt/theme/theme1.xml><?xml version="1.0" encoding="utf-8"?>
<a:theme xmlns:a="http://schemas.openxmlformats.org/drawingml/2006/main" name="3_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2378</TotalTime>
  <Words>1081</Words>
  <Application>Microsoft Office PowerPoint</Application>
  <PresentationFormat>Widescreen</PresentationFormat>
  <Paragraphs>110</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Symbol</vt:lpstr>
      <vt:lpstr>3_HIAS PowerPoint template</vt:lpstr>
      <vt:lpstr>Year 5</vt:lpstr>
      <vt:lpstr> HIAS Blended Learning Resource</vt:lpstr>
      <vt:lpstr>PowerPoint Presentation</vt:lpstr>
      <vt:lpstr>Solving addition and subtraction multi-step problems in context</vt:lpstr>
      <vt:lpstr>Understand the problem</vt:lpstr>
      <vt:lpstr>Make a Plan</vt:lpstr>
      <vt:lpstr>PowerPoint Presentation</vt:lpstr>
      <vt:lpstr>Carry out your plan: show your reasoning</vt:lpstr>
      <vt:lpstr>Review your solution: does it seem reasonable? Which steps/ parts did you find easy and which harder?</vt:lpstr>
      <vt:lpstr>Now try this one</vt:lpstr>
      <vt:lpstr>HIAS Maths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dc:title>
  <dc:creator>Clifft, Jacqui</dc:creator>
  <cp:lastModifiedBy>Clifft, Jacqui</cp:lastModifiedBy>
  <cp:revision>11</cp:revision>
  <cp:lastPrinted>2021-01-17T18:03:11Z</cp:lastPrinted>
  <dcterms:created xsi:type="dcterms:W3CDTF">2021-01-05T11:02:27Z</dcterms:created>
  <dcterms:modified xsi:type="dcterms:W3CDTF">2021-02-02T10:31:10Z</dcterms:modified>
</cp:coreProperties>
</file>