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4"/>
  </p:notesMasterIdLst>
  <p:sldIdLst>
    <p:sldId id="272" r:id="rId2"/>
    <p:sldId id="2643" r:id="rId3"/>
    <p:sldId id="2645" r:id="rId4"/>
    <p:sldId id="262" r:id="rId5"/>
    <p:sldId id="273" r:id="rId6"/>
    <p:sldId id="2637" r:id="rId7"/>
    <p:sldId id="2638" r:id="rId8"/>
    <p:sldId id="2639" r:id="rId9"/>
    <p:sldId id="2640" r:id="rId10"/>
    <p:sldId id="2641" r:id="rId11"/>
    <p:sldId id="2642" r:id="rId12"/>
    <p:sldId id="263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C00521A-0502-48A1-A59A-AFB828299527}" v="23" dt="2021-01-08T15:06:18.23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108" autoAdjust="0"/>
    <p:restoredTop sz="94660"/>
  </p:normalViewPr>
  <p:slideViewPr>
    <p:cSldViewPr snapToGrid="0">
      <p:cViewPr varScale="1">
        <p:scale>
          <a:sx n="81" d="100"/>
          <a:sy n="81" d="100"/>
        </p:scale>
        <p:origin x="40" y="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216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FD0AFF3-C104-4FF2-9246-46F3E7242363}" type="datetimeFigureOut">
              <a:rPr lang="en-GB" smtClean="0"/>
              <a:t>18/01/2021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929179-DAC7-4087-8034-1DBDA8E953E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7584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282985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664849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3200996"/>
            <a:ext cx="10363200" cy="1362075"/>
          </a:xfrm>
        </p:spPr>
        <p:txBody>
          <a:bodyPr anchor="t"/>
          <a:lstStyle>
            <a:lvl1pPr algn="l">
              <a:defRPr sz="4000" b="1" cap="all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1700809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206768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349079"/>
          </a:xfrm>
        </p:spPr>
        <p:txBody>
          <a:bodyPr/>
          <a:lstStyle>
            <a:lvl1pPr>
              <a:defRPr sz="28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349079"/>
          </a:xfrm>
        </p:spPr>
        <p:txBody>
          <a:bodyPr/>
          <a:lstStyle>
            <a:lvl1pPr>
              <a:defRPr sz="28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885694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6"/>
            <a:ext cx="5386917" cy="3774405"/>
          </a:xfrm>
        </p:spPr>
        <p:txBody>
          <a:bodyPr/>
          <a:lstStyle>
            <a:lvl1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 baseline="0">
                <a:latin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6"/>
            <a:ext cx="5389033" cy="3774405"/>
          </a:xfrm>
        </p:spPr>
        <p:txBody>
          <a:bodyPr/>
          <a:lstStyle>
            <a:lvl1pPr>
              <a:defRPr sz="2400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317573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470720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7051" y="6053138"/>
            <a:ext cx="2548467" cy="50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745675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70434" y="188913"/>
            <a:ext cx="3119967" cy="1003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10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7051" y="6053138"/>
            <a:ext cx="2548467" cy="50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1484785"/>
            <a:ext cx="6815667" cy="4464496"/>
          </a:xfrm>
        </p:spPr>
        <p:txBody>
          <a:bodyPr/>
          <a:lstStyle>
            <a:lvl1pPr>
              <a:defRPr sz="32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8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84785"/>
            <a:ext cx="4011084" cy="4462603"/>
          </a:xfrm>
        </p:spPr>
        <p:txBody>
          <a:bodyPr/>
          <a:lstStyle>
            <a:lvl1pPr marL="0" indent="0">
              <a:buNone/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829056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70434" y="188913"/>
            <a:ext cx="3119967" cy="1003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10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7051" y="6053138"/>
            <a:ext cx="2548467" cy="50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5003" y="4800600"/>
            <a:ext cx="7315200" cy="566738"/>
          </a:xfrm>
        </p:spPr>
        <p:txBody>
          <a:bodyPr anchor="b"/>
          <a:lstStyle>
            <a:lvl1pPr algn="l">
              <a:defRPr sz="2000" b="1" baseline="0">
                <a:latin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05003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5003" y="5367338"/>
            <a:ext cx="7315200" cy="509934"/>
          </a:xfrm>
        </p:spPr>
        <p:txBody>
          <a:bodyPr/>
          <a:lstStyle>
            <a:lvl1pPr marL="0" indent="0">
              <a:buNone/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357495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jpe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1" y="274638"/>
            <a:ext cx="8174567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205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0"/>
            <a:ext cx="10972800" cy="4349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GB" altLang="en-US"/>
          </a:p>
        </p:txBody>
      </p:sp>
      <p:pic>
        <p:nvPicPr>
          <p:cNvPr id="2052" name="Picture 2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1207" b="43192"/>
          <a:stretch>
            <a:fillRect/>
          </a:stretch>
        </p:blipFill>
        <p:spPr bwMode="auto">
          <a:xfrm>
            <a:off x="9914468" y="4652964"/>
            <a:ext cx="2518833" cy="2219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3" name="Picture 8"/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7051" y="6053138"/>
            <a:ext cx="2548467" cy="50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4" name="Picture 2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15967" y="260350"/>
            <a:ext cx="2641600" cy="769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184136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pitchFamily="34" charset="0"/>
          <a:cs typeface="Arial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pitchFamily="34" charset="0"/>
          <a:cs typeface="Arial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pitchFamily="34" charset="0"/>
          <a:cs typeface="Arial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pitchFamily="34" charset="0"/>
          <a:cs typeface="Arial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pitchFamily="34" charset="0"/>
          <a:cs typeface="Arial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pitchFamily="34" charset="0"/>
          <a:cs typeface="Arial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pitchFamily="34" charset="0"/>
          <a:cs typeface="Arial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pitchFamily="34" charset="0"/>
          <a:cs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mailto:Jo.Lees@hants.gov.uk" TargetMode="External"/><Relationship Id="rId2" Type="http://schemas.openxmlformats.org/officeDocument/2006/relationships/hyperlink" Target="mailto:Jacqui.clifft@hants.gov.uk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0.png"/><Relationship Id="rId5" Type="http://schemas.openxmlformats.org/officeDocument/2006/relationships/image" Target="../media/image7.png"/><Relationship Id="rId4" Type="http://schemas.openxmlformats.org/officeDocument/2006/relationships/hyperlink" Target="mailto:hias.enquiries@hants.gov.uk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.png"/><Relationship Id="rId4" Type="http://schemas.openxmlformats.org/officeDocument/2006/relationships/image" Target="../media/image10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85" t="1016" r="535"/>
          <a:stretch/>
        </p:blipFill>
        <p:spPr bwMode="auto">
          <a:xfrm>
            <a:off x="472664" y="171903"/>
            <a:ext cx="10163596" cy="65141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47528" y="1628801"/>
            <a:ext cx="7772400" cy="1470025"/>
          </a:xfrm>
        </p:spPr>
        <p:txBody>
          <a:bodyPr>
            <a:normAutofit/>
          </a:bodyPr>
          <a:lstStyle/>
          <a:p>
            <a:pPr algn="l"/>
            <a:r>
              <a:rPr lang="en-GB" b="1" dirty="0"/>
              <a:t>Year 4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47528" y="3068959"/>
            <a:ext cx="7776864" cy="871861"/>
          </a:xfrm>
        </p:spPr>
        <p:txBody>
          <a:bodyPr>
            <a:normAutofit fontScale="47500" lnSpcReduction="20000"/>
          </a:bodyPr>
          <a:lstStyle/>
          <a:p>
            <a:pPr algn="l"/>
            <a:r>
              <a:rPr lang="en-GB" sz="4500" b="1" dirty="0">
                <a:solidFill>
                  <a:schemeClr val="tx1"/>
                </a:solidFill>
              </a:rPr>
              <a:t>Fractions 2</a:t>
            </a:r>
          </a:p>
          <a:p>
            <a:pPr algn="l"/>
            <a:r>
              <a:rPr lang="en-GB" sz="30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Solve problems involving increasingly harder fractions to calculate quantities and fractions to divide quantities, including non-unit fractions where the answer is a whole number. </a:t>
            </a:r>
            <a:endParaRPr lang="en-GB" sz="30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l"/>
            <a:endParaRPr lang="en-GB" sz="2400" dirty="0">
              <a:solidFill>
                <a:schemeClr val="tx1"/>
              </a:solidFill>
            </a:endParaRPr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1883718" y="4797152"/>
            <a:ext cx="7776864" cy="1126976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GB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HIAS maths  Team</a:t>
            </a:r>
          </a:p>
          <a:p>
            <a:pPr algn="l"/>
            <a:r>
              <a:rPr lang="en-GB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Spring 2021</a:t>
            </a:r>
          </a:p>
          <a:p>
            <a:pPr algn="l"/>
            <a:r>
              <a:rPr lang="en-GB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Final version</a:t>
            </a:r>
          </a:p>
          <a:p>
            <a:pPr algn="l"/>
            <a:endParaRPr lang="en-GB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en-GB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© Hampshire County Council</a:t>
            </a:r>
          </a:p>
          <a:p>
            <a:pPr algn="l"/>
            <a:endParaRPr lang="en-GB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1248871" y="539931"/>
            <a:ext cx="3851920" cy="351155"/>
          </a:xfrm>
          <a:prstGeom prst="rect">
            <a:avLst/>
          </a:prstGeom>
          <a:solidFill>
            <a:srgbClr val="1F3244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ctr" hangingPunct="0">
              <a:spcBef>
                <a:spcPts val="700"/>
              </a:spcBef>
            </a:pPr>
            <a:r>
              <a:rPr lang="en-GB" sz="1600" kern="0" dirty="0">
                <a:solidFill>
                  <a:srgbClr val="FFFFFF"/>
                </a:solidFill>
                <a:latin typeface="Arial"/>
                <a:ea typeface="Times New Roman"/>
              </a:rPr>
              <a:t>HIAS Blended Learning Resource</a:t>
            </a:r>
            <a:endParaRPr lang="en-GB" sz="1600" b="1" kern="0" dirty="0">
              <a:solidFill>
                <a:srgbClr val="FFFFFF"/>
              </a:solidFill>
              <a:latin typeface="Arial"/>
              <a:ea typeface="Times New Roman"/>
            </a:endParaRPr>
          </a:p>
        </p:txBody>
      </p:sp>
      <p:pic>
        <p:nvPicPr>
          <p:cNvPr id="6" name="Picture 5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89537" y="323225"/>
            <a:ext cx="2139950" cy="835025"/>
          </a:xfrm>
          <a:prstGeom prst="rect">
            <a:avLst/>
          </a:prstGeom>
          <a:noFill/>
        </p:spPr>
      </p:pic>
      <p:pic>
        <p:nvPicPr>
          <p:cNvPr id="7" name="Picture 6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55841" y="6052700"/>
            <a:ext cx="1951355" cy="50482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28424535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4AB234-D801-4FC2-BB72-FAB9C8B214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3479" y="844804"/>
            <a:ext cx="8229600" cy="580926"/>
          </a:xfrm>
        </p:spPr>
        <p:txBody>
          <a:bodyPr>
            <a:noAutofit/>
          </a:bodyPr>
          <a:lstStyle/>
          <a:p>
            <a:pPr algn="l"/>
            <a:r>
              <a:rPr lang="en-GB" sz="2000" b="1" dirty="0"/>
              <a:t>Review your solution: does it seem reasonable?</a:t>
            </a:r>
            <a:br>
              <a:rPr lang="en-GB" sz="2000" b="1" dirty="0"/>
            </a:br>
            <a:r>
              <a:rPr lang="en-GB" sz="2000" b="1" dirty="0"/>
              <a:t>Which steps/ parts did you find easy and which harder?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2B95C2A-ABE7-40E7-8C98-4D1427C073AA}"/>
              </a:ext>
            </a:extLst>
          </p:cNvPr>
          <p:cNvSpPr txBox="1"/>
          <p:nvPr/>
        </p:nvSpPr>
        <p:spPr>
          <a:xfrm>
            <a:off x="535422" y="1765879"/>
            <a:ext cx="4518053" cy="4185761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b="1" dirty="0">
                <a:cs typeface="Times New Roman" panose="02020603050405020304" pitchFamily="18" charset="0"/>
              </a:rPr>
              <a:t>How could you check?</a:t>
            </a:r>
          </a:p>
          <a:p>
            <a:endParaRPr lang="en-GB" b="1" dirty="0">
              <a:cs typeface="Times New Roman" panose="02020603050405020304" pitchFamily="18" charset="0"/>
            </a:endParaRPr>
          </a:p>
          <a:p>
            <a:pPr marL="342900" indent="-342900">
              <a:buAutoNum type="arabicPeriod"/>
            </a:pPr>
            <a:r>
              <a:rPr lang="en-GB" b="1" dirty="0">
                <a:cs typeface="Times New Roman" panose="02020603050405020304" pitchFamily="18" charset="0"/>
              </a:rPr>
              <a:t>Go through the steps you took  and check for errors</a:t>
            </a:r>
          </a:p>
          <a:p>
            <a:r>
              <a:rPr lang="en-GB" b="1" dirty="0">
                <a:cs typeface="Times New Roman" panose="02020603050405020304" pitchFamily="18" charset="0"/>
              </a:rPr>
              <a:t>	</a:t>
            </a:r>
            <a:r>
              <a:rPr lang="en-GB" sz="1600" dirty="0">
                <a:cs typeface="Times New Roman" panose="02020603050405020304" pitchFamily="18" charset="0"/>
              </a:rPr>
              <a:t>Remember the question is about 	which bag Mrs Rose should choose 	and why</a:t>
            </a:r>
          </a:p>
          <a:p>
            <a:pPr marL="342900" indent="-342900">
              <a:buAutoNum type="arabicPeriod"/>
            </a:pPr>
            <a:endParaRPr lang="en-GB" b="1" dirty="0">
              <a:cs typeface="Times New Roman" panose="02020603050405020304" pitchFamily="18" charset="0"/>
            </a:endParaRPr>
          </a:p>
          <a:p>
            <a:pPr marL="342900" indent="-342900">
              <a:buAutoNum type="arabicPeriod"/>
            </a:pPr>
            <a:r>
              <a:rPr lang="en-GB" b="1" dirty="0">
                <a:cs typeface="Times New Roman" panose="02020603050405020304" pitchFamily="18" charset="0"/>
              </a:rPr>
              <a:t>Try to solve the calculation a different way and see if you get the same answer</a:t>
            </a:r>
          </a:p>
          <a:p>
            <a:endParaRPr lang="en-GB" b="1" dirty="0">
              <a:cs typeface="Times New Roman" panose="02020603050405020304" pitchFamily="18" charset="0"/>
            </a:endParaRPr>
          </a:p>
          <a:p>
            <a:endParaRPr lang="en-GB" b="1" dirty="0">
              <a:cs typeface="Times New Roman" panose="02020603050405020304" pitchFamily="18" charset="0"/>
            </a:endParaRPr>
          </a:p>
          <a:p>
            <a:endParaRPr lang="en-GB" b="1" dirty="0">
              <a:cs typeface="Times New Roman" panose="02020603050405020304" pitchFamily="18" charset="0"/>
            </a:endParaRPr>
          </a:p>
          <a:p>
            <a:endParaRPr lang="en-GB" b="1" dirty="0">
              <a:cs typeface="Times New Roman" panose="02020603050405020304" pitchFamily="18" charset="0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0C3CC71C-500D-4271-9987-637D0EEA457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98133" y="1551292"/>
            <a:ext cx="5806242" cy="4771248"/>
          </a:xfrm>
          <a:prstGeom prst="rect">
            <a:avLst/>
          </a:prstGeom>
        </p:spPr>
      </p:pic>
      <p:sp>
        <p:nvSpPr>
          <p:cNvPr id="9" name="Text Box 2">
            <a:extLst>
              <a:ext uri="{FF2B5EF4-FFF2-40B4-BE49-F238E27FC236}">
                <a16:creationId xmlns:a16="http://schemas.microsoft.com/office/drawing/2014/main" id="{ED770C60-640C-4B6F-953B-DF120EE6641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1"/>
            <a:ext cx="4248150" cy="351155"/>
          </a:xfrm>
          <a:prstGeom prst="rect">
            <a:avLst/>
          </a:prstGeom>
          <a:solidFill>
            <a:srgbClr val="1F3244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ctr" hangingPunct="0">
              <a:spcBef>
                <a:spcPts val="700"/>
              </a:spcBef>
            </a:pPr>
            <a:r>
              <a:rPr lang="en-GB" kern="0" dirty="0">
                <a:solidFill>
                  <a:srgbClr val="FFFFFF"/>
                </a:solidFill>
                <a:latin typeface="Arial"/>
                <a:ea typeface="Times New Roman"/>
              </a:rPr>
              <a:t>HIAS Blended Learning Resource</a:t>
            </a:r>
            <a:endParaRPr lang="en-GB" b="1" kern="0" dirty="0">
              <a:solidFill>
                <a:srgbClr val="FFFFFF"/>
              </a:solidFill>
              <a:latin typeface="Arial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38481971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4AB234-D801-4FC2-BB72-FAB9C8B214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3479" y="844804"/>
            <a:ext cx="8229600" cy="580926"/>
          </a:xfrm>
        </p:spPr>
        <p:txBody>
          <a:bodyPr>
            <a:noAutofit/>
          </a:bodyPr>
          <a:lstStyle/>
          <a:p>
            <a:pPr algn="l"/>
            <a:r>
              <a:rPr lang="en-GB" sz="2800" b="1" dirty="0"/>
              <a:t>Now try this one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2B95C2A-ABE7-40E7-8C98-4D1427C073AA}"/>
              </a:ext>
            </a:extLst>
          </p:cNvPr>
          <p:cNvSpPr txBox="1"/>
          <p:nvPr/>
        </p:nvSpPr>
        <p:spPr>
          <a:xfrm>
            <a:off x="373581" y="1515025"/>
            <a:ext cx="4518053" cy="3970318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b="1" dirty="0">
                <a:cs typeface="Times New Roman" panose="02020603050405020304" pitchFamily="18" charset="0"/>
              </a:rPr>
              <a:t>Understand the problem</a:t>
            </a:r>
          </a:p>
          <a:p>
            <a:endParaRPr lang="en-GB" b="1" dirty="0">
              <a:cs typeface="Times New Roman" panose="02020603050405020304" pitchFamily="18" charset="0"/>
            </a:endParaRPr>
          </a:p>
          <a:p>
            <a:r>
              <a:rPr lang="en-GB" b="1" dirty="0">
                <a:cs typeface="Times New Roman" panose="02020603050405020304" pitchFamily="18" charset="0"/>
              </a:rPr>
              <a:t>Make a plan</a:t>
            </a:r>
          </a:p>
          <a:p>
            <a:endParaRPr lang="en-GB" b="1" dirty="0">
              <a:cs typeface="Times New Roman" panose="02020603050405020304" pitchFamily="18" charset="0"/>
            </a:endParaRPr>
          </a:p>
          <a:p>
            <a:r>
              <a:rPr lang="en-GB" b="1" dirty="0">
                <a:cs typeface="Times New Roman" panose="02020603050405020304" pitchFamily="18" charset="0"/>
              </a:rPr>
              <a:t>Carry out your plan: show your reasoning </a:t>
            </a:r>
          </a:p>
          <a:p>
            <a:endParaRPr lang="en-GB" b="1" dirty="0">
              <a:cs typeface="Times New Roman" panose="02020603050405020304" pitchFamily="18" charset="0"/>
            </a:endParaRPr>
          </a:p>
          <a:p>
            <a:r>
              <a:rPr lang="en-GB" b="1" dirty="0">
                <a:cs typeface="Times New Roman" panose="02020603050405020304" pitchFamily="18" charset="0"/>
              </a:rPr>
              <a:t>Review your solution: does it seem reasonable?</a:t>
            </a:r>
          </a:p>
          <a:p>
            <a:endParaRPr lang="en-GB" b="1" dirty="0">
              <a:cs typeface="Times New Roman" panose="02020603050405020304" pitchFamily="18" charset="0"/>
            </a:endParaRPr>
          </a:p>
          <a:p>
            <a:r>
              <a:rPr lang="en-GB" b="1" dirty="0">
                <a:cs typeface="Times New Roman" panose="02020603050405020304" pitchFamily="18" charset="0"/>
              </a:rPr>
              <a:t>Think about your learning: which parts of the problem did you find easy and which parts did you find harder?</a:t>
            </a:r>
          </a:p>
          <a:p>
            <a:endParaRPr lang="en-GB" b="1" dirty="0">
              <a:cs typeface="Times New Roman" panose="02020603050405020304" pitchFamily="18" charset="0"/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8C214759-C1F6-41E8-9639-22560D4A21A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74128" y="1594131"/>
            <a:ext cx="6744291" cy="3543173"/>
          </a:xfrm>
          <a:prstGeom prst="rect">
            <a:avLst/>
          </a:prstGeom>
        </p:spPr>
      </p:pic>
      <p:sp>
        <p:nvSpPr>
          <p:cNvPr id="8" name="Text Box 2">
            <a:extLst>
              <a:ext uri="{FF2B5EF4-FFF2-40B4-BE49-F238E27FC236}">
                <a16:creationId xmlns:a16="http://schemas.microsoft.com/office/drawing/2014/main" id="{6AAB0834-6429-4AC1-A84A-DB2DD63D2D7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1"/>
            <a:ext cx="4248150" cy="351155"/>
          </a:xfrm>
          <a:prstGeom prst="rect">
            <a:avLst/>
          </a:prstGeom>
          <a:solidFill>
            <a:srgbClr val="1F3244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ctr" hangingPunct="0">
              <a:spcBef>
                <a:spcPts val="700"/>
              </a:spcBef>
            </a:pPr>
            <a:r>
              <a:rPr lang="en-GB" kern="0" dirty="0">
                <a:solidFill>
                  <a:srgbClr val="FFFFFF"/>
                </a:solidFill>
                <a:latin typeface="Arial"/>
                <a:ea typeface="Times New Roman"/>
              </a:rPr>
              <a:t>HIAS Blended Learning Resource</a:t>
            </a:r>
            <a:endParaRPr lang="en-GB" b="1" kern="0" dirty="0">
              <a:solidFill>
                <a:srgbClr val="FFFFFF"/>
              </a:solidFill>
              <a:latin typeface="Arial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12306486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4AB234-D801-4FC2-BB72-FAB9C8B214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1200" y="836712"/>
            <a:ext cx="8229600" cy="580926"/>
          </a:xfrm>
        </p:spPr>
        <p:txBody>
          <a:bodyPr>
            <a:normAutofit/>
          </a:bodyPr>
          <a:lstStyle/>
          <a:p>
            <a:pPr algn="l"/>
            <a:r>
              <a:rPr lang="en-GB" sz="2800" b="1" dirty="0"/>
              <a:t>HIAS Maths team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315FA5-D23A-4E53-9E19-A45B7DE6E9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81200" y="1600201"/>
            <a:ext cx="8229600" cy="4061047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GB" sz="1800" dirty="0"/>
              <a:t>The HIAS maths team offer a wide range of high-quality services to support schools in improving outcomes for learners, including courses, bespoke consultancy and in-house training.  </a:t>
            </a:r>
          </a:p>
          <a:p>
            <a:pPr marL="0" indent="0">
              <a:buNone/>
            </a:pPr>
            <a:endParaRPr lang="en-GB" sz="1800" dirty="0"/>
          </a:p>
          <a:p>
            <a:pPr marL="0" indent="0">
              <a:buNone/>
            </a:pPr>
            <a:r>
              <a:rPr lang="en-GB" sz="1800" dirty="0"/>
              <a:t>For further details referring to maths, please contact either of the team leads:</a:t>
            </a:r>
          </a:p>
          <a:p>
            <a:pPr marL="0" indent="0">
              <a:buNone/>
            </a:pPr>
            <a:r>
              <a:rPr lang="en-GB" sz="1800" dirty="0"/>
              <a:t>	Jacqui Clifft : </a:t>
            </a:r>
            <a:r>
              <a:rPr lang="en-GB" sz="1800" dirty="0">
                <a:hlinkClick r:id="rId2"/>
              </a:rPr>
              <a:t>Jacqui.clifft@hants.gov.uk</a:t>
            </a:r>
            <a:endParaRPr lang="en-GB" sz="1800" dirty="0"/>
          </a:p>
          <a:p>
            <a:pPr marL="0" indent="0">
              <a:buNone/>
            </a:pPr>
            <a:r>
              <a:rPr lang="en-GB" sz="1800" dirty="0"/>
              <a:t>	Jo Lees: </a:t>
            </a:r>
            <a:r>
              <a:rPr lang="en-GB" sz="1800" dirty="0">
                <a:hlinkClick r:id="rId3"/>
              </a:rPr>
              <a:t>Jo.Lees@hants.gov.uk</a:t>
            </a:r>
            <a:endParaRPr lang="en-GB" sz="1800" dirty="0"/>
          </a:p>
          <a:p>
            <a:pPr marL="0" indent="0">
              <a:buNone/>
            </a:pPr>
            <a:endParaRPr lang="en-GB" sz="1800" dirty="0"/>
          </a:p>
          <a:p>
            <a:pPr marL="0" indent="0">
              <a:buNone/>
            </a:pPr>
            <a:r>
              <a:rPr lang="en-GB" sz="1800" dirty="0"/>
              <a:t>For further details on the full range of services available please contact us using the following details:</a:t>
            </a:r>
          </a:p>
          <a:p>
            <a:pPr marL="0" indent="0">
              <a:buNone/>
            </a:pPr>
            <a:r>
              <a:rPr lang="en-GB" sz="1800" dirty="0"/>
              <a:t> </a:t>
            </a:r>
          </a:p>
          <a:p>
            <a:pPr marL="0" indent="0">
              <a:buNone/>
            </a:pPr>
            <a:r>
              <a:rPr lang="en-GB" sz="1800" dirty="0"/>
              <a:t>Tel: 01962 874820 or email: hias.enquiries@hants.gov.uk </a:t>
            </a:r>
          </a:p>
          <a:p>
            <a:pPr marL="0" indent="0">
              <a:buNone/>
            </a:pPr>
            <a:endParaRPr lang="en-GB" sz="2000" dirty="0"/>
          </a:p>
          <a:p>
            <a:pPr marL="0" indent="0">
              <a:buNone/>
            </a:pPr>
            <a:endParaRPr lang="en-GB" sz="2000" dirty="0"/>
          </a:p>
          <a:p>
            <a:pPr marL="0" indent="0">
              <a:buNone/>
            </a:pPr>
            <a:endParaRPr lang="en-GB" sz="2000" dirty="0"/>
          </a:p>
          <a:p>
            <a:pPr marL="0" indent="0">
              <a:buNone/>
            </a:pPr>
            <a:endParaRPr lang="en-GB" sz="2000" dirty="0"/>
          </a:p>
          <a:p>
            <a:pPr marL="0" indent="0">
              <a:buNone/>
            </a:pPr>
            <a:endParaRPr lang="en-GB" sz="2000" dirty="0"/>
          </a:p>
          <a:p>
            <a:pPr marL="0" indent="0">
              <a:buNone/>
            </a:pPr>
            <a:endParaRPr lang="en-GB" sz="2000" dirty="0"/>
          </a:p>
          <a:p>
            <a:pPr marL="0" indent="0">
              <a:buNone/>
            </a:pPr>
            <a:r>
              <a:rPr lang="en-GB" sz="2000" dirty="0"/>
              <a:t>For further details on the full range of services available please contact us using the following details:</a:t>
            </a:r>
          </a:p>
          <a:p>
            <a:pPr marL="0" indent="0">
              <a:buNone/>
            </a:pPr>
            <a:r>
              <a:rPr lang="en-GB" sz="2000" dirty="0"/>
              <a:t> </a:t>
            </a:r>
          </a:p>
          <a:p>
            <a:pPr marL="0" indent="0">
              <a:buNone/>
            </a:pPr>
            <a:r>
              <a:rPr lang="en-GB" sz="2000" dirty="0"/>
              <a:t>Tel: 01962 874820 or email: </a:t>
            </a:r>
            <a:r>
              <a:rPr lang="en-GB" sz="2000" u="sng" dirty="0">
                <a:hlinkClick r:id="rId4"/>
              </a:rPr>
              <a:t>hias.enquiries@hants.gov.uk</a:t>
            </a:r>
            <a:r>
              <a:rPr lang="en-GB" sz="2000" dirty="0"/>
              <a:t> 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F9214C5-B01F-45DC-B050-A3009F4A4ED9}"/>
              </a:ext>
            </a:extLst>
          </p:cNvPr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4578" y="6353176"/>
            <a:ext cx="1951355" cy="504825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Picture 2" descr="image001">
            <a:extLst>
              <a:ext uri="{FF2B5EF4-FFF2-40B4-BE49-F238E27FC236}">
                <a16:creationId xmlns:a16="http://schemas.microsoft.com/office/drawing/2014/main" id="{A1225777-4001-4A53-9C8C-6F01F7A2524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046" t="17177" r="11766" b="27104"/>
          <a:stretch/>
        </p:blipFill>
        <p:spPr bwMode="auto">
          <a:xfrm>
            <a:off x="9112668" y="5517232"/>
            <a:ext cx="1555333" cy="13407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ext Box 2">
            <a:extLst>
              <a:ext uri="{FF2B5EF4-FFF2-40B4-BE49-F238E27FC236}">
                <a16:creationId xmlns:a16="http://schemas.microsoft.com/office/drawing/2014/main" id="{9FAEFC1C-C744-4C86-949B-9E5A19DB70F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1"/>
            <a:ext cx="4248150" cy="351155"/>
          </a:xfrm>
          <a:prstGeom prst="rect">
            <a:avLst/>
          </a:prstGeom>
          <a:solidFill>
            <a:srgbClr val="1F3244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ctr" hangingPunct="0">
              <a:spcBef>
                <a:spcPts val="700"/>
              </a:spcBef>
            </a:pPr>
            <a:r>
              <a:rPr lang="en-GB" kern="0" dirty="0">
                <a:solidFill>
                  <a:srgbClr val="FFFFFF"/>
                </a:solidFill>
                <a:latin typeface="Arial"/>
                <a:ea typeface="Times New Roman"/>
              </a:rPr>
              <a:t>HIAS Blended Learning Resource</a:t>
            </a:r>
            <a:endParaRPr lang="en-GB" b="1" kern="0" dirty="0">
              <a:solidFill>
                <a:srgbClr val="FFFFFF"/>
              </a:solidFill>
              <a:latin typeface="Arial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7129332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B08BC7-3958-4725-9814-E8937628E8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These slides are intended to support teachers and pupils with a blended approach to learning, either in-class or online. The tasks are intended to form part of a learning journey and could be the basis of either one lesson or a short sequence of connected lessons. </a:t>
            </a:r>
          </a:p>
          <a:p>
            <a:pPr marL="0" indent="0">
              <a:buNone/>
            </a:pPr>
            <a: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The 4-step </a:t>
            </a:r>
            <a:r>
              <a:rPr lang="en-GB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Polya</a:t>
            </a:r>
            <a: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model for problem solving has been used to provide a structure to support reasoning. Teachers may need to use more or fewer steps to support the range of learners in </a:t>
            </a:r>
            <a:r>
              <a:rPr lang="en-GB" sz="1800" dirty="0">
                <a:latin typeface="Calibri" panose="020F0502020204030204" pitchFamily="34" charset="0"/>
                <a:ea typeface="Calibri" panose="020F0502020204030204" pitchFamily="34" charset="0"/>
              </a:rPr>
              <a:t>their</a:t>
            </a:r>
            <a: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class.</a:t>
            </a:r>
          </a:p>
          <a:p>
            <a:pPr marL="0" indent="0">
              <a:buNone/>
            </a:pPr>
            <a: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Teachers should delete, change and add slides to suit the needs of </a:t>
            </a:r>
            <a:r>
              <a:rPr lang="en-GB" sz="180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their </a:t>
            </a:r>
            <a:r>
              <a:rPr lang="en-GB" sz="1800">
                <a:latin typeface="Calibri" panose="020F0502020204030204" pitchFamily="34" charset="0"/>
                <a:ea typeface="Calibri" panose="020F0502020204030204" pitchFamily="34" charset="0"/>
              </a:rPr>
              <a:t>pupil</a:t>
            </a:r>
            <a:r>
              <a:rPr lang="en-GB" sz="180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s</a:t>
            </a:r>
            <a: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. Extra slides with personalised prompts and appropriate examples based on previous teaching may be suitable. When changing the slide-deck, teachers should consider:</a:t>
            </a:r>
          </a:p>
          <a:p>
            <a:pPr marL="742950" lvl="1" indent="-285750">
              <a:buSzPts val="1000"/>
              <a:buFont typeface="Symbol" panose="05050102010706020507" pitchFamily="18" charset="2"/>
              <a:buChar char=""/>
              <a:tabLst>
                <a:tab pos="914400" algn="l"/>
              </a:tabLst>
            </a:pPr>
            <a:r>
              <a:rPr lang="en-GB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Their expectations for the use of representations such as bar models, number lines, arrays and  diagrams.</a:t>
            </a:r>
            <a:endParaRPr lang="en-GB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742950" lvl="1" indent="-285750">
              <a:buSzPts val="1000"/>
              <a:buFont typeface="Symbol" panose="05050102010706020507" pitchFamily="18" charset="2"/>
              <a:buChar char=""/>
              <a:tabLst>
                <a:tab pos="914400" algn="l"/>
              </a:tabLst>
            </a:pPr>
            <a:r>
              <a:rPr lang="en-GB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Which strategies and methods pupils should use and record when solving problems or identifying solutions. This could include a range of informal jottings and diagrams, the use of tables to record solutions systematically and formal or informal calculation methods.</a:t>
            </a:r>
            <a:endParaRPr lang="en-GB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0" indent="0">
              <a:buNone/>
            </a:pPr>
            <a: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Teachers may also wish to record a ‘voice over’ to talk pupils through the slides.</a:t>
            </a:r>
            <a:endParaRPr lang="en-GB" sz="1600" dirty="0"/>
          </a:p>
        </p:txBody>
      </p:sp>
      <p:sp>
        <p:nvSpPr>
          <p:cNvPr id="4" name="Text Box 2">
            <a:extLst>
              <a:ext uri="{FF2B5EF4-FFF2-40B4-BE49-F238E27FC236}">
                <a16:creationId xmlns:a16="http://schemas.microsoft.com/office/drawing/2014/main" id="{8AD1D9EC-C89D-4E25-B8F7-4B64D4F88E52}"/>
              </a:ext>
            </a:extLst>
          </p:cNvPr>
          <p:cNvSpPr txBox="1"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8174038" cy="1143000"/>
          </a:xfrm>
          <a:prstGeom prst="rect">
            <a:avLst/>
          </a:prstGeom>
          <a:solidFill>
            <a:srgbClr val="1F3244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hangingPunct="0">
              <a:spcBef>
                <a:spcPts val="700"/>
              </a:spcBef>
            </a:pPr>
            <a:br>
              <a:rPr lang="en-GB" kern="0" dirty="0">
                <a:solidFill>
                  <a:srgbClr val="FFFFFF"/>
                </a:solidFill>
                <a:latin typeface="Arial"/>
                <a:ea typeface="Times New Roman"/>
              </a:rPr>
            </a:br>
            <a:r>
              <a:rPr lang="en-GB" kern="0" dirty="0">
                <a:solidFill>
                  <a:srgbClr val="FFFFFF"/>
                </a:solidFill>
                <a:latin typeface="Arial"/>
                <a:ea typeface="Times New Roman"/>
              </a:rPr>
              <a:t>HIAS Blended Learning Resource</a:t>
            </a:r>
            <a:endParaRPr lang="en-GB" b="1" kern="0" dirty="0">
              <a:solidFill>
                <a:srgbClr val="FFFFFF"/>
              </a:solidFill>
              <a:latin typeface="Arial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2877214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2">
            <a:extLst>
              <a:ext uri="{FF2B5EF4-FFF2-40B4-BE49-F238E27FC236}">
                <a16:creationId xmlns:a16="http://schemas.microsoft.com/office/drawing/2014/main" id="{7865E9A0-6519-4C34-A90D-9DC1AB00384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0206" y="506029"/>
            <a:ext cx="4248150" cy="351155"/>
          </a:xfrm>
          <a:prstGeom prst="rect">
            <a:avLst/>
          </a:prstGeom>
          <a:solidFill>
            <a:srgbClr val="1F3244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ctr" hangingPunct="0">
              <a:spcBef>
                <a:spcPts val="700"/>
              </a:spcBef>
            </a:pPr>
            <a:r>
              <a:rPr lang="en-GB" kern="0" dirty="0">
                <a:solidFill>
                  <a:srgbClr val="FFFFFF"/>
                </a:solidFill>
                <a:latin typeface="Arial"/>
                <a:ea typeface="Times New Roman"/>
              </a:rPr>
              <a:t>HIAS Blended Learning Resource</a:t>
            </a:r>
            <a:endParaRPr lang="en-GB" b="1" kern="0" dirty="0">
              <a:solidFill>
                <a:srgbClr val="FFFFFF"/>
              </a:solidFill>
              <a:latin typeface="Arial"/>
              <a:ea typeface="Times New Roman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FF8794BD-7A56-4ADD-AB22-E23ACB84407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4944" y="1142681"/>
            <a:ext cx="4382112" cy="4572638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AB8F265A-7D5C-42F1-84B4-D2C743825212}"/>
              </a:ext>
            </a:extLst>
          </p:cNvPr>
          <p:cNvSpPr txBox="1"/>
          <p:nvPr/>
        </p:nvSpPr>
        <p:spPr>
          <a:xfrm>
            <a:off x="3681876" y="5922740"/>
            <a:ext cx="62956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/>
              <a:t>1945 George </a:t>
            </a:r>
            <a:r>
              <a:rPr lang="en-GB" sz="1200" dirty="0" err="1"/>
              <a:t>Polya</a:t>
            </a:r>
            <a:r>
              <a:rPr lang="en-GB" sz="1200" dirty="0"/>
              <a:t> published  ‘How To Solve It’ 2nd ed., Princeton University Press, 1957, ISBN 0-691-08097-6.</a:t>
            </a:r>
          </a:p>
        </p:txBody>
      </p:sp>
    </p:spTree>
    <p:extLst>
      <p:ext uri="{BB962C8B-B14F-4D97-AF65-F5344CB8AC3E}">
        <p14:creationId xmlns:p14="http://schemas.microsoft.com/office/powerpoint/2010/main" val="39989710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4AB234-D801-4FC2-BB72-FAB9C8B214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1200" y="836712"/>
            <a:ext cx="8229600" cy="580926"/>
          </a:xfrm>
        </p:spPr>
        <p:txBody>
          <a:bodyPr>
            <a:normAutofit/>
          </a:bodyPr>
          <a:lstStyle/>
          <a:p>
            <a:pPr algn="l"/>
            <a:r>
              <a:rPr lang="en-GB" sz="2800" b="1" dirty="0"/>
              <a:t>Working out fractions of amounts</a:t>
            </a:r>
          </a:p>
        </p:txBody>
      </p:sp>
      <p:sp>
        <p:nvSpPr>
          <p:cNvPr id="6" name="Text Box 2">
            <a:extLst>
              <a:ext uri="{FF2B5EF4-FFF2-40B4-BE49-F238E27FC236}">
                <a16:creationId xmlns:a16="http://schemas.microsoft.com/office/drawing/2014/main" id="{7865E9A0-6519-4C34-A90D-9DC1AB00384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1"/>
            <a:ext cx="4248150" cy="351155"/>
          </a:xfrm>
          <a:prstGeom prst="rect">
            <a:avLst/>
          </a:prstGeom>
          <a:solidFill>
            <a:srgbClr val="1F3244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ctr" hangingPunct="0">
              <a:spcBef>
                <a:spcPts val="700"/>
              </a:spcBef>
            </a:pPr>
            <a:r>
              <a:rPr lang="en-GB" kern="0" dirty="0">
                <a:solidFill>
                  <a:srgbClr val="FFFFFF"/>
                </a:solidFill>
                <a:latin typeface="Arial"/>
                <a:ea typeface="Times New Roman"/>
              </a:rPr>
              <a:t>HIAS Blended Learning Resource</a:t>
            </a:r>
            <a:endParaRPr lang="en-GB" b="1" kern="0" dirty="0">
              <a:solidFill>
                <a:srgbClr val="FFFFFF"/>
              </a:solidFill>
              <a:latin typeface="Arial"/>
              <a:ea typeface="Times New Roman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Content Placeholder 6">
                <a:extLst>
                  <a:ext uri="{FF2B5EF4-FFF2-40B4-BE49-F238E27FC236}">
                    <a16:creationId xmlns:a16="http://schemas.microsoft.com/office/drawing/2014/main" id="{34170844-A6DB-4EF5-B64A-949EEFBE6AEA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1140977" y="1600200"/>
                <a:ext cx="8350981" cy="4753994"/>
              </a:xfrm>
              <a:prstGeom prst="rect">
                <a:avLst/>
              </a:prstGeom>
              <a:solidFill>
                <a:schemeClr val="bg2"/>
              </a:solidFill>
            </p:spPr>
            <p:txBody>
              <a:bodyPr wrap="square">
                <a:spAutoFit/>
              </a:bodyPr>
              <a:lstStyle/>
              <a:p>
                <a:pPr marL="0" indent="0">
                  <a:buNone/>
                </a:pPr>
                <a:r>
                  <a:rPr lang="en-US" dirty="0">
                    <a:latin typeface="+mn-lt"/>
                    <a:ea typeface="Bariol" charset="0"/>
                    <a:cs typeface="Bariol" charset="0"/>
                  </a:rPr>
                  <a:t>The school kitchen needs to buy carrots for lunch. </a:t>
                </a:r>
              </a:p>
              <a:p>
                <a:pPr marL="0" indent="0">
                  <a:buNone/>
                </a:pPr>
                <a:r>
                  <a:rPr lang="en-US" dirty="0">
                    <a:latin typeface="+mn-lt"/>
                    <a:ea typeface="Bariol" charset="0"/>
                    <a:cs typeface="Bariol" charset="0"/>
                  </a:rPr>
                  <a:t>A large bag has 100 carrots and a medium bag has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num>
                      <m:den>
                        <m:r>
                          <a:rPr lang="en-GB" i="1">
                            <a:latin typeface="Cambria Math" panose="02040503050406030204" pitchFamily="18" charset="0"/>
                          </a:rPr>
                          <m:t>5</m:t>
                        </m:r>
                      </m:den>
                    </m:f>
                  </m:oMath>
                </a14:m>
                <a:r>
                  <a:rPr lang="en-US" dirty="0">
                    <a:latin typeface="+mn-lt"/>
                    <a:ea typeface="Bariol" charset="0"/>
                    <a:cs typeface="Bariol" charset="0"/>
                  </a:rPr>
                  <a:t> of a large bag. </a:t>
                </a:r>
              </a:p>
              <a:p>
                <a:pPr marL="0" indent="0">
                  <a:buNone/>
                </a:pPr>
                <a:r>
                  <a:rPr lang="en-US" dirty="0" err="1">
                    <a:latin typeface="+mn-lt"/>
                    <a:ea typeface="Bariol" charset="0"/>
                    <a:cs typeface="Bariol" charset="0"/>
                  </a:rPr>
                  <a:t>Mrs</a:t>
                </a:r>
                <a:r>
                  <a:rPr lang="en-US" dirty="0">
                    <a:latin typeface="+mn-lt"/>
                    <a:ea typeface="Bariol" charset="0"/>
                    <a:cs typeface="Bariol" charset="0"/>
                  </a:rPr>
                  <a:t> Rose says,</a:t>
                </a:r>
              </a:p>
              <a:p>
                <a:endParaRPr lang="en-US" dirty="0">
                  <a:latin typeface="+mn-lt"/>
                  <a:ea typeface="Bariol" charset="0"/>
                  <a:cs typeface="Bariol" charset="0"/>
                </a:endParaRPr>
              </a:p>
              <a:p>
                <a:endParaRPr lang="en-US" dirty="0">
                  <a:latin typeface="+mn-lt"/>
                  <a:ea typeface="Bariol" charset="0"/>
                  <a:cs typeface="Bariol" charset="0"/>
                </a:endParaRPr>
              </a:p>
              <a:p>
                <a:pPr marL="0" indent="0">
                  <a:buNone/>
                </a:pPr>
                <a:endParaRPr lang="en-US" dirty="0">
                  <a:latin typeface="+mn-lt"/>
                  <a:ea typeface="Bariol" charset="0"/>
                  <a:cs typeface="Bariol" charset="0"/>
                </a:endParaRPr>
              </a:p>
              <a:p>
                <a:pPr marL="0" indent="0">
                  <a:buNone/>
                </a:pPr>
                <a:r>
                  <a:rPr lang="en-US" dirty="0">
                    <a:latin typeface="+mn-lt"/>
                    <a:ea typeface="Bariol" charset="0"/>
                    <a:cs typeface="Bariol" charset="0"/>
                  </a:rPr>
                  <a:t>Is Mrs Rose correct? </a:t>
                </a:r>
              </a:p>
              <a:p>
                <a:pPr marL="0" indent="0">
                  <a:buNone/>
                </a:pPr>
                <a:r>
                  <a:rPr lang="en-US" dirty="0">
                    <a:latin typeface="+mn-lt"/>
                    <a:ea typeface="Bariol" charset="0"/>
                    <a:cs typeface="Bariol" charset="0"/>
                  </a:rPr>
                  <a:t>Explain your reasoning.</a:t>
                </a:r>
                <a:endParaRPr lang="en-GB" dirty="0">
                  <a:latin typeface="+mn-lt"/>
                </a:endParaRPr>
              </a:p>
            </p:txBody>
          </p:sp>
        </mc:Choice>
        <mc:Fallback xmlns="">
          <p:sp>
            <p:nvSpPr>
              <p:cNvPr id="7" name="Content Placeholder 6">
                <a:extLst>
                  <a:ext uri="{FF2B5EF4-FFF2-40B4-BE49-F238E27FC236}">
                    <a16:creationId xmlns:a16="http://schemas.microsoft.com/office/drawing/2014/main" id="{34170844-A6DB-4EF5-B64A-949EEFBE6AEA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140977" y="1600200"/>
                <a:ext cx="8350981" cy="4753994"/>
              </a:xfrm>
              <a:prstGeom prst="rect">
                <a:avLst/>
              </a:prstGeom>
              <a:blipFill>
                <a:blip r:embed="rId2"/>
                <a:stretch>
                  <a:fillRect l="-1460" t="-1412" r="-1679" b="-256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Rounded Rectangular Callout 5">
            <a:extLst>
              <a:ext uri="{FF2B5EF4-FFF2-40B4-BE49-F238E27FC236}">
                <a16:creationId xmlns:a16="http://schemas.microsoft.com/office/drawing/2014/main" id="{31860881-098B-4FF3-9C3A-908E547B688E}"/>
              </a:ext>
            </a:extLst>
          </p:cNvPr>
          <p:cNvSpPr/>
          <p:nvPr/>
        </p:nvSpPr>
        <p:spPr>
          <a:xfrm>
            <a:off x="3844264" y="3653295"/>
            <a:ext cx="2944405" cy="1450498"/>
          </a:xfrm>
          <a:prstGeom prst="wedgeRoundRectCallout">
            <a:avLst>
              <a:gd name="adj1" fmla="val 78180"/>
              <a:gd name="adj2" fmla="val 24862"/>
              <a:gd name="adj3" fmla="val 16667"/>
            </a:avLst>
          </a:prstGeom>
          <a:solidFill>
            <a:schemeClr val="accent6">
              <a:alpha val="20000"/>
            </a:schemeClr>
          </a:solidFill>
          <a:ln w="2857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2400" dirty="0">
                <a:solidFill>
                  <a:schemeClr val="tx1"/>
                </a:solidFill>
                <a:latin typeface="Gill Sans MT" panose="020B0502020104020203" pitchFamily="34" charset="0"/>
              </a:rPr>
              <a:t>I need 50 carrots so I will have to buy a large bag.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F2B672CD-40A6-421C-8861-7C217E67AA63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56820" y="3667859"/>
            <a:ext cx="1764000" cy="1218188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B0B0DA55-AB1E-4096-8DDE-525F42145E0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12822" y="5343004"/>
            <a:ext cx="861412" cy="8887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19902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4AB234-D801-4FC2-BB72-FAB9C8B214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50616" y="895018"/>
            <a:ext cx="4816110" cy="409461"/>
          </a:xfrm>
        </p:spPr>
        <p:txBody>
          <a:bodyPr>
            <a:normAutofit fontScale="90000"/>
          </a:bodyPr>
          <a:lstStyle/>
          <a:p>
            <a:pPr algn="l"/>
            <a:r>
              <a:rPr lang="en-GB" sz="2800" b="1" dirty="0"/>
              <a:t>Understand the problem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Content Placeholder 6">
                <a:extLst>
                  <a:ext uri="{FF2B5EF4-FFF2-40B4-BE49-F238E27FC236}">
                    <a16:creationId xmlns:a16="http://schemas.microsoft.com/office/drawing/2014/main" id="{34170844-A6DB-4EF5-B64A-949EEFBE6AEA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5619337" y="1218892"/>
                <a:ext cx="6419850" cy="5195910"/>
              </a:xfrm>
              <a:prstGeom prst="rect">
                <a:avLst/>
              </a:prstGeom>
              <a:solidFill>
                <a:schemeClr val="bg2"/>
              </a:solidFill>
            </p:spPr>
            <p:txBody>
              <a:bodyPr wrap="square">
                <a:spAutoFit/>
              </a:bodyPr>
              <a:lstStyle/>
              <a:p>
                <a:pPr marL="0" indent="0">
                  <a:buNone/>
                </a:pPr>
                <a:r>
                  <a:rPr lang="en-US" dirty="0">
                    <a:latin typeface="+mn-lt"/>
                    <a:ea typeface="Bariol" charset="0"/>
                    <a:cs typeface="Bariol" charset="0"/>
                  </a:rPr>
                  <a:t>The school kitchen needs to buy carrots for lunch. </a:t>
                </a:r>
              </a:p>
              <a:p>
                <a:pPr marL="0" indent="0">
                  <a:buNone/>
                </a:pPr>
                <a:r>
                  <a:rPr lang="en-US" dirty="0">
                    <a:latin typeface="+mn-lt"/>
                    <a:ea typeface="Bariol" charset="0"/>
                    <a:cs typeface="Bariol" charset="0"/>
                  </a:rPr>
                  <a:t>A large bag has 100 carrots and a medium bag has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num>
                      <m:den>
                        <m:r>
                          <a:rPr lang="en-GB" i="1">
                            <a:latin typeface="Cambria Math" panose="02040503050406030204" pitchFamily="18" charset="0"/>
                          </a:rPr>
                          <m:t>5</m:t>
                        </m:r>
                      </m:den>
                    </m:f>
                  </m:oMath>
                </a14:m>
                <a:r>
                  <a:rPr lang="en-US" dirty="0">
                    <a:latin typeface="+mn-lt"/>
                    <a:ea typeface="Bariol" charset="0"/>
                    <a:cs typeface="Bariol" charset="0"/>
                  </a:rPr>
                  <a:t> of a large bag. </a:t>
                </a:r>
              </a:p>
              <a:p>
                <a:pPr marL="0" indent="0">
                  <a:buNone/>
                </a:pPr>
                <a:r>
                  <a:rPr lang="en-US" dirty="0" err="1">
                    <a:latin typeface="+mn-lt"/>
                    <a:ea typeface="Bariol" charset="0"/>
                    <a:cs typeface="Bariol" charset="0"/>
                  </a:rPr>
                  <a:t>Mrs</a:t>
                </a:r>
                <a:r>
                  <a:rPr lang="en-US" dirty="0">
                    <a:latin typeface="+mn-lt"/>
                    <a:ea typeface="Bariol" charset="0"/>
                    <a:cs typeface="Bariol" charset="0"/>
                  </a:rPr>
                  <a:t> Rose says,</a:t>
                </a:r>
              </a:p>
              <a:p>
                <a:endParaRPr lang="en-US" dirty="0">
                  <a:latin typeface="+mn-lt"/>
                  <a:ea typeface="Bariol" charset="0"/>
                  <a:cs typeface="Bariol" charset="0"/>
                </a:endParaRPr>
              </a:p>
              <a:p>
                <a:endParaRPr lang="en-US" dirty="0">
                  <a:latin typeface="+mn-lt"/>
                  <a:ea typeface="Bariol" charset="0"/>
                  <a:cs typeface="Bariol" charset="0"/>
                </a:endParaRPr>
              </a:p>
              <a:p>
                <a:pPr marL="0" indent="0">
                  <a:buNone/>
                </a:pPr>
                <a:endParaRPr lang="en-US" dirty="0">
                  <a:latin typeface="+mn-lt"/>
                  <a:ea typeface="Bariol" charset="0"/>
                  <a:cs typeface="Bariol" charset="0"/>
                </a:endParaRPr>
              </a:p>
              <a:p>
                <a:pPr marL="0" indent="0">
                  <a:buNone/>
                </a:pPr>
                <a:r>
                  <a:rPr lang="en-US" dirty="0">
                    <a:latin typeface="+mn-lt"/>
                    <a:ea typeface="Bariol" charset="0"/>
                    <a:cs typeface="Bariol" charset="0"/>
                  </a:rPr>
                  <a:t>Is Mrs Rose correct? </a:t>
                </a:r>
              </a:p>
              <a:p>
                <a:pPr marL="0" indent="0">
                  <a:buNone/>
                </a:pPr>
                <a:r>
                  <a:rPr lang="en-US" dirty="0">
                    <a:latin typeface="+mn-lt"/>
                    <a:ea typeface="Bariol" charset="0"/>
                    <a:cs typeface="Bariol" charset="0"/>
                  </a:rPr>
                  <a:t>Explain your reasoning.</a:t>
                </a:r>
              </a:p>
            </p:txBody>
          </p:sp>
        </mc:Choice>
        <mc:Fallback xmlns="">
          <p:sp>
            <p:nvSpPr>
              <p:cNvPr id="7" name="Content Placeholder 6">
                <a:extLst>
                  <a:ext uri="{FF2B5EF4-FFF2-40B4-BE49-F238E27FC236}">
                    <a16:creationId xmlns:a16="http://schemas.microsoft.com/office/drawing/2014/main" id="{34170844-A6DB-4EF5-B64A-949EEFBE6AEA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5619337" y="1218892"/>
                <a:ext cx="6419850" cy="5195910"/>
              </a:xfrm>
              <a:prstGeom prst="rect">
                <a:avLst/>
              </a:prstGeom>
              <a:blipFill>
                <a:blip r:embed="rId2"/>
                <a:stretch>
                  <a:fillRect l="-1994" t="-1291" b="-234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Rounded Rectangular Callout 5">
            <a:extLst>
              <a:ext uri="{FF2B5EF4-FFF2-40B4-BE49-F238E27FC236}">
                <a16:creationId xmlns:a16="http://schemas.microsoft.com/office/drawing/2014/main" id="{31860881-098B-4FF3-9C3A-908E547B688E}"/>
              </a:ext>
            </a:extLst>
          </p:cNvPr>
          <p:cNvSpPr/>
          <p:nvPr/>
        </p:nvSpPr>
        <p:spPr>
          <a:xfrm>
            <a:off x="6586916" y="3909017"/>
            <a:ext cx="2383985" cy="1218188"/>
          </a:xfrm>
          <a:prstGeom prst="wedgeRoundRectCallout">
            <a:avLst>
              <a:gd name="adj1" fmla="val 100170"/>
              <a:gd name="adj2" fmla="val 33498"/>
              <a:gd name="adj3" fmla="val 16667"/>
            </a:avLst>
          </a:prstGeom>
          <a:solidFill>
            <a:schemeClr val="accent6">
              <a:alpha val="20000"/>
            </a:schemeClr>
          </a:solidFill>
          <a:ln w="2857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 need 50 carrots so I will have to buy a large bag</a:t>
            </a:r>
            <a:r>
              <a:rPr lang="en-GB" sz="2000" dirty="0">
                <a:solidFill>
                  <a:schemeClr val="tx1"/>
                </a:solidFill>
                <a:latin typeface="Gill Sans MT" panose="020B0502020104020203" pitchFamily="34" charset="0"/>
              </a:rPr>
              <a:t>.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F2B672CD-40A6-421C-8861-7C217E67AA63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04150" y="4104349"/>
            <a:ext cx="1764000" cy="1218188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B0B0DA55-AB1E-4096-8DDE-525F42145E0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15844" y="5392342"/>
            <a:ext cx="923343" cy="952655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4354E2B1-015F-49CE-9770-4DDD36444C69}"/>
                  </a:ext>
                </a:extLst>
              </p:cNvPr>
              <p:cNvSpPr txBox="1"/>
              <p:nvPr/>
            </p:nvSpPr>
            <p:spPr>
              <a:xfrm>
                <a:off x="456325" y="1606023"/>
                <a:ext cx="4976122" cy="3464538"/>
              </a:xfrm>
              <a:prstGeom prst="rect">
                <a:avLst/>
              </a:prstGeom>
              <a:solidFill>
                <a:schemeClr val="accent5">
                  <a:lumMod val="20000"/>
                  <a:lumOff val="80000"/>
                </a:schemeClr>
              </a:solidFill>
            </p:spPr>
            <p:txBody>
              <a:bodyPr wrap="square" rtlCol="0">
                <a:spAutoFit/>
              </a:bodyPr>
              <a:lstStyle/>
              <a:p>
                <a:r>
                  <a:rPr lang="en-GB" i="1" dirty="0"/>
                  <a:t>Mrs Rose needs to buy 50 carrots. </a:t>
                </a:r>
              </a:p>
              <a:p>
                <a:r>
                  <a:rPr lang="en-GB" i="1" dirty="0"/>
                  <a:t>She can buy carrots in a large bag or medium sized bag.</a:t>
                </a:r>
              </a:p>
              <a:p>
                <a:endParaRPr lang="en-GB" i="1" dirty="0"/>
              </a:p>
              <a:p>
                <a:r>
                  <a:rPr lang="en-GB" b="1" i="1" dirty="0"/>
                  <a:t>Key fact: </a:t>
                </a:r>
                <a:r>
                  <a:rPr lang="en-GB" i="1" dirty="0"/>
                  <a:t>A large bag has 100 carrots</a:t>
                </a:r>
              </a:p>
              <a:p>
                <a:endParaRPr lang="en-GB" i="1" dirty="0"/>
              </a:p>
              <a:p>
                <a:r>
                  <a:rPr lang="en-GB" i="1" dirty="0"/>
                  <a:t>Work out if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i="1" smtClean="0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</m:ctrlPr>
                      </m:fPr>
                      <m:num>
                        <m:r>
                          <a:rPr lang="en-GB" b="0" i="1" smtClean="0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  <m:t>2</m:t>
                        </m:r>
                      </m:num>
                      <m:den>
                        <m:r>
                          <a:rPr lang="en-GB" b="0" i="1" smtClean="0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  <m:t>5</m:t>
                        </m:r>
                      </m:den>
                    </m:f>
                  </m:oMath>
                </a14:m>
                <a:r>
                  <a:rPr lang="en-GB" i="1" dirty="0"/>
                  <a:t> of the large bag would have at least 50 carrots.</a:t>
                </a:r>
              </a:p>
              <a:p>
                <a:endParaRPr lang="en-GB" i="1" dirty="0"/>
              </a:p>
              <a:p>
                <a:r>
                  <a:rPr lang="en-GB" b="1" i="1" dirty="0"/>
                  <a:t>Key fact: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i="1" smtClean="0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</m:ctrlPr>
                      </m:fPr>
                      <m:num>
                        <m:r>
                          <a:rPr lang="en-GB" b="0" i="1" smtClean="0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  <m:t>2</m:t>
                        </m:r>
                      </m:num>
                      <m:den>
                        <m:r>
                          <a:rPr lang="en-GB" b="0" i="1" smtClean="0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  <m:t>5</m:t>
                        </m:r>
                      </m:den>
                    </m:f>
                  </m:oMath>
                </a14:m>
                <a:r>
                  <a:rPr lang="en-GB" i="1" dirty="0">
                    <a:effectLst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i="1"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</m:ctrlPr>
                      </m:fPr>
                      <m:num>
                        <m:r>
                          <a:rPr lang="en-GB" b="0" i="1" smtClean="0"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  <m:t>1</m:t>
                        </m:r>
                      </m:num>
                      <m:den>
                        <m:r>
                          <a:rPr lang="en-GB" b="0" i="1" smtClean="0"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  <m:t>5</m:t>
                        </m:r>
                      </m:den>
                    </m:f>
                  </m:oMath>
                </a14:m>
                <a:r>
                  <a:rPr lang="en-GB" i="1" dirty="0"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+</a:t>
                </a:r>
                <a:r>
                  <a:rPr lang="en-GB" i="1" dirty="0">
                    <a:ea typeface="Calibri" panose="020F0502020204030204" pitchFamily="34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i="1"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</m:ctrlPr>
                      </m:fPr>
                      <m:num>
                        <m:r>
                          <a:rPr lang="en-GB" b="0" i="1" smtClean="0"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  <m:t>1</m:t>
                        </m:r>
                      </m:num>
                      <m:den>
                        <m:r>
                          <a:rPr lang="en-GB" b="0" i="1" smtClean="0"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  <m:t>5</m:t>
                        </m:r>
                      </m:den>
                    </m:f>
                  </m:oMath>
                </a14:m>
                <a:r>
                  <a:rPr lang="en-GB" i="1" dirty="0"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</a:p>
              <a:p>
                <a:endParaRPr lang="en-GB" sz="2400" i="1" dirty="0"/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4354E2B1-015F-49CE-9770-4DDD36444C6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6325" y="1606023"/>
                <a:ext cx="4976122" cy="3464538"/>
              </a:xfrm>
              <a:prstGeom prst="rect">
                <a:avLst/>
              </a:prstGeom>
              <a:blipFill>
                <a:blip r:embed="rId5"/>
                <a:stretch>
                  <a:fillRect l="-1103" t="-87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Text Box 2">
            <a:extLst>
              <a:ext uri="{FF2B5EF4-FFF2-40B4-BE49-F238E27FC236}">
                <a16:creationId xmlns:a16="http://schemas.microsoft.com/office/drawing/2014/main" id="{712F957F-6A38-42C6-B2CC-C148604EF37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152401"/>
            <a:ext cx="4248150" cy="351155"/>
          </a:xfrm>
          <a:prstGeom prst="rect">
            <a:avLst/>
          </a:prstGeom>
          <a:solidFill>
            <a:srgbClr val="1F3244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ctr" hangingPunct="0">
              <a:spcBef>
                <a:spcPts val="700"/>
              </a:spcBef>
            </a:pPr>
            <a:r>
              <a:rPr lang="en-GB" kern="0" dirty="0">
                <a:solidFill>
                  <a:srgbClr val="FFFFFF"/>
                </a:solidFill>
                <a:latin typeface="Arial"/>
                <a:ea typeface="Times New Roman"/>
              </a:rPr>
              <a:t>HIAS Blended Learning Resource</a:t>
            </a:r>
            <a:endParaRPr lang="en-GB" b="1" kern="0" dirty="0">
              <a:solidFill>
                <a:srgbClr val="FFFFFF"/>
              </a:solidFill>
              <a:latin typeface="Arial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5646097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4AB234-D801-4FC2-BB72-FAB9C8B214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3479" y="844804"/>
            <a:ext cx="8229600" cy="580926"/>
          </a:xfrm>
        </p:spPr>
        <p:txBody>
          <a:bodyPr>
            <a:normAutofit/>
          </a:bodyPr>
          <a:lstStyle/>
          <a:p>
            <a:pPr algn="l"/>
            <a:r>
              <a:rPr lang="en-GB" sz="2800" b="1" dirty="0"/>
              <a:t>Make a Plan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C108D53A-CBF5-4B0E-8282-15120F8F0D36}"/>
                  </a:ext>
                </a:extLst>
              </p:cNvPr>
              <p:cNvSpPr txBox="1"/>
              <p:nvPr/>
            </p:nvSpPr>
            <p:spPr>
              <a:xfrm>
                <a:off x="430226" y="1425730"/>
                <a:ext cx="4518053" cy="5002844"/>
              </a:xfrm>
              <a:prstGeom prst="rect">
                <a:avLst/>
              </a:prstGeom>
              <a:solidFill>
                <a:schemeClr val="accent5">
                  <a:lumMod val="20000"/>
                  <a:lumOff val="80000"/>
                </a:schemeClr>
              </a:solidFill>
            </p:spPr>
            <p:txBody>
              <a:bodyPr wrap="square" rtlCol="0">
                <a:spAutoFit/>
              </a:bodyPr>
              <a:lstStyle/>
              <a:p>
                <a:r>
                  <a:rPr lang="en-GB" b="1" dirty="0"/>
                  <a:t>Step 1: Work out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b="1" i="1" smtClean="0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</m:ctrlPr>
                      </m:fPr>
                      <m:num>
                        <m:r>
                          <a:rPr lang="en-GB" b="1" i="1" smtClean="0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  <m:t>𝟏</m:t>
                        </m:r>
                      </m:num>
                      <m:den>
                        <m:r>
                          <a:rPr lang="en-GB" b="1" i="1" smtClean="0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  <m:t>𝟓</m:t>
                        </m:r>
                      </m:den>
                    </m:f>
                  </m:oMath>
                </a14:m>
                <a:r>
                  <a:rPr lang="en-GB" b="1" dirty="0">
                    <a:effectLst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 of </a:t>
                </a:r>
                <a:r>
                  <a:rPr lang="en-GB" b="1" dirty="0"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100</a:t>
                </a:r>
                <a:r>
                  <a:rPr lang="en-GB" b="1" dirty="0">
                    <a:effectLst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</a:p>
              <a:p>
                <a:endParaRPr lang="en-GB" dirty="0">
                  <a:cs typeface="Times New Roman" panose="02020603050405020304" pitchFamily="18" charset="0"/>
                </a:endParaRPr>
              </a:p>
              <a:p>
                <a:r>
                  <a:rPr lang="en-GB" dirty="0">
                    <a:cs typeface="Times New Roman" panose="02020603050405020304" pitchFamily="18" charset="0"/>
                  </a:rPr>
                  <a:t>What representations and jottings could you use to support reasoning about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i="1" smtClean="0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</m:ctrlPr>
                      </m:fPr>
                      <m:num>
                        <m:r>
                          <a:rPr lang="en-GB" b="0" i="1" smtClean="0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  <m:t>1</m:t>
                        </m:r>
                      </m:num>
                      <m:den>
                        <m:r>
                          <a:rPr lang="en-GB" b="0" i="1" smtClean="0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  <m:t>5</m:t>
                        </m:r>
                      </m:den>
                    </m:f>
                  </m:oMath>
                </a14:m>
                <a:r>
                  <a:rPr lang="en-GB" dirty="0">
                    <a:effectLst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GB" dirty="0">
                    <a:cs typeface="Times New Roman" panose="02020603050405020304" pitchFamily="18" charset="0"/>
                  </a:rPr>
                  <a:t>?</a:t>
                </a:r>
              </a:p>
              <a:p>
                <a:r>
                  <a:rPr lang="en-GB" dirty="0">
                    <a:cs typeface="Times New Roman" panose="02020603050405020304" pitchFamily="18" charset="0"/>
                  </a:rPr>
                  <a:t>? bar model</a:t>
                </a:r>
              </a:p>
              <a:p>
                <a:endParaRPr lang="en-GB" dirty="0">
                  <a:cs typeface="Times New Roman" panose="02020603050405020304" pitchFamily="18" charset="0"/>
                </a:endParaRPr>
              </a:p>
              <a:p>
                <a:r>
                  <a:rPr lang="en-GB" b="1" dirty="0">
                    <a:cs typeface="Times New Roman" panose="02020603050405020304" pitchFamily="18" charset="0"/>
                  </a:rPr>
                  <a:t>Step 2: Work out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b="1" i="1" smtClean="0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</m:ctrlPr>
                      </m:fPr>
                      <m:num>
                        <m:r>
                          <a:rPr lang="en-GB" b="1" i="1" smtClean="0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  <m:t>𝟐</m:t>
                        </m:r>
                      </m:num>
                      <m:den>
                        <m:r>
                          <a:rPr lang="en-GB" b="1" i="1" smtClean="0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  <m:t>𝟓</m:t>
                        </m:r>
                      </m:den>
                    </m:f>
                  </m:oMath>
                </a14:m>
                <a:r>
                  <a:rPr lang="en-GB" b="1" dirty="0">
                    <a:cs typeface="Times New Roman" panose="02020603050405020304" pitchFamily="18" charset="0"/>
                  </a:rPr>
                  <a:t> of 100 to know if there are at least 50 carrots in a medium bag</a:t>
                </a:r>
              </a:p>
              <a:p>
                <a:endParaRPr lang="en-GB" b="1" dirty="0">
                  <a:cs typeface="Times New Roman" panose="02020603050405020304" pitchFamily="18" charset="0"/>
                </a:endParaRPr>
              </a:p>
              <a:p>
                <a:r>
                  <a:rPr lang="en-GB" dirty="0">
                    <a:cs typeface="Times New Roman" panose="02020603050405020304" pitchFamily="18" charset="0"/>
                  </a:rPr>
                  <a:t>If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i="1" smtClean="0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</m:ctrlPr>
                      </m:fPr>
                      <m:num>
                        <m:r>
                          <a:rPr lang="en-GB" b="0" i="1" smtClean="0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  <m:t>1</m:t>
                        </m:r>
                      </m:num>
                      <m:den>
                        <m:r>
                          <a:rPr lang="en-GB" b="0" i="1" smtClean="0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  <m:t>5</m:t>
                        </m:r>
                      </m:den>
                    </m:f>
                  </m:oMath>
                </a14:m>
                <a:r>
                  <a:rPr lang="en-GB" dirty="0">
                    <a:cs typeface="Times New Roman" panose="02020603050405020304" pitchFamily="18" charset="0"/>
                  </a:rPr>
                  <a:t> = ? then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i="1"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</m:ctrlPr>
                      </m:fPr>
                      <m:num>
                        <m:r>
                          <a:rPr lang="en-GB" b="0" i="1" smtClean="0"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  <m:t>2</m:t>
                        </m:r>
                      </m:num>
                      <m:den>
                        <m:r>
                          <a:rPr lang="en-GB" b="0" i="1" smtClean="0"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  <m:t>5</m:t>
                        </m:r>
                      </m:den>
                    </m:f>
                  </m:oMath>
                </a14:m>
                <a:r>
                  <a:rPr lang="en-GB" dirty="0">
                    <a:cs typeface="Times New Roman" panose="02020603050405020304" pitchFamily="18" charset="0"/>
                  </a:rPr>
                  <a:t> would be ?</a:t>
                </a:r>
              </a:p>
              <a:p>
                <a:endParaRPr lang="en-GB" dirty="0">
                  <a:cs typeface="Times New Roman" panose="02020603050405020304" pitchFamily="18" charset="0"/>
                </a:endParaRPr>
              </a:p>
              <a:p>
                <a:r>
                  <a:rPr lang="en-GB" b="1" dirty="0">
                    <a:cs typeface="Times New Roman" panose="02020603050405020304" pitchFamily="18" charset="0"/>
                  </a:rPr>
                  <a:t>Step 3:</a:t>
                </a:r>
              </a:p>
              <a:p>
                <a:r>
                  <a:rPr lang="en-GB" b="1" dirty="0">
                    <a:cs typeface="Times New Roman" panose="02020603050405020304" pitchFamily="18" charset="0"/>
                  </a:rPr>
                  <a:t>Decide whether a medium bag has enough carrots or a large bag is needed</a:t>
                </a:r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C108D53A-CBF5-4B0E-8282-15120F8F0D3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0226" y="1425730"/>
                <a:ext cx="4518053" cy="5002844"/>
              </a:xfrm>
              <a:prstGeom prst="rect">
                <a:avLst/>
              </a:prstGeom>
              <a:blipFill>
                <a:blip r:embed="rId2"/>
                <a:stretch>
                  <a:fillRect l="-1215" b="-97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9" name="Picture 8">
            <a:extLst>
              <a:ext uri="{FF2B5EF4-FFF2-40B4-BE49-F238E27FC236}">
                <a16:creationId xmlns:a16="http://schemas.microsoft.com/office/drawing/2014/main" id="{20434AF1-950F-41A9-BBBC-CC4D4846C27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76158" y="1389451"/>
            <a:ext cx="5806242" cy="4771248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196C419D-9B59-4D9F-BB39-0D3A8C52D40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659057" y="5208044"/>
            <a:ext cx="923343" cy="952655"/>
          </a:xfrm>
          <a:prstGeom prst="rect">
            <a:avLst/>
          </a:prstGeom>
        </p:spPr>
      </p:pic>
      <p:sp>
        <p:nvSpPr>
          <p:cNvPr id="7" name="Text Box 2">
            <a:extLst>
              <a:ext uri="{FF2B5EF4-FFF2-40B4-BE49-F238E27FC236}">
                <a16:creationId xmlns:a16="http://schemas.microsoft.com/office/drawing/2014/main" id="{7E2E1DF6-EBEE-4FA9-AD9A-6A698225B30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1"/>
            <a:ext cx="4248150" cy="351155"/>
          </a:xfrm>
          <a:prstGeom prst="rect">
            <a:avLst/>
          </a:prstGeom>
          <a:solidFill>
            <a:srgbClr val="1F3244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ctr" hangingPunct="0">
              <a:spcBef>
                <a:spcPts val="700"/>
              </a:spcBef>
            </a:pPr>
            <a:r>
              <a:rPr lang="en-GB" kern="0" dirty="0">
                <a:solidFill>
                  <a:srgbClr val="FFFFFF"/>
                </a:solidFill>
                <a:latin typeface="Arial"/>
                <a:ea typeface="Times New Roman"/>
              </a:rPr>
              <a:t>HIAS Blended Learning Resource</a:t>
            </a:r>
            <a:endParaRPr lang="en-GB" b="1" kern="0" dirty="0">
              <a:solidFill>
                <a:srgbClr val="FFFFFF"/>
              </a:solidFill>
              <a:latin typeface="Arial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4835277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37E7063A-4396-4FD8-ADF9-7CCFCC693994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693683" y="1258342"/>
            <a:ext cx="10972800" cy="3078541"/>
          </a:xfrm>
        </p:spPr>
      </p:pic>
    </p:spTree>
    <p:extLst>
      <p:ext uri="{BB962C8B-B14F-4D97-AF65-F5344CB8AC3E}">
        <p14:creationId xmlns:p14="http://schemas.microsoft.com/office/powerpoint/2010/main" val="338743979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4AB234-D801-4FC2-BB72-FAB9C8B214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3479" y="844804"/>
            <a:ext cx="8229600" cy="580926"/>
          </a:xfrm>
        </p:spPr>
        <p:txBody>
          <a:bodyPr>
            <a:normAutofit/>
          </a:bodyPr>
          <a:lstStyle/>
          <a:p>
            <a:pPr algn="l"/>
            <a:r>
              <a:rPr lang="en-GB" sz="2800" b="1" dirty="0"/>
              <a:t>Carry out your plan: show your reasoning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9C2C7A72-7C4A-4506-8DEE-575441380A26}"/>
                  </a:ext>
                </a:extLst>
              </p:cNvPr>
              <p:cNvSpPr txBox="1"/>
              <p:nvPr/>
            </p:nvSpPr>
            <p:spPr>
              <a:xfrm>
                <a:off x="365490" y="1749412"/>
                <a:ext cx="4518053" cy="3662541"/>
              </a:xfrm>
              <a:prstGeom prst="rect">
                <a:avLst/>
              </a:prstGeom>
              <a:solidFill>
                <a:schemeClr val="accent5">
                  <a:lumMod val="20000"/>
                  <a:lumOff val="80000"/>
                </a:schemeClr>
              </a:solidFill>
            </p:spPr>
            <p:txBody>
              <a:bodyPr wrap="square" rtlCol="0">
                <a:spAutoFit/>
              </a:bodyPr>
              <a:lstStyle/>
              <a:p>
                <a:r>
                  <a:rPr lang="en-GB" b="1" dirty="0"/>
                  <a:t>Step 1: Work out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b="1" i="1" smtClean="0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</m:ctrlPr>
                      </m:fPr>
                      <m:num>
                        <m:r>
                          <a:rPr lang="en-GB" b="1" i="1" smtClean="0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  <m:t>𝟏</m:t>
                        </m:r>
                      </m:num>
                      <m:den>
                        <m:r>
                          <a:rPr lang="en-GB" b="1" i="1" smtClean="0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  <m:t>𝟓</m:t>
                        </m:r>
                      </m:den>
                    </m:f>
                  </m:oMath>
                </a14:m>
                <a:r>
                  <a:rPr lang="en-GB" b="1" dirty="0">
                    <a:effectLst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 of </a:t>
                </a:r>
                <a:r>
                  <a:rPr lang="en-GB" b="1" dirty="0"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100</a:t>
                </a:r>
                <a:r>
                  <a:rPr lang="en-GB" b="1" dirty="0">
                    <a:effectLst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</a:p>
              <a:p>
                <a:endParaRPr lang="en-GB" dirty="0">
                  <a:cs typeface="Times New Roman" panose="02020603050405020304" pitchFamily="18" charset="0"/>
                </a:endParaRPr>
              </a:p>
              <a:p>
                <a:endParaRPr lang="en-GB" dirty="0">
                  <a:cs typeface="Times New Roman" panose="02020603050405020304" pitchFamily="18" charset="0"/>
                </a:endParaRPr>
              </a:p>
              <a:p>
                <a:r>
                  <a:rPr lang="en-GB" b="1" dirty="0">
                    <a:cs typeface="Times New Roman" panose="02020603050405020304" pitchFamily="18" charset="0"/>
                  </a:rPr>
                  <a:t>Step 2: Work out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b="1" i="1" smtClean="0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</m:ctrlPr>
                      </m:fPr>
                      <m:num>
                        <m:r>
                          <a:rPr lang="en-GB" b="1" i="1" smtClean="0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  <m:t>𝟐</m:t>
                        </m:r>
                      </m:num>
                      <m:den>
                        <m:r>
                          <a:rPr lang="en-GB" b="1" i="1" smtClean="0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  <m:t>𝟓</m:t>
                        </m:r>
                      </m:den>
                    </m:f>
                  </m:oMath>
                </a14:m>
                <a:r>
                  <a:rPr lang="en-GB" b="1" dirty="0">
                    <a:cs typeface="Times New Roman" panose="02020603050405020304" pitchFamily="18" charset="0"/>
                  </a:rPr>
                  <a:t> of 100 to know if there are at least 50 carrots in a medium bag</a:t>
                </a:r>
              </a:p>
              <a:p>
                <a:endParaRPr lang="en-GB" b="1" dirty="0">
                  <a:cs typeface="Times New Roman" panose="02020603050405020304" pitchFamily="18" charset="0"/>
                </a:endParaRPr>
              </a:p>
              <a:p>
                <a:endParaRPr lang="en-GB" dirty="0">
                  <a:cs typeface="Times New Roman" panose="02020603050405020304" pitchFamily="18" charset="0"/>
                </a:endParaRPr>
              </a:p>
              <a:p>
                <a:r>
                  <a:rPr lang="en-GB" b="1" dirty="0">
                    <a:cs typeface="Times New Roman" panose="02020603050405020304" pitchFamily="18" charset="0"/>
                  </a:rPr>
                  <a:t>Step 3:</a:t>
                </a:r>
              </a:p>
              <a:p>
                <a:r>
                  <a:rPr lang="en-GB" b="1" dirty="0">
                    <a:cs typeface="Times New Roman" panose="02020603050405020304" pitchFamily="18" charset="0"/>
                  </a:rPr>
                  <a:t>Decide whether a medium bag has enough carrots or a large bag is needed</a:t>
                </a:r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9C2C7A72-7C4A-4506-8DEE-575441380A2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5490" y="1749412"/>
                <a:ext cx="4518053" cy="3662541"/>
              </a:xfrm>
              <a:prstGeom prst="rect">
                <a:avLst/>
              </a:prstGeom>
              <a:blipFill>
                <a:blip r:embed="rId2"/>
                <a:stretch>
                  <a:fillRect l="-1215" b="-166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9" name="Picture 8">
            <a:extLst>
              <a:ext uri="{FF2B5EF4-FFF2-40B4-BE49-F238E27FC236}">
                <a16:creationId xmlns:a16="http://schemas.microsoft.com/office/drawing/2014/main" id="{9D046F23-7D9D-412B-BC64-7AF81BE541D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76158" y="1389451"/>
            <a:ext cx="5806242" cy="4771248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5F2475DA-55F5-4951-8ACC-0D2714BE829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588573" y="5208044"/>
            <a:ext cx="923343" cy="952655"/>
          </a:xfrm>
          <a:prstGeom prst="rect">
            <a:avLst/>
          </a:prstGeom>
        </p:spPr>
      </p:pic>
      <p:sp>
        <p:nvSpPr>
          <p:cNvPr id="8" name="Text Box 2">
            <a:extLst>
              <a:ext uri="{FF2B5EF4-FFF2-40B4-BE49-F238E27FC236}">
                <a16:creationId xmlns:a16="http://schemas.microsoft.com/office/drawing/2014/main" id="{D775A32F-6EE0-4238-AD7B-00A6AE703C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1"/>
            <a:ext cx="4248150" cy="351155"/>
          </a:xfrm>
          <a:prstGeom prst="rect">
            <a:avLst/>
          </a:prstGeom>
          <a:solidFill>
            <a:srgbClr val="1F3244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ctr" hangingPunct="0">
              <a:spcBef>
                <a:spcPts val="700"/>
              </a:spcBef>
            </a:pPr>
            <a:r>
              <a:rPr lang="en-GB" kern="0" dirty="0">
                <a:solidFill>
                  <a:srgbClr val="FFFFFF"/>
                </a:solidFill>
                <a:latin typeface="Arial"/>
                <a:ea typeface="Times New Roman"/>
              </a:rPr>
              <a:t>HIAS Blended Learning Resource</a:t>
            </a:r>
            <a:endParaRPr lang="en-GB" b="1" kern="0" dirty="0">
              <a:solidFill>
                <a:srgbClr val="FFFFFF"/>
              </a:solidFill>
              <a:latin typeface="Arial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41533178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3455D700-8FD7-4814-84C6-BB38B94799F6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466643" y="891353"/>
            <a:ext cx="6348248" cy="1781072"/>
          </a:xfr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6936B8AE-6E7C-4CBB-B742-FCC5B155D531}"/>
                  </a:ext>
                </a:extLst>
              </p:cNvPr>
              <p:cNvSpPr txBox="1"/>
              <p:nvPr/>
            </p:nvSpPr>
            <p:spPr>
              <a:xfrm>
                <a:off x="478523" y="398910"/>
                <a:ext cx="6216868" cy="492443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en-GB" b="1" dirty="0"/>
                  <a:t>Step 1: Work out </a:t>
                </a:r>
                <a:r>
                  <a:rPr lang="en-GB" b="1" dirty="0">
                    <a:effectLst/>
                    <a:ea typeface="Calibri" panose="020F0502020204030204" pitchFamily="34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b="1" i="1" smtClean="0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</m:ctrlPr>
                      </m:fPr>
                      <m:num>
                        <m:r>
                          <a:rPr lang="en-GB" b="1" i="1" smtClean="0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  <m:t>𝟏</m:t>
                        </m:r>
                      </m:num>
                      <m:den>
                        <m:r>
                          <a:rPr lang="en-GB" b="1" i="1" smtClean="0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  <m:t>𝟓</m:t>
                        </m:r>
                      </m:den>
                    </m:f>
                  </m:oMath>
                </a14:m>
                <a:r>
                  <a:rPr lang="en-GB" b="1" dirty="0">
                    <a:effectLst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 of </a:t>
                </a:r>
                <a:r>
                  <a:rPr lang="en-GB" b="1" dirty="0"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100</a:t>
                </a:r>
                <a:r>
                  <a:rPr lang="en-GB" b="1" dirty="0"/>
                  <a:t>  </a:t>
                </a:r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6936B8AE-6E7C-4CBB-B742-FCC5B155D53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8523" y="398910"/>
                <a:ext cx="6216868" cy="492443"/>
              </a:xfrm>
              <a:prstGeom prst="rect">
                <a:avLst/>
              </a:prstGeom>
              <a:blipFill>
                <a:blip r:embed="rId3"/>
                <a:stretch>
                  <a:fillRect l="-784" b="-617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D1241919-C74E-4175-BC4E-C6A86407C519}"/>
                  </a:ext>
                </a:extLst>
              </p:cNvPr>
              <p:cNvSpPr txBox="1"/>
              <p:nvPr/>
            </p:nvSpPr>
            <p:spPr>
              <a:xfrm>
                <a:off x="567559" y="3410793"/>
                <a:ext cx="3490549" cy="1600438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en-GB" b="1" dirty="0"/>
                  <a:t>Step 2: work out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b="1" i="1" smtClean="0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</m:ctrlPr>
                      </m:fPr>
                      <m:num>
                        <m:r>
                          <a:rPr lang="en-GB" b="1" i="1" smtClean="0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  <m:t>𝟐</m:t>
                        </m:r>
                      </m:num>
                      <m:den>
                        <m:r>
                          <a:rPr lang="en-GB" b="1" i="1" smtClean="0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  <m:t>𝟓</m:t>
                        </m:r>
                      </m:den>
                    </m:f>
                  </m:oMath>
                </a14:m>
                <a:r>
                  <a:rPr lang="en-GB" b="1" dirty="0"/>
                  <a:t> of 100</a:t>
                </a:r>
              </a:p>
              <a:p>
                <a:endParaRPr lang="en-GB" b="1" dirty="0"/>
              </a:p>
              <a:p>
                <a:r>
                  <a:rPr lang="en-GB" dirty="0"/>
                  <a:t>20 +20 = 40</a:t>
                </a:r>
              </a:p>
              <a:p>
                <a:endParaRPr lang="en-GB" dirty="0"/>
              </a:p>
              <a:p>
                <a:r>
                  <a:rPr lang="en-GB" dirty="0"/>
                  <a:t>Medium bag has 40 carrots</a:t>
                </a:r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D1241919-C74E-4175-BC4E-C6A86407C51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7559" y="3410793"/>
                <a:ext cx="3490549" cy="1600438"/>
              </a:xfrm>
              <a:prstGeom prst="rect">
                <a:avLst/>
              </a:prstGeom>
              <a:blipFill>
                <a:blip r:embed="rId4"/>
                <a:stretch>
                  <a:fillRect l="-1396" b="-534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TextBox 10">
            <a:extLst>
              <a:ext uri="{FF2B5EF4-FFF2-40B4-BE49-F238E27FC236}">
                <a16:creationId xmlns:a16="http://schemas.microsoft.com/office/drawing/2014/main" id="{6DD873DA-490F-4A2B-B103-D4A4B7E3509C}"/>
              </a:ext>
            </a:extLst>
          </p:cNvPr>
          <p:cNvSpPr txBox="1"/>
          <p:nvPr/>
        </p:nvSpPr>
        <p:spPr>
          <a:xfrm>
            <a:off x="6635468" y="3164868"/>
            <a:ext cx="4604367" cy="20313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b="1" dirty="0">
                <a:cs typeface="Times New Roman" panose="02020603050405020304" pitchFamily="18" charset="0"/>
              </a:rPr>
              <a:t>Step 3:</a:t>
            </a:r>
          </a:p>
          <a:p>
            <a:r>
              <a:rPr lang="en-GB" b="1" dirty="0">
                <a:cs typeface="Times New Roman" panose="02020603050405020304" pitchFamily="18" charset="0"/>
              </a:rPr>
              <a:t>Decide whether a medium bag has enough carrots or a large bag is needed</a:t>
            </a:r>
          </a:p>
          <a:p>
            <a:endParaRPr lang="en-GB" b="1" dirty="0">
              <a:cs typeface="Times New Roman" panose="02020603050405020304" pitchFamily="18" charset="0"/>
            </a:endParaRPr>
          </a:p>
          <a:p>
            <a:r>
              <a:rPr lang="en-GB" dirty="0">
                <a:cs typeface="Times New Roman" panose="02020603050405020304" pitchFamily="18" charset="0"/>
              </a:rPr>
              <a:t>Mrs Rose needs to buy a large bag because there are fewer than 50 carrots in the medium bag.</a:t>
            </a:r>
          </a:p>
        </p:txBody>
      </p:sp>
    </p:spTree>
    <p:extLst>
      <p:ext uri="{BB962C8B-B14F-4D97-AF65-F5344CB8AC3E}">
        <p14:creationId xmlns:p14="http://schemas.microsoft.com/office/powerpoint/2010/main" val="3204805985"/>
      </p:ext>
    </p:extLst>
  </p:cSld>
  <p:clrMapOvr>
    <a:masterClrMapping/>
  </p:clrMapOvr>
</p:sld>
</file>

<file path=ppt/theme/theme1.xml><?xml version="1.0" encoding="utf-8"?>
<a:theme xmlns:a="http://schemas.openxmlformats.org/drawingml/2006/main" name="3_HIAS PowerPoint 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322</TotalTime>
  <Words>931</Words>
  <Application>Microsoft Office PowerPoint</Application>
  <PresentationFormat>Widescreen</PresentationFormat>
  <Paragraphs>122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Arial</vt:lpstr>
      <vt:lpstr>Calibri</vt:lpstr>
      <vt:lpstr>Cambria Math</vt:lpstr>
      <vt:lpstr>Gill Sans MT</vt:lpstr>
      <vt:lpstr>Symbol</vt:lpstr>
      <vt:lpstr>3_HIAS PowerPoint template</vt:lpstr>
      <vt:lpstr>Year 4</vt:lpstr>
      <vt:lpstr> HIAS Blended Learning Resource</vt:lpstr>
      <vt:lpstr>PowerPoint Presentation</vt:lpstr>
      <vt:lpstr>Working out fractions of amounts</vt:lpstr>
      <vt:lpstr>Understand the problem</vt:lpstr>
      <vt:lpstr>Make a Plan</vt:lpstr>
      <vt:lpstr>PowerPoint Presentation</vt:lpstr>
      <vt:lpstr>Carry out your plan: show your reasoning</vt:lpstr>
      <vt:lpstr>PowerPoint Presentation</vt:lpstr>
      <vt:lpstr>Review your solution: does it seem reasonable? Which steps/ parts did you find easy and which harder?</vt:lpstr>
      <vt:lpstr>Now try this one</vt:lpstr>
      <vt:lpstr>HIAS Maths team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Year 1</dc:title>
  <dc:creator>Clifft, Jacqui</dc:creator>
  <cp:lastModifiedBy>Vickers, Rebecca</cp:lastModifiedBy>
  <cp:revision>11</cp:revision>
  <dcterms:created xsi:type="dcterms:W3CDTF">2021-01-05T11:02:27Z</dcterms:created>
  <dcterms:modified xsi:type="dcterms:W3CDTF">2021-01-18T12:29:11Z</dcterms:modified>
</cp:coreProperties>
</file>