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72" r:id="rId2"/>
    <p:sldId id="2643" r:id="rId3"/>
    <p:sldId id="2645" r:id="rId4"/>
    <p:sldId id="262" r:id="rId5"/>
    <p:sldId id="273" r:id="rId6"/>
    <p:sldId id="2637" r:id="rId7"/>
    <p:sldId id="2638" r:id="rId8"/>
    <p:sldId id="2639" r:id="rId9"/>
    <p:sldId id="2644" r:id="rId10"/>
    <p:sldId id="2646" r:id="rId11"/>
    <p:sldId id="2641" r:id="rId12"/>
    <p:sldId id="2642"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FE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08" autoAdjust="0"/>
    <p:restoredTop sz="94660"/>
  </p:normalViewPr>
  <p:slideViewPr>
    <p:cSldViewPr snapToGrid="0">
      <p:cViewPr varScale="1">
        <p:scale>
          <a:sx n="79" d="100"/>
          <a:sy n="79" d="100"/>
        </p:scale>
        <p:origin x="140"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FD0AFF3-C104-4FF2-9246-46F3E7242363}" type="datetimeFigureOut">
              <a:rPr lang="en-GB" smtClean="0"/>
              <a:t>26/02/2021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929179-DAC7-4087-8034-1DBDA8E953E7}" type="slidenum">
              <a:rPr lang="en-GB" smtClean="0"/>
              <a:t>‹#›</a:t>
            </a:fld>
            <a:endParaRPr lang="en-GB"/>
          </a:p>
        </p:txBody>
      </p:sp>
    </p:spTree>
    <p:extLst>
      <p:ext uri="{BB962C8B-B14F-4D97-AF65-F5344CB8AC3E}">
        <p14:creationId xmlns:p14="http://schemas.microsoft.com/office/powerpoint/2010/main" val="2017584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dirty="0"/>
          </a:p>
        </p:txBody>
      </p:sp>
    </p:spTree>
    <p:extLst>
      <p:ext uri="{BB962C8B-B14F-4D97-AF65-F5344CB8AC3E}">
        <p14:creationId xmlns:p14="http://schemas.microsoft.com/office/powerpoint/2010/main" val="33282985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5664849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3200996"/>
            <a:ext cx="10363200" cy="1362075"/>
          </a:xfrm>
        </p:spPr>
        <p:txBody>
          <a:bodyPr anchor="t"/>
          <a:lstStyle>
            <a:lvl1pPr algn="l">
              <a:defRPr sz="4000" b="1" cap="all">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Text Placeholder 2"/>
          <p:cNvSpPr>
            <a:spLocks noGrp="1"/>
          </p:cNvSpPr>
          <p:nvPr>
            <p:ph type="body" idx="1"/>
          </p:nvPr>
        </p:nvSpPr>
        <p:spPr>
          <a:xfrm>
            <a:off x="963084" y="1700809"/>
            <a:ext cx="10363200" cy="1500187"/>
          </a:xfrm>
        </p:spPr>
        <p:txBody>
          <a:bodyPr anchor="b"/>
          <a:lstStyle>
            <a:lvl1pPr marL="0" indent="0">
              <a:buNone/>
              <a:defRPr sz="2000">
                <a:solidFill>
                  <a:schemeClr val="tx1">
                    <a:tint val="75000"/>
                  </a:schemeClr>
                </a:solidFill>
                <a:latin typeface="Arial" panose="020B0604020202020204" pitchFamily="34" charset="0"/>
                <a:cs typeface="Arial" panose="020B0604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2720676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sz="half" idx="1"/>
          </p:nvPr>
        </p:nvSpPr>
        <p:spPr>
          <a:xfrm>
            <a:off x="609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384800" cy="4349079"/>
          </a:xfrm>
        </p:spPr>
        <p:txBody>
          <a:bodyPr/>
          <a:lstStyle>
            <a:lvl1pPr>
              <a:defRPr sz="2800">
                <a:latin typeface="Arial" panose="020B0604020202020204" pitchFamily="34" charset="0"/>
                <a:cs typeface="Arial" panose="020B0604020202020204" pitchFamily="34" charset="0"/>
              </a:defRPr>
            </a:lvl1pPr>
            <a:lvl2pPr>
              <a:defRPr sz="2400">
                <a:latin typeface="Arial" panose="020B0604020202020204" pitchFamily="34" charset="0"/>
                <a:cs typeface="Arial" panose="020B0604020202020204" pitchFamily="34" charset="0"/>
              </a:defRPr>
            </a:lvl2pPr>
            <a:lvl3pPr>
              <a:defRPr sz="2000">
                <a:latin typeface="Arial" panose="020B0604020202020204" pitchFamily="34" charset="0"/>
                <a:cs typeface="Arial" panose="020B0604020202020204" pitchFamily="34" charset="0"/>
              </a:defRPr>
            </a:lvl3pPr>
            <a:lvl4pPr>
              <a:defRPr sz="1800">
                <a:latin typeface="Arial" panose="020B0604020202020204" pitchFamily="34" charset="0"/>
                <a:cs typeface="Arial" panose="020B0604020202020204" pitchFamily="34" charset="0"/>
              </a:defRPr>
            </a:lvl4pPr>
            <a:lvl5pPr>
              <a:defRPr sz="1800">
                <a:latin typeface="Arial" panose="020B0604020202020204" pitchFamily="34" charset="0"/>
                <a:cs typeface="Arial" panose="020B0604020202020204" pitchFamily="34" charset="0"/>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3088569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dirty="0"/>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6"/>
            <a:ext cx="5386917" cy="3774405"/>
          </a:xfrm>
        </p:spPr>
        <p:txBody>
          <a:bodyPr/>
          <a:lstStyle>
            <a:lvl1pPr>
              <a:defRPr sz="240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baseline="0">
                <a:latin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6"/>
            <a:ext cx="5389033" cy="3774405"/>
          </a:xfrm>
        </p:spPr>
        <p:txBody>
          <a:bodyPr/>
          <a:lstStyle>
            <a:lvl1pPr>
              <a:defRPr sz="2400" baseline="0">
                <a:latin typeface="Arial" panose="020B0604020202020204" pitchFamily="34" charset="0"/>
                <a:cs typeface="Arial" panose="020B0604020202020204" pitchFamily="34" charset="0"/>
              </a:defRPr>
            </a:lvl1pPr>
            <a:lvl2pPr>
              <a:defRPr sz="2000">
                <a:latin typeface="Arial" panose="020B0604020202020204" pitchFamily="34" charset="0"/>
                <a:cs typeface="Arial" panose="020B0604020202020204" pitchFamily="34" charset="0"/>
              </a:defRPr>
            </a:lvl2pPr>
            <a:lvl3pPr>
              <a:defRPr sz="1800">
                <a:latin typeface="Arial" panose="020B0604020202020204" pitchFamily="34" charset="0"/>
                <a:cs typeface="Arial" panose="020B0604020202020204" pitchFamily="34" charset="0"/>
              </a:defRPr>
            </a:lvl3pPr>
            <a:lvl4pPr>
              <a:defRPr sz="1600">
                <a:latin typeface="Arial" panose="020B0604020202020204" pitchFamily="34" charset="0"/>
                <a:cs typeface="Arial" panose="020B0604020202020204" pitchFamily="34" charset="0"/>
              </a:defRPr>
            </a:lvl4pPr>
            <a:lvl5pPr>
              <a:defRPr sz="1600">
                <a:latin typeface="Arial" panose="020B0604020202020204" pitchFamily="34" charset="0"/>
                <a:cs typeface="Arial" panose="020B0604020202020204" pitchFamily="34" charset="0"/>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3175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dirty="0"/>
          </a:p>
        </p:txBody>
      </p:sp>
    </p:spTree>
    <p:extLst>
      <p:ext uri="{BB962C8B-B14F-4D97-AF65-F5344CB8AC3E}">
        <p14:creationId xmlns:p14="http://schemas.microsoft.com/office/powerpoint/2010/main" val="15470720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74567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9601" y="273050"/>
            <a:ext cx="4011084" cy="1162050"/>
          </a:xfrm>
        </p:spPr>
        <p:txBody>
          <a:bodyPr anchor="b"/>
          <a:lstStyle>
            <a:lvl1pPr algn="l">
              <a:defRPr sz="2000" b="1">
                <a:latin typeface="Arial" panose="020B0604020202020204" pitchFamily="34" charset="0"/>
                <a:cs typeface="Arial" panose="020B0604020202020204" pitchFamily="34" charset="0"/>
              </a:defRPr>
            </a:lvl1pPr>
          </a:lstStyle>
          <a:p>
            <a:r>
              <a:rPr lang="en-US"/>
              <a:t>Click to edit Master title style</a:t>
            </a:r>
            <a:endParaRPr lang="en-GB" dirty="0"/>
          </a:p>
        </p:txBody>
      </p:sp>
      <p:sp>
        <p:nvSpPr>
          <p:cNvPr id="3" name="Content Placeholder 2"/>
          <p:cNvSpPr>
            <a:spLocks noGrp="1"/>
          </p:cNvSpPr>
          <p:nvPr>
            <p:ph idx="1"/>
          </p:nvPr>
        </p:nvSpPr>
        <p:spPr>
          <a:xfrm>
            <a:off x="4766733" y="1484785"/>
            <a:ext cx="6815667" cy="4464496"/>
          </a:xfrm>
        </p:spPr>
        <p:txBody>
          <a:bodyPr/>
          <a:lstStyle>
            <a:lvl1pPr>
              <a:defRPr sz="3200">
                <a:latin typeface="Arial" panose="020B0604020202020204" pitchFamily="34" charset="0"/>
                <a:cs typeface="Arial" panose="020B0604020202020204" pitchFamily="34" charset="0"/>
              </a:defRPr>
            </a:lvl1pPr>
            <a:lvl2pPr>
              <a:defRPr sz="2800">
                <a:latin typeface="Arial" panose="020B0604020202020204" pitchFamily="34" charset="0"/>
                <a:cs typeface="Arial" panose="020B0604020202020204" pitchFamily="34" charset="0"/>
              </a:defRPr>
            </a:lvl2pPr>
            <a:lvl3pPr>
              <a:defRPr sz="2400">
                <a:latin typeface="Arial" panose="020B0604020202020204" pitchFamily="34" charset="0"/>
                <a:cs typeface="Arial" panose="020B0604020202020204" pitchFamily="34" charset="0"/>
              </a:defRPr>
            </a:lvl3pPr>
            <a:lvl4pPr>
              <a:defRPr sz="2000">
                <a:latin typeface="Arial" panose="020B0604020202020204" pitchFamily="34" charset="0"/>
                <a:cs typeface="Arial" panose="020B0604020202020204" pitchFamily="34" charset="0"/>
              </a:defRPr>
            </a:lvl4pPr>
            <a:lvl5pPr>
              <a:defRPr sz="2000">
                <a:latin typeface="Arial" panose="020B0604020202020204" pitchFamily="34" charset="0"/>
                <a:cs typeface="Arial" panose="020B0604020202020204" pitchFamily="34" charset="0"/>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Text Placeholder 3"/>
          <p:cNvSpPr>
            <a:spLocks noGrp="1"/>
          </p:cNvSpPr>
          <p:nvPr>
            <p:ph type="body" sz="half" idx="2"/>
          </p:nvPr>
        </p:nvSpPr>
        <p:spPr>
          <a:xfrm>
            <a:off x="609601" y="1484785"/>
            <a:ext cx="4011084" cy="4462603"/>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82905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970434" y="188913"/>
            <a:ext cx="3119967" cy="10033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 name="Picture 10"/>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605003" y="4800600"/>
            <a:ext cx="7315200" cy="566738"/>
          </a:xfrm>
        </p:spPr>
        <p:txBody>
          <a:bodyPr anchor="b"/>
          <a:lstStyle>
            <a:lvl1pPr algn="l">
              <a:defRPr sz="2000" b="1" baseline="0">
                <a:latin typeface="Arial" panose="020B0604020202020204" pitchFamily="34" charset="0"/>
              </a:defRPr>
            </a:lvl1pPr>
          </a:lstStyle>
          <a:p>
            <a:r>
              <a:rPr lang="en-US"/>
              <a:t>Click to edit Master title style</a:t>
            </a:r>
            <a:endParaRPr lang="en-GB" dirty="0"/>
          </a:p>
        </p:txBody>
      </p:sp>
      <p:sp>
        <p:nvSpPr>
          <p:cNvPr id="3" name="Picture Placeholder 2"/>
          <p:cNvSpPr>
            <a:spLocks noGrp="1"/>
          </p:cNvSpPr>
          <p:nvPr>
            <p:ph type="pic" idx="1"/>
          </p:nvPr>
        </p:nvSpPr>
        <p:spPr>
          <a:xfrm>
            <a:off x="605003" y="612775"/>
            <a:ext cx="7315200" cy="4114800"/>
          </a:xfrm>
        </p:spPr>
        <p:txBody>
          <a:bodyPr rtlCol="0">
            <a:normAutofit/>
          </a:bodyPr>
          <a:lstStyle>
            <a:lvl1pPr marL="0" indent="0">
              <a:buNone/>
              <a:defRPr sz="3200">
                <a:latin typeface="Arial" panose="020B0604020202020204" pitchFamily="34" charset="0"/>
                <a:cs typeface="Arial" panose="020B0604020202020204"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dirty="0"/>
          </a:p>
        </p:txBody>
      </p:sp>
      <p:sp>
        <p:nvSpPr>
          <p:cNvPr id="4" name="Text Placeholder 3"/>
          <p:cNvSpPr>
            <a:spLocks noGrp="1"/>
          </p:cNvSpPr>
          <p:nvPr>
            <p:ph type="body" sz="half" idx="2"/>
          </p:nvPr>
        </p:nvSpPr>
        <p:spPr>
          <a:xfrm>
            <a:off x="605003" y="5367338"/>
            <a:ext cx="7315200" cy="509934"/>
          </a:xfrm>
        </p:spPr>
        <p:txBody>
          <a:bodyPr/>
          <a:lstStyle>
            <a:lvl1pPr marL="0" indent="0">
              <a:buNone/>
              <a:defRPr sz="1400">
                <a:latin typeface="Arial" panose="020B0604020202020204" pitchFamily="34" charset="0"/>
                <a:cs typeface="Arial" panose="020B0604020202020204"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35749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1" y="274638"/>
            <a:ext cx="8174567"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2051" name="Text Placeholder 2"/>
          <p:cNvSpPr>
            <a:spLocks noGrp="1"/>
          </p:cNvSpPr>
          <p:nvPr>
            <p:ph type="body" idx="1"/>
          </p:nvPr>
        </p:nvSpPr>
        <p:spPr bwMode="auto">
          <a:xfrm>
            <a:off x="609600" y="1600200"/>
            <a:ext cx="10972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pic>
        <p:nvPicPr>
          <p:cNvPr id="2052" name="Picture 2"/>
          <p:cNvPicPr>
            <a:picLocks noChangeAspect="1" noChangeArrowheads="1"/>
          </p:cNvPicPr>
          <p:nvPr/>
        </p:nvPicPr>
        <p:blipFill>
          <a:blip r:embed="rId11">
            <a:extLst>
              <a:ext uri="{28A0092B-C50C-407E-A947-70E740481C1C}">
                <a14:useLocalDpi xmlns:a14="http://schemas.microsoft.com/office/drawing/2010/main" val="0"/>
              </a:ext>
            </a:extLst>
          </a:blip>
          <a:srcRect r="81207" b="43192"/>
          <a:stretch>
            <a:fillRect/>
          </a:stretch>
        </p:blipFill>
        <p:spPr bwMode="auto">
          <a:xfrm>
            <a:off x="9914468" y="4652964"/>
            <a:ext cx="2518833" cy="2219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8"/>
          <p:cNvPicPr>
            <a:picLocks noChangeAspect="1"/>
          </p:cNvPicPr>
          <p:nvPr/>
        </p:nvPicPr>
        <p:blipFill>
          <a:blip r:embed="rId12">
            <a:extLst>
              <a:ext uri="{28A0092B-C50C-407E-A947-70E740481C1C}">
                <a14:useLocalDpi xmlns:a14="http://schemas.microsoft.com/office/drawing/2010/main" val="0"/>
              </a:ext>
            </a:extLst>
          </a:blip>
          <a:srcRect/>
          <a:stretch>
            <a:fillRect/>
          </a:stretch>
        </p:blipFill>
        <p:spPr bwMode="auto">
          <a:xfrm>
            <a:off x="527051" y="6053138"/>
            <a:ext cx="2548467"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215967" y="260350"/>
            <a:ext cx="2641600" cy="7699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184136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ctr" rtl="0" eaLnBrk="0" fontAlgn="base" hangingPunct="0">
        <a:spcBef>
          <a:spcPct val="0"/>
        </a:spcBef>
        <a:spcAft>
          <a:spcPct val="0"/>
        </a:spcAft>
        <a:defRPr sz="3200" kern="1200">
          <a:solidFill>
            <a:schemeClr val="tx1"/>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200">
          <a:solidFill>
            <a:schemeClr val="tx1"/>
          </a:solidFill>
          <a:latin typeface="Arial" pitchFamily="34" charset="0"/>
          <a:cs typeface="Arial" pitchFamily="34" charset="0"/>
        </a:defRPr>
      </a:lvl2pPr>
      <a:lvl3pPr algn="ctr" rtl="0" eaLnBrk="0" fontAlgn="base" hangingPunct="0">
        <a:spcBef>
          <a:spcPct val="0"/>
        </a:spcBef>
        <a:spcAft>
          <a:spcPct val="0"/>
        </a:spcAft>
        <a:defRPr sz="3200">
          <a:solidFill>
            <a:schemeClr val="tx1"/>
          </a:solidFill>
          <a:latin typeface="Arial" pitchFamily="34" charset="0"/>
          <a:cs typeface="Arial" pitchFamily="34" charset="0"/>
        </a:defRPr>
      </a:lvl3pPr>
      <a:lvl4pPr algn="ctr" rtl="0" eaLnBrk="0" fontAlgn="base" hangingPunct="0">
        <a:spcBef>
          <a:spcPct val="0"/>
        </a:spcBef>
        <a:spcAft>
          <a:spcPct val="0"/>
        </a:spcAft>
        <a:defRPr sz="3200">
          <a:solidFill>
            <a:schemeClr val="tx1"/>
          </a:solidFill>
          <a:latin typeface="Arial" pitchFamily="34" charset="0"/>
          <a:cs typeface="Arial" pitchFamily="34" charset="0"/>
        </a:defRPr>
      </a:lvl4pPr>
      <a:lvl5pPr algn="ctr" rtl="0" eaLnBrk="0" fontAlgn="base" hangingPunct="0">
        <a:spcBef>
          <a:spcPct val="0"/>
        </a:spcBef>
        <a:spcAft>
          <a:spcPct val="0"/>
        </a:spcAft>
        <a:defRPr sz="3200">
          <a:solidFill>
            <a:schemeClr val="tx1"/>
          </a:solidFill>
          <a:latin typeface="Arial" pitchFamily="34" charset="0"/>
          <a:cs typeface="Arial" pitchFamily="34" charset="0"/>
        </a:defRPr>
      </a:lvl5pPr>
      <a:lvl6pPr marL="457200" algn="ctr" rtl="0" fontAlgn="base">
        <a:spcBef>
          <a:spcPct val="0"/>
        </a:spcBef>
        <a:spcAft>
          <a:spcPct val="0"/>
        </a:spcAft>
        <a:defRPr sz="3200">
          <a:solidFill>
            <a:schemeClr val="tx1"/>
          </a:solidFill>
          <a:latin typeface="Arial" pitchFamily="34" charset="0"/>
          <a:cs typeface="Arial" pitchFamily="34" charset="0"/>
        </a:defRPr>
      </a:lvl6pPr>
      <a:lvl7pPr marL="914400" algn="ctr" rtl="0" fontAlgn="base">
        <a:spcBef>
          <a:spcPct val="0"/>
        </a:spcBef>
        <a:spcAft>
          <a:spcPct val="0"/>
        </a:spcAft>
        <a:defRPr sz="3200">
          <a:solidFill>
            <a:schemeClr val="tx1"/>
          </a:solidFill>
          <a:latin typeface="Arial" pitchFamily="34" charset="0"/>
          <a:cs typeface="Arial" pitchFamily="34" charset="0"/>
        </a:defRPr>
      </a:lvl7pPr>
      <a:lvl8pPr marL="1371600" algn="ctr" rtl="0" fontAlgn="base">
        <a:spcBef>
          <a:spcPct val="0"/>
        </a:spcBef>
        <a:spcAft>
          <a:spcPct val="0"/>
        </a:spcAft>
        <a:defRPr sz="3200">
          <a:solidFill>
            <a:schemeClr val="tx1"/>
          </a:solidFill>
          <a:latin typeface="Arial" pitchFamily="34" charset="0"/>
          <a:cs typeface="Arial" pitchFamily="34" charset="0"/>
        </a:defRPr>
      </a:lvl8pPr>
      <a:lvl9pPr marL="1828800" algn="ctr" rtl="0" fontAlgn="base">
        <a:spcBef>
          <a:spcPct val="0"/>
        </a:spcBef>
        <a:spcAft>
          <a:spcPct val="0"/>
        </a:spcAft>
        <a:defRPr sz="3200">
          <a:solidFill>
            <a:schemeClr val="tx1"/>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3.png"/><Relationship Id="rId1" Type="http://schemas.openxmlformats.org/officeDocument/2006/relationships/slideLayout" Target="../slideLayouts/slideLayout7.xml"/><Relationship Id="rId5" Type="http://schemas.openxmlformats.org/officeDocument/2006/relationships/image" Target="../media/image14.png"/><Relationship Id="rId4" Type="http://schemas.openxmlformats.org/officeDocument/2006/relationships/hyperlink" Target="https://evilturnover.deviantart.com/art/Sun-Bed-Season-2-Episode-3-307268094"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hyperlink" Target="https://evilturnover.deviantart.com/art/Sun-Bed-Season-2-Episode-3-307268094"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hyperlink" Target="https://evilturnover.deviantart.com/art/Sun-Bed-Season-2-Episode-3-307268094"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mailto:Jo.Lees@hants.gov.uk" TargetMode="External"/><Relationship Id="rId2" Type="http://schemas.openxmlformats.org/officeDocument/2006/relationships/hyperlink" Target="mailto:Jacqui.clifft@hants.gov.uk" TargetMode="External"/><Relationship Id="rId1" Type="http://schemas.openxmlformats.org/officeDocument/2006/relationships/slideLayout" Target="../slideLayouts/slideLayout2.xml"/><Relationship Id="rId6" Type="http://schemas.openxmlformats.org/officeDocument/2006/relationships/image" Target="../media/image15.png"/><Relationship Id="rId5" Type="http://schemas.openxmlformats.org/officeDocument/2006/relationships/image" Target="../media/image7.png"/><Relationship Id="rId4" Type="http://schemas.openxmlformats.org/officeDocument/2006/relationships/hyperlink" Target="mailto:hias.enquiries@hants.gov.uk"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hyperlink" Target="https://evilturnover.deviantart.com/art/Sun-Bed-Season-2-Episode-3-307268094"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hyperlink" Target="https://evilturnover.deviantart.com/art/Sun-Bed-Season-2-Episode-3-307268094"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hyperlink" Target="https://evilturnover.deviantart.com/art/Sun-Bed-Season-2-Episode-3-307268094"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s://evilturnover.deviantart.com/art/Sun-Bed-Season-2-Episode-3-307268094" TargetMode="External"/><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hyperlink" Target="https://evilturnover.deviantart.com/art/Sun-Bed-Season-2-Episode-3-307268094"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1.png"/><Relationship Id="rId1" Type="http://schemas.openxmlformats.org/officeDocument/2006/relationships/slideLayout" Target="../slideLayouts/slideLayout7.xml"/><Relationship Id="rId5" Type="http://schemas.openxmlformats.org/officeDocument/2006/relationships/image" Target="../media/image12.png"/><Relationship Id="rId4" Type="http://schemas.openxmlformats.org/officeDocument/2006/relationships/hyperlink" Target="https://evilturnover.deviantart.com/art/Sun-Bed-Season-2-Episode-3-30726809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85" t="1016" r="535"/>
          <a:stretch/>
        </p:blipFill>
        <p:spPr bwMode="auto">
          <a:xfrm>
            <a:off x="472664" y="171903"/>
            <a:ext cx="10163596" cy="65141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847528" y="1628801"/>
            <a:ext cx="7772400" cy="1470025"/>
          </a:xfrm>
        </p:spPr>
        <p:txBody>
          <a:bodyPr>
            <a:normAutofit/>
          </a:bodyPr>
          <a:lstStyle/>
          <a:p>
            <a:pPr algn="l"/>
            <a:r>
              <a:rPr lang="en-GB" b="1" dirty="0"/>
              <a:t>Year 3</a:t>
            </a:r>
          </a:p>
        </p:txBody>
      </p:sp>
      <p:sp>
        <p:nvSpPr>
          <p:cNvPr id="3" name="Subtitle 2"/>
          <p:cNvSpPr>
            <a:spLocks noGrp="1"/>
          </p:cNvSpPr>
          <p:nvPr>
            <p:ph type="subTitle" idx="1"/>
          </p:nvPr>
        </p:nvSpPr>
        <p:spPr>
          <a:xfrm>
            <a:off x="1847528" y="3068960"/>
            <a:ext cx="7776864" cy="966223"/>
          </a:xfrm>
        </p:spPr>
        <p:txBody>
          <a:bodyPr>
            <a:normAutofit fontScale="92500" lnSpcReduction="10000"/>
          </a:bodyPr>
          <a:lstStyle/>
          <a:p>
            <a:pPr algn="l"/>
            <a:r>
              <a:rPr lang="en-GB" sz="2400" b="1" dirty="0">
                <a:solidFill>
                  <a:schemeClr val="tx1"/>
                </a:solidFill>
              </a:rPr>
              <a:t>Multiplication and Division 2</a:t>
            </a:r>
          </a:p>
          <a:p>
            <a:pPr marL="342900" indent="-342900" algn="l">
              <a:buFont typeface="Arial" panose="020B0604020202020204" pitchFamily="34" charset="0"/>
              <a:buChar char="•"/>
            </a:pPr>
            <a:r>
              <a:rPr lang="en-GB" sz="1800" b="1" dirty="0">
                <a:solidFill>
                  <a:schemeClr val="tx1"/>
                </a:solidFill>
                <a:effectLst/>
                <a:latin typeface="Arial" panose="020B0604020202020204" pitchFamily="34" charset="0"/>
                <a:ea typeface="Calibri" panose="020F0502020204030204" pitchFamily="34" charset="0"/>
              </a:rPr>
              <a:t>Solve problems including missing number problems involving multiplication and division</a:t>
            </a:r>
            <a:endParaRPr lang="en-GB" sz="2400" b="1" dirty="0">
              <a:solidFill>
                <a:schemeClr val="tx1"/>
              </a:solidFill>
            </a:endParaRPr>
          </a:p>
        </p:txBody>
      </p:sp>
      <p:sp>
        <p:nvSpPr>
          <p:cNvPr id="4" name="Subtitle 2"/>
          <p:cNvSpPr txBox="1">
            <a:spLocks/>
          </p:cNvSpPr>
          <p:nvPr/>
        </p:nvSpPr>
        <p:spPr>
          <a:xfrm>
            <a:off x="1883718" y="4797152"/>
            <a:ext cx="7776864" cy="1126976"/>
          </a:xfrm>
          <a:prstGeom prst="rect">
            <a:avLst/>
          </a:prstGeom>
        </p:spPr>
        <p:txBody>
          <a:bodyPr vert="horz" lIns="91440" tIns="45720" rIns="91440" bIns="45720" rtlCol="0">
            <a:normAutofit lnSpcReduction="10000"/>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GB" sz="1200" dirty="0">
                <a:solidFill>
                  <a:schemeClr val="tx1"/>
                </a:solidFill>
                <a:latin typeface="Arial" panose="020B0604020202020204" pitchFamily="34" charset="0"/>
                <a:cs typeface="Arial" panose="020B0604020202020204" pitchFamily="34" charset="0"/>
              </a:rPr>
              <a:t>HIAS maths  Team</a:t>
            </a:r>
          </a:p>
          <a:p>
            <a:pPr algn="l"/>
            <a:r>
              <a:rPr lang="en-GB" sz="1200" dirty="0">
                <a:solidFill>
                  <a:schemeClr val="tx1"/>
                </a:solidFill>
                <a:latin typeface="Arial" panose="020B0604020202020204" pitchFamily="34" charset="0"/>
                <a:cs typeface="Arial" panose="020B0604020202020204" pitchFamily="34" charset="0"/>
              </a:rPr>
              <a:t>Spring 2021</a:t>
            </a:r>
          </a:p>
          <a:p>
            <a:pPr algn="l"/>
            <a:r>
              <a:rPr lang="en-GB" sz="1200" dirty="0">
                <a:solidFill>
                  <a:schemeClr val="tx1"/>
                </a:solidFill>
                <a:latin typeface="Arial" panose="020B0604020202020204" pitchFamily="34" charset="0"/>
                <a:cs typeface="Arial" panose="020B0604020202020204" pitchFamily="34" charset="0"/>
              </a:rPr>
              <a:t>Final version</a:t>
            </a:r>
          </a:p>
          <a:p>
            <a:pPr algn="l"/>
            <a:endParaRPr lang="en-GB" sz="1400" dirty="0">
              <a:solidFill>
                <a:schemeClr val="tx1"/>
              </a:solidFill>
              <a:latin typeface="Arial" panose="020B0604020202020204" pitchFamily="34" charset="0"/>
              <a:cs typeface="Arial" panose="020B0604020202020204" pitchFamily="34" charset="0"/>
            </a:endParaRPr>
          </a:p>
          <a:p>
            <a:pPr algn="l"/>
            <a:r>
              <a:rPr lang="en-GB" sz="1200" dirty="0">
                <a:solidFill>
                  <a:schemeClr val="tx1"/>
                </a:solidFill>
                <a:latin typeface="Arial" panose="020B0604020202020204" pitchFamily="34" charset="0"/>
                <a:cs typeface="Arial" panose="020B0604020202020204" pitchFamily="34" charset="0"/>
              </a:rPr>
              <a:t>© Hampshire County Council</a:t>
            </a:r>
          </a:p>
          <a:p>
            <a:pPr algn="l"/>
            <a:endParaRPr lang="en-GB" sz="1400" dirty="0">
              <a:solidFill>
                <a:schemeClr val="tx1"/>
              </a:solidFill>
              <a:latin typeface="Arial" panose="020B0604020202020204" pitchFamily="34" charset="0"/>
              <a:cs typeface="Arial" panose="020B0604020202020204" pitchFamily="34" charset="0"/>
            </a:endParaRP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9789537" y="323225"/>
            <a:ext cx="2139950" cy="835025"/>
          </a:xfrm>
          <a:prstGeom prst="rect">
            <a:avLst/>
          </a:prstGeom>
          <a:noFill/>
        </p:spPr>
      </p:pic>
      <p:pic>
        <p:nvPicPr>
          <p:cNvPr id="7" name="Picture 6"/>
          <p:cNvPicPr/>
          <p:nvPr/>
        </p:nvPicPr>
        <p:blipFill>
          <a:blip r:embed="rId4">
            <a:extLst>
              <a:ext uri="{28A0092B-C50C-407E-A947-70E740481C1C}">
                <a14:useLocalDpi xmlns:a14="http://schemas.microsoft.com/office/drawing/2010/main" val="0"/>
              </a:ext>
            </a:extLst>
          </a:blip>
          <a:srcRect/>
          <a:stretch>
            <a:fillRect/>
          </a:stretch>
        </p:blipFill>
        <p:spPr bwMode="auto">
          <a:xfrm>
            <a:off x="8355841" y="6052700"/>
            <a:ext cx="1951355" cy="504825"/>
          </a:xfrm>
          <a:prstGeom prst="rect">
            <a:avLst/>
          </a:prstGeom>
          <a:noFill/>
          <a:ln>
            <a:noFill/>
          </a:ln>
        </p:spPr>
      </p:pic>
      <p:sp>
        <p:nvSpPr>
          <p:cNvPr id="9" name="Text Box 2">
            <a:extLst>
              <a:ext uri="{FF2B5EF4-FFF2-40B4-BE49-F238E27FC236}">
                <a16:creationId xmlns:a16="http://schemas.microsoft.com/office/drawing/2014/main" id="{F7241127-A1E3-4953-ACD2-C403C58C0D98}"/>
              </a:ext>
            </a:extLst>
          </p:cNvPr>
          <p:cNvSpPr txBox="1">
            <a:spLocks noChangeArrowheads="1"/>
          </p:cNvSpPr>
          <p:nvPr/>
        </p:nvSpPr>
        <p:spPr bwMode="auto">
          <a:xfrm>
            <a:off x="1621105" y="982672"/>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4284245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FE9DA91-6438-45D2-B26B-297CCE60DB34}"/>
              </a:ext>
            </a:extLst>
          </p:cNvPr>
          <p:cNvSpPr txBox="1"/>
          <p:nvPr/>
        </p:nvSpPr>
        <p:spPr>
          <a:xfrm>
            <a:off x="395555" y="436615"/>
            <a:ext cx="10078948" cy="7017306"/>
          </a:xfrm>
          <a:prstGeom prst="rect">
            <a:avLst/>
          </a:prstGeom>
          <a:noFill/>
        </p:spPr>
        <p:txBody>
          <a:bodyPr wrap="square" rtlCol="0">
            <a:spAutoFit/>
          </a:bodyPr>
          <a:lstStyle/>
          <a:p>
            <a:r>
              <a:rPr lang="en-GB" b="1" dirty="0">
                <a:cs typeface="Times New Roman" panose="02020603050405020304" pitchFamily="18" charset="0"/>
              </a:rPr>
              <a:t>Step 3:  </a:t>
            </a:r>
            <a:r>
              <a:rPr lang="en-GB" b="1" dirty="0"/>
              <a:t>There are another 24 sunbeds which are stacked in piles of 3. How many </a:t>
            </a:r>
          </a:p>
          <a:p>
            <a:r>
              <a:rPr lang="en-GB" b="1" dirty="0"/>
              <a:t>more stacks can be made? </a:t>
            </a:r>
          </a:p>
          <a:p>
            <a:r>
              <a:rPr lang="en-GB" b="1" dirty="0">
                <a:solidFill>
                  <a:srgbClr val="FF0000"/>
                </a:solidFill>
                <a:cs typeface="Times New Roman" panose="02020603050405020304" pitchFamily="18" charset="0"/>
              </a:rPr>
              <a:t>24 ÷ 3 = ?</a:t>
            </a:r>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 </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solidFill>
                  <a:srgbClr val="7030A0"/>
                </a:solidFill>
              </a:rPr>
              <a:t>‘If there are 24 sunbeds which are stacked in piles of 3, </a:t>
            </a:r>
          </a:p>
          <a:p>
            <a:r>
              <a:rPr lang="en-GB" b="1" dirty="0">
                <a:solidFill>
                  <a:srgbClr val="7030A0"/>
                </a:solidFill>
              </a:rPr>
              <a:t>then there are 8 stacks which can be made.’</a:t>
            </a:r>
          </a:p>
          <a:p>
            <a:endParaRPr lang="en-GB" b="1" dirty="0">
              <a:cs typeface="Times New Roman" panose="02020603050405020304" pitchFamily="18" charset="0"/>
            </a:endParaRPr>
          </a:p>
          <a:p>
            <a:r>
              <a:rPr lang="en-GB" b="1" dirty="0"/>
              <a:t>Step 4: How many stacks of 3 sunbeds are there altogether?</a:t>
            </a:r>
          </a:p>
          <a:p>
            <a:r>
              <a:rPr lang="en-GB" b="1" dirty="0">
                <a:solidFill>
                  <a:srgbClr val="FF0000"/>
                </a:solidFill>
              </a:rPr>
              <a:t>6 stacks + 8 stacks = 14 stacks of sunbeds altogether</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dirty="0"/>
          </a:p>
        </p:txBody>
      </p:sp>
      <p:pic>
        <p:nvPicPr>
          <p:cNvPr id="4" name="Picture 3">
            <a:extLst>
              <a:ext uri="{FF2B5EF4-FFF2-40B4-BE49-F238E27FC236}">
                <a16:creationId xmlns:a16="http://schemas.microsoft.com/office/drawing/2014/main" id="{D0FA27E6-E110-40F5-8CDC-30A4A46AF2CB}"/>
              </a:ext>
            </a:extLst>
          </p:cNvPr>
          <p:cNvPicPr>
            <a:picLocks noChangeAspect="1"/>
          </p:cNvPicPr>
          <p:nvPr/>
        </p:nvPicPr>
        <p:blipFill>
          <a:blip r:embed="rId2"/>
          <a:stretch>
            <a:fillRect/>
          </a:stretch>
        </p:blipFill>
        <p:spPr>
          <a:xfrm>
            <a:off x="395555" y="1446432"/>
            <a:ext cx="4589365" cy="2498836"/>
          </a:xfrm>
          <a:prstGeom prst="rect">
            <a:avLst/>
          </a:prstGeom>
        </p:spPr>
      </p:pic>
      <p:sp>
        <p:nvSpPr>
          <p:cNvPr id="72" name="TextBox 71">
            <a:extLst>
              <a:ext uri="{FF2B5EF4-FFF2-40B4-BE49-F238E27FC236}">
                <a16:creationId xmlns:a16="http://schemas.microsoft.com/office/drawing/2014/main" id="{68A5AE50-0ADE-4A94-8D1F-26173B84A140}"/>
              </a:ext>
            </a:extLst>
          </p:cNvPr>
          <p:cNvSpPr txBox="1"/>
          <p:nvPr/>
        </p:nvSpPr>
        <p:spPr>
          <a:xfrm>
            <a:off x="4984920" y="1636944"/>
            <a:ext cx="2588579" cy="2862322"/>
          </a:xfrm>
          <a:prstGeom prst="rect">
            <a:avLst/>
          </a:prstGeom>
          <a:noFill/>
        </p:spPr>
        <p:txBody>
          <a:bodyPr wrap="square" rtlCol="0">
            <a:spAutoFit/>
          </a:bodyPr>
          <a:lstStyle/>
          <a:p>
            <a:r>
              <a:rPr lang="en-GB" dirty="0">
                <a:solidFill>
                  <a:srgbClr val="FF0000"/>
                </a:solidFill>
              </a:rPr>
              <a:t>24 – 3 = 21</a:t>
            </a:r>
          </a:p>
          <a:p>
            <a:r>
              <a:rPr lang="en-GB" dirty="0">
                <a:solidFill>
                  <a:srgbClr val="FF0000"/>
                </a:solidFill>
              </a:rPr>
              <a:t>21 – 3 = 18</a:t>
            </a:r>
          </a:p>
          <a:p>
            <a:r>
              <a:rPr lang="en-GB" dirty="0">
                <a:solidFill>
                  <a:srgbClr val="FF0000"/>
                </a:solidFill>
              </a:rPr>
              <a:t>18 – 3 = 15 </a:t>
            </a:r>
          </a:p>
          <a:p>
            <a:r>
              <a:rPr lang="en-GB" dirty="0">
                <a:solidFill>
                  <a:srgbClr val="FF0000"/>
                </a:solidFill>
              </a:rPr>
              <a:t>15 – 3 = 12</a:t>
            </a:r>
          </a:p>
          <a:p>
            <a:r>
              <a:rPr lang="en-GB" dirty="0">
                <a:solidFill>
                  <a:srgbClr val="FF0000"/>
                </a:solidFill>
              </a:rPr>
              <a:t>12 – 3 = 9</a:t>
            </a:r>
          </a:p>
          <a:p>
            <a:r>
              <a:rPr lang="en-GB" dirty="0">
                <a:solidFill>
                  <a:srgbClr val="FF0000"/>
                </a:solidFill>
              </a:rPr>
              <a:t>9 – 3 = 6</a:t>
            </a:r>
          </a:p>
          <a:p>
            <a:r>
              <a:rPr lang="en-GB" dirty="0">
                <a:solidFill>
                  <a:srgbClr val="FF0000"/>
                </a:solidFill>
              </a:rPr>
              <a:t>6 – 3 = 3</a:t>
            </a:r>
          </a:p>
          <a:p>
            <a:r>
              <a:rPr lang="en-GB" dirty="0">
                <a:solidFill>
                  <a:srgbClr val="FF0000"/>
                </a:solidFill>
              </a:rPr>
              <a:t>3 – 3 = 0</a:t>
            </a:r>
          </a:p>
          <a:p>
            <a:endParaRPr lang="en-GB" dirty="0">
              <a:solidFill>
                <a:srgbClr val="FF0000"/>
              </a:solidFill>
            </a:endParaRPr>
          </a:p>
          <a:p>
            <a:r>
              <a:rPr lang="en-GB" dirty="0">
                <a:solidFill>
                  <a:srgbClr val="FF0000"/>
                </a:solidFill>
              </a:rPr>
              <a:t>24 ÷ 3 = 8</a:t>
            </a:r>
          </a:p>
        </p:txBody>
      </p:sp>
      <p:grpSp>
        <p:nvGrpSpPr>
          <p:cNvPr id="6" name="Group 5">
            <a:extLst>
              <a:ext uri="{FF2B5EF4-FFF2-40B4-BE49-F238E27FC236}">
                <a16:creationId xmlns:a16="http://schemas.microsoft.com/office/drawing/2014/main" id="{D6DC8D08-4863-4CF1-BC45-CA4EA9A8CF14}"/>
              </a:ext>
            </a:extLst>
          </p:cNvPr>
          <p:cNvGrpSpPr/>
          <p:nvPr/>
        </p:nvGrpSpPr>
        <p:grpSpPr>
          <a:xfrm>
            <a:off x="6625536" y="2293391"/>
            <a:ext cx="2217817" cy="2271218"/>
            <a:chOff x="6625536" y="2293391"/>
            <a:chExt cx="2217817" cy="2271218"/>
          </a:xfrm>
        </p:grpSpPr>
        <p:grpSp>
          <p:nvGrpSpPr>
            <p:cNvPr id="73" name="Group 72">
              <a:extLst>
                <a:ext uri="{FF2B5EF4-FFF2-40B4-BE49-F238E27FC236}">
                  <a16:creationId xmlns:a16="http://schemas.microsoft.com/office/drawing/2014/main" id="{7A835831-4FAA-40F8-B2B6-DFFF9CB283CE}"/>
                </a:ext>
              </a:extLst>
            </p:cNvPr>
            <p:cNvGrpSpPr/>
            <p:nvPr/>
          </p:nvGrpSpPr>
          <p:grpSpPr>
            <a:xfrm>
              <a:off x="6625536" y="2293391"/>
              <a:ext cx="614850" cy="2271218"/>
              <a:chOff x="10623957" y="2390943"/>
              <a:chExt cx="822137" cy="2605569"/>
            </a:xfrm>
          </p:grpSpPr>
          <p:sp>
            <p:nvSpPr>
              <p:cNvPr id="74" name="Oval 73">
                <a:extLst>
                  <a:ext uri="{FF2B5EF4-FFF2-40B4-BE49-F238E27FC236}">
                    <a16:creationId xmlns:a16="http://schemas.microsoft.com/office/drawing/2014/main" id="{667E7B9F-0A8B-48FB-9511-ADBCB0008837}"/>
                  </a:ext>
                </a:extLst>
              </p:cNvPr>
              <p:cNvSpPr/>
              <p:nvPr/>
            </p:nvSpPr>
            <p:spPr>
              <a:xfrm>
                <a:off x="10752449" y="2390943"/>
                <a:ext cx="693645" cy="2605569"/>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7" name="Picture 76" descr="A picture containing text, seat, chair, furniture&#10;&#10;Description automatically generated">
                <a:extLst>
                  <a:ext uri="{FF2B5EF4-FFF2-40B4-BE49-F238E27FC236}">
                    <a16:creationId xmlns:a16="http://schemas.microsoft.com/office/drawing/2014/main" id="{51BF5913-6E79-485F-A9EC-7A4B8C8EB24C}"/>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747090" y="2808140"/>
                <a:ext cx="648663" cy="515080"/>
              </a:xfrm>
              <a:prstGeom prst="rect">
                <a:avLst/>
              </a:prstGeom>
            </p:spPr>
          </p:pic>
          <p:pic>
            <p:nvPicPr>
              <p:cNvPr id="79" name="Picture 78" descr="A picture containing text, seat, chair, furniture&#10;&#10;Description automatically generated">
                <a:extLst>
                  <a:ext uri="{FF2B5EF4-FFF2-40B4-BE49-F238E27FC236}">
                    <a16:creationId xmlns:a16="http://schemas.microsoft.com/office/drawing/2014/main" id="{6A53F37D-5D48-4608-92C6-FC2E80862B93}"/>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23957" y="4309913"/>
                <a:ext cx="648663" cy="515080"/>
              </a:xfrm>
              <a:prstGeom prst="rect">
                <a:avLst/>
              </a:prstGeom>
            </p:spPr>
          </p:pic>
          <p:pic>
            <p:nvPicPr>
              <p:cNvPr id="80" name="Picture 79" descr="A picture containing text, seat, chair, furniture&#10;&#10;Description automatically generated">
                <a:extLst>
                  <a:ext uri="{FF2B5EF4-FFF2-40B4-BE49-F238E27FC236}">
                    <a16:creationId xmlns:a16="http://schemas.microsoft.com/office/drawing/2014/main" id="{F1D30CC7-3963-4C5C-846B-238105BE6EFE}"/>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93140" y="3591227"/>
                <a:ext cx="648663" cy="515080"/>
              </a:xfrm>
              <a:prstGeom prst="rect">
                <a:avLst/>
              </a:prstGeom>
            </p:spPr>
          </p:pic>
        </p:grpSp>
        <p:grpSp>
          <p:nvGrpSpPr>
            <p:cNvPr id="81" name="Group 80">
              <a:extLst>
                <a:ext uri="{FF2B5EF4-FFF2-40B4-BE49-F238E27FC236}">
                  <a16:creationId xmlns:a16="http://schemas.microsoft.com/office/drawing/2014/main" id="{AD3384D2-B901-4E3A-8A5A-C90EEE0884F7}"/>
                </a:ext>
              </a:extLst>
            </p:cNvPr>
            <p:cNvGrpSpPr/>
            <p:nvPr/>
          </p:nvGrpSpPr>
          <p:grpSpPr>
            <a:xfrm>
              <a:off x="7160017" y="2293391"/>
              <a:ext cx="614850" cy="2271218"/>
              <a:chOff x="10623957" y="2390943"/>
              <a:chExt cx="822137" cy="2605569"/>
            </a:xfrm>
          </p:grpSpPr>
          <p:sp>
            <p:nvSpPr>
              <p:cNvPr id="82" name="Oval 81">
                <a:extLst>
                  <a:ext uri="{FF2B5EF4-FFF2-40B4-BE49-F238E27FC236}">
                    <a16:creationId xmlns:a16="http://schemas.microsoft.com/office/drawing/2014/main" id="{80A37F42-E4FD-4019-A643-742D2B336684}"/>
                  </a:ext>
                </a:extLst>
              </p:cNvPr>
              <p:cNvSpPr/>
              <p:nvPr/>
            </p:nvSpPr>
            <p:spPr>
              <a:xfrm>
                <a:off x="10752449" y="2390943"/>
                <a:ext cx="693645" cy="2605569"/>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3" name="Picture 82" descr="A picture containing text, seat, chair, furniture&#10;&#10;Description automatically generated">
                <a:extLst>
                  <a:ext uri="{FF2B5EF4-FFF2-40B4-BE49-F238E27FC236}">
                    <a16:creationId xmlns:a16="http://schemas.microsoft.com/office/drawing/2014/main" id="{941A2931-A4C1-4593-A064-121C4B375557}"/>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747090" y="2808140"/>
                <a:ext cx="648663" cy="515080"/>
              </a:xfrm>
              <a:prstGeom prst="rect">
                <a:avLst/>
              </a:prstGeom>
            </p:spPr>
          </p:pic>
          <p:pic>
            <p:nvPicPr>
              <p:cNvPr id="84" name="Picture 83" descr="A picture containing text, seat, chair, furniture&#10;&#10;Description automatically generated">
                <a:extLst>
                  <a:ext uri="{FF2B5EF4-FFF2-40B4-BE49-F238E27FC236}">
                    <a16:creationId xmlns:a16="http://schemas.microsoft.com/office/drawing/2014/main" id="{A331D0A0-32E3-46A2-98C3-719C331ADE92}"/>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23957" y="4309913"/>
                <a:ext cx="648663" cy="515080"/>
              </a:xfrm>
              <a:prstGeom prst="rect">
                <a:avLst/>
              </a:prstGeom>
            </p:spPr>
          </p:pic>
          <p:pic>
            <p:nvPicPr>
              <p:cNvPr id="85" name="Picture 84" descr="A picture containing text, seat, chair, furniture&#10;&#10;Description automatically generated">
                <a:extLst>
                  <a:ext uri="{FF2B5EF4-FFF2-40B4-BE49-F238E27FC236}">
                    <a16:creationId xmlns:a16="http://schemas.microsoft.com/office/drawing/2014/main" id="{EFE53BE0-5399-4C99-AC58-7A6BFB1F90BE}"/>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93140" y="3591227"/>
                <a:ext cx="648663" cy="515080"/>
              </a:xfrm>
              <a:prstGeom prst="rect">
                <a:avLst/>
              </a:prstGeom>
            </p:spPr>
          </p:pic>
        </p:grpSp>
        <p:grpSp>
          <p:nvGrpSpPr>
            <p:cNvPr id="86" name="Group 85">
              <a:extLst>
                <a:ext uri="{FF2B5EF4-FFF2-40B4-BE49-F238E27FC236}">
                  <a16:creationId xmlns:a16="http://schemas.microsoft.com/office/drawing/2014/main" id="{DD45F2DE-E880-4D9B-9BC9-D07A15A6286C}"/>
                </a:ext>
              </a:extLst>
            </p:cNvPr>
            <p:cNvGrpSpPr/>
            <p:nvPr/>
          </p:nvGrpSpPr>
          <p:grpSpPr>
            <a:xfrm>
              <a:off x="8228503" y="2293391"/>
              <a:ext cx="614850" cy="2271218"/>
              <a:chOff x="10623957" y="2390943"/>
              <a:chExt cx="822137" cy="2605569"/>
            </a:xfrm>
          </p:grpSpPr>
          <p:sp>
            <p:nvSpPr>
              <p:cNvPr id="87" name="Oval 86">
                <a:extLst>
                  <a:ext uri="{FF2B5EF4-FFF2-40B4-BE49-F238E27FC236}">
                    <a16:creationId xmlns:a16="http://schemas.microsoft.com/office/drawing/2014/main" id="{9DB7BFFE-ED9D-4437-8EB3-91A68A7B9E1D}"/>
                  </a:ext>
                </a:extLst>
              </p:cNvPr>
              <p:cNvSpPr/>
              <p:nvPr/>
            </p:nvSpPr>
            <p:spPr>
              <a:xfrm>
                <a:off x="10752449" y="2390943"/>
                <a:ext cx="693645" cy="2605569"/>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8" name="Picture 87" descr="A picture containing text, seat, chair, furniture&#10;&#10;Description automatically generated">
                <a:extLst>
                  <a:ext uri="{FF2B5EF4-FFF2-40B4-BE49-F238E27FC236}">
                    <a16:creationId xmlns:a16="http://schemas.microsoft.com/office/drawing/2014/main" id="{8BBB4C4E-3BAA-48B5-8A81-504CF1FEF8E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747090" y="2808140"/>
                <a:ext cx="648663" cy="515080"/>
              </a:xfrm>
              <a:prstGeom prst="rect">
                <a:avLst/>
              </a:prstGeom>
            </p:spPr>
          </p:pic>
          <p:pic>
            <p:nvPicPr>
              <p:cNvPr id="89" name="Picture 88" descr="A picture containing text, seat, chair, furniture&#10;&#10;Description automatically generated">
                <a:extLst>
                  <a:ext uri="{FF2B5EF4-FFF2-40B4-BE49-F238E27FC236}">
                    <a16:creationId xmlns:a16="http://schemas.microsoft.com/office/drawing/2014/main" id="{4766D6CE-CF2A-4DFD-B358-514600E06E41}"/>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23957" y="4309913"/>
                <a:ext cx="648663" cy="515080"/>
              </a:xfrm>
              <a:prstGeom prst="rect">
                <a:avLst/>
              </a:prstGeom>
            </p:spPr>
          </p:pic>
          <p:pic>
            <p:nvPicPr>
              <p:cNvPr id="90" name="Picture 89" descr="A picture containing text, seat, chair, furniture&#10;&#10;Description automatically generated">
                <a:extLst>
                  <a:ext uri="{FF2B5EF4-FFF2-40B4-BE49-F238E27FC236}">
                    <a16:creationId xmlns:a16="http://schemas.microsoft.com/office/drawing/2014/main" id="{288319F9-3C05-4025-B413-04AA4F2FE30A}"/>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93140" y="3591227"/>
                <a:ext cx="648663" cy="515080"/>
              </a:xfrm>
              <a:prstGeom prst="rect">
                <a:avLst/>
              </a:prstGeom>
            </p:spPr>
          </p:pic>
        </p:grpSp>
        <p:grpSp>
          <p:nvGrpSpPr>
            <p:cNvPr id="111" name="Group 110">
              <a:extLst>
                <a:ext uri="{FF2B5EF4-FFF2-40B4-BE49-F238E27FC236}">
                  <a16:creationId xmlns:a16="http://schemas.microsoft.com/office/drawing/2014/main" id="{728D880E-54DD-4173-BCE9-A3D9D54097C8}"/>
                </a:ext>
              </a:extLst>
            </p:cNvPr>
            <p:cNvGrpSpPr/>
            <p:nvPr/>
          </p:nvGrpSpPr>
          <p:grpSpPr>
            <a:xfrm>
              <a:off x="7680123" y="2293391"/>
              <a:ext cx="614850" cy="2271218"/>
              <a:chOff x="10623957" y="2390943"/>
              <a:chExt cx="822137" cy="2605569"/>
            </a:xfrm>
          </p:grpSpPr>
          <p:sp>
            <p:nvSpPr>
              <p:cNvPr id="112" name="Oval 111">
                <a:extLst>
                  <a:ext uri="{FF2B5EF4-FFF2-40B4-BE49-F238E27FC236}">
                    <a16:creationId xmlns:a16="http://schemas.microsoft.com/office/drawing/2014/main" id="{B51B2542-5ADF-41D4-B0CB-E6CB2AA9E940}"/>
                  </a:ext>
                </a:extLst>
              </p:cNvPr>
              <p:cNvSpPr/>
              <p:nvPr/>
            </p:nvSpPr>
            <p:spPr>
              <a:xfrm>
                <a:off x="10752449" y="2390943"/>
                <a:ext cx="693645" cy="2605569"/>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3" name="Picture 112" descr="A picture containing text, seat, chair, furniture&#10;&#10;Description automatically generated">
                <a:extLst>
                  <a:ext uri="{FF2B5EF4-FFF2-40B4-BE49-F238E27FC236}">
                    <a16:creationId xmlns:a16="http://schemas.microsoft.com/office/drawing/2014/main" id="{1EDC2A13-B682-4AE5-93A9-9DFE7C4F284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747090" y="2808140"/>
                <a:ext cx="648663" cy="515080"/>
              </a:xfrm>
              <a:prstGeom prst="rect">
                <a:avLst/>
              </a:prstGeom>
            </p:spPr>
          </p:pic>
          <p:pic>
            <p:nvPicPr>
              <p:cNvPr id="114" name="Picture 113" descr="A picture containing text, seat, chair, furniture&#10;&#10;Description automatically generated">
                <a:extLst>
                  <a:ext uri="{FF2B5EF4-FFF2-40B4-BE49-F238E27FC236}">
                    <a16:creationId xmlns:a16="http://schemas.microsoft.com/office/drawing/2014/main" id="{221BDB89-276D-41A6-93B4-9AB677688E46}"/>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23957" y="4309913"/>
                <a:ext cx="648663" cy="515080"/>
              </a:xfrm>
              <a:prstGeom prst="rect">
                <a:avLst/>
              </a:prstGeom>
            </p:spPr>
          </p:pic>
          <p:pic>
            <p:nvPicPr>
              <p:cNvPr id="115" name="Picture 114" descr="A picture containing text, seat, chair, furniture&#10;&#10;Description automatically generated">
                <a:extLst>
                  <a:ext uri="{FF2B5EF4-FFF2-40B4-BE49-F238E27FC236}">
                    <a16:creationId xmlns:a16="http://schemas.microsoft.com/office/drawing/2014/main" id="{87F1F0C0-EC6B-46A4-88ED-43CA173FA12C}"/>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93140" y="3591227"/>
                <a:ext cx="648663" cy="515080"/>
              </a:xfrm>
              <a:prstGeom prst="rect">
                <a:avLst/>
              </a:prstGeom>
            </p:spPr>
          </p:pic>
        </p:grpSp>
      </p:grpSp>
      <p:grpSp>
        <p:nvGrpSpPr>
          <p:cNvPr id="116" name="Group 115">
            <a:extLst>
              <a:ext uri="{FF2B5EF4-FFF2-40B4-BE49-F238E27FC236}">
                <a16:creationId xmlns:a16="http://schemas.microsoft.com/office/drawing/2014/main" id="{AC2DB7AD-4EED-45B5-A9ED-152DFBE1F025}"/>
              </a:ext>
            </a:extLst>
          </p:cNvPr>
          <p:cNvGrpSpPr/>
          <p:nvPr/>
        </p:nvGrpSpPr>
        <p:grpSpPr>
          <a:xfrm>
            <a:off x="8755008" y="2293391"/>
            <a:ext cx="2217817" cy="2271218"/>
            <a:chOff x="6625536" y="2293391"/>
            <a:chExt cx="2217817" cy="2271218"/>
          </a:xfrm>
        </p:grpSpPr>
        <p:grpSp>
          <p:nvGrpSpPr>
            <p:cNvPr id="117" name="Group 116">
              <a:extLst>
                <a:ext uri="{FF2B5EF4-FFF2-40B4-BE49-F238E27FC236}">
                  <a16:creationId xmlns:a16="http://schemas.microsoft.com/office/drawing/2014/main" id="{C4CF0274-A2CA-4A92-B8CF-3CF501F72C9B}"/>
                </a:ext>
              </a:extLst>
            </p:cNvPr>
            <p:cNvGrpSpPr/>
            <p:nvPr/>
          </p:nvGrpSpPr>
          <p:grpSpPr>
            <a:xfrm>
              <a:off x="6625536" y="2293391"/>
              <a:ext cx="614850" cy="2271218"/>
              <a:chOff x="10623957" y="2390943"/>
              <a:chExt cx="822137" cy="2605569"/>
            </a:xfrm>
          </p:grpSpPr>
          <p:sp>
            <p:nvSpPr>
              <p:cNvPr id="133" name="Oval 132">
                <a:extLst>
                  <a:ext uri="{FF2B5EF4-FFF2-40B4-BE49-F238E27FC236}">
                    <a16:creationId xmlns:a16="http://schemas.microsoft.com/office/drawing/2014/main" id="{3F2924B3-08D3-4331-90E3-3957F028CEA3}"/>
                  </a:ext>
                </a:extLst>
              </p:cNvPr>
              <p:cNvSpPr/>
              <p:nvPr/>
            </p:nvSpPr>
            <p:spPr>
              <a:xfrm>
                <a:off x="10752449" y="2390943"/>
                <a:ext cx="693645" cy="2605569"/>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4" name="Picture 133" descr="A picture containing text, seat, chair, furniture&#10;&#10;Description automatically generated">
                <a:extLst>
                  <a:ext uri="{FF2B5EF4-FFF2-40B4-BE49-F238E27FC236}">
                    <a16:creationId xmlns:a16="http://schemas.microsoft.com/office/drawing/2014/main" id="{67FE03E4-0C7C-4AAC-904D-3474BA0048BE}"/>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747090" y="2808140"/>
                <a:ext cx="648663" cy="515080"/>
              </a:xfrm>
              <a:prstGeom prst="rect">
                <a:avLst/>
              </a:prstGeom>
            </p:spPr>
          </p:pic>
          <p:pic>
            <p:nvPicPr>
              <p:cNvPr id="135" name="Picture 134" descr="A picture containing text, seat, chair, furniture&#10;&#10;Description automatically generated">
                <a:extLst>
                  <a:ext uri="{FF2B5EF4-FFF2-40B4-BE49-F238E27FC236}">
                    <a16:creationId xmlns:a16="http://schemas.microsoft.com/office/drawing/2014/main" id="{32913038-357E-4CBF-8C40-3748066C75FF}"/>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23957" y="4309913"/>
                <a:ext cx="648663" cy="515080"/>
              </a:xfrm>
              <a:prstGeom prst="rect">
                <a:avLst/>
              </a:prstGeom>
            </p:spPr>
          </p:pic>
          <p:pic>
            <p:nvPicPr>
              <p:cNvPr id="136" name="Picture 135" descr="A picture containing text, seat, chair, furniture&#10;&#10;Description automatically generated">
                <a:extLst>
                  <a:ext uri="{FF2B5EF4-FFF2-40B4-BE49-F238E27FC236}">
                    <a16:creationId xmlns:a16="http://schemas.microsoft.com/office/drawing/2014/main" id="{A0FA9717-C233-4064-ACFC-D3E4E58EAD3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93140" y="3591227"/>
                <a:ext cx="648663" cy="515080"/>
              </a:xfrm>
              <a:prstGeom prst="rect">
                <a:avLst/>
              </a:prstGeom>
            </p:spPr>
          </p:pic>
        </p:grpSp>
        <p:grpSp>
          <p:nvGrpSpPr>
            <p:cNvPr id="118" name="Group 117">
              <a:extLst>
                <a:ext uri="{FF2B5EF4-FFF2-40B4-BE49-F238E27FC236}">
                  <a16:creationId xmlns:a16="http://schemas.microsoft.com/office/drawing/2014/main" id="{CA36CBC3-F301-49F4-805A-09D69388C341}"/>
                </a:ext>
              </a:extLst>
            </p:cNvPr>
            <p:cNvGrpSpPr/>
            <p:nvPr/>
          </p:nvGrpSpPr>
          <p:grpSpPr>
            <a:xfrm>
              <a:off x="7160017" y="2293391"/>
              <a:ext cx="614850" cy="2271218"/>
              <a:chOff x="10623957" y="2390943"/>
              <a:chExt cx="822137" cy="2605569"/>
            </a:xfrm>
          </p:grpSpPr>
          <p:sp>
            <p:nvSpPr>
              <p:cNvPr id="129" name="Oval 128">
                <a:extLst>
                  <a:ext uri="{FF2B5EF4-FFF2-40B4-BE49-F238E27FC236}">
                    <a16:creationId xmlns:a16="http://schemas.microsoft.com/office/drawing/2014/main" id="{ECE07B21-4E8A-476C-A8E7-6783FBF48BCA}"/>
                  </a:ext>
                </a:extLst>
              </p:cNvPr>
              <p:cNvSpPr/>
              <p:nvPr/>
            </p:nvSpPr>
            <p:spPr>
              <a:xfrm>
                <a:off x="10752449" y="2390943"/>
                <a:ext cx="693645" cy="2605569"/>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0" name="Picture 129" descr="A picture containing text, seat, chair, furniture&#10;&#10;Description automatically generated">
                <a:extLst>
                  <a:ext uri="{FF2B5EF4-FFF2-40B4-BE49-F238E27FC236}">
                    <a16:creationId xmlns:a16="http://schemas.microsoft.com/office/drawing/2014/main" id="{F583D194-F9D2-4301-BC99-F35CB2ABAC1F}"/>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747090" y="2808140"/>
                <a:ext cx="648663" cy="515080"/>
              </a:xfrm>
              <a:prstGeom prst="rect">
                <a:avLst/>
              </a:prstGeom>
            </p:spPr>
          </p:pic>
          <p:pic>
            <p:nvPicPr>
              <p:cNvPr id="131" name="Picture 130" descr="A picture containing text, seat, chair, furniture&#10;&#10;Description automatically generated">
                <a:extLst>
                  <a:ext uri="{FF2B5EF4-FFF2-40B4-BE49-F238E27FC236}">
                    <a16:creationId xmlns:a16="http://schemas.microsoft.com/office/drawing/2014/main" id="{B96B2D29-7A18-4A9F-BF82-A7C0F930648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23957" y="4309913"/>
                <a:ext cx="648663" cy="515080"/>
              </a:xfrm>
              <a:prstGeom prst="rect">
                <a:avLst/>
              </a:prstGeom>
            </p:spPr>
          </p:pic>
          <p:pic>
            <p:nvPicPr>
              <p:cNvPr id="132" name="Picture 131" descr="A picture containing text, seat, chair, furniture&#10;&#10;Description automatically generated">
                <a:extLst>
                  <a:ext uri="{FF2B5EF4-FFF2-40B4-BE49-F238E27FC236}">
                    <a16:creationId xmlns:a16="http://schemas.microsoft.com/office/drawing/2014/main" id="{6305559B-3570-4228-BA12-E37FDD14F3E6}"/>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93140" y="3591227"/>
                <a:ext cx="648663" cy="515080"/>
              </a:xfrm>
              <a:prstGeom prst="rect">
                <a:avLst/>
              </a:prstGeom>
            </p:spPr>
          </p:pic>
        </p:grpSp>
        <p:grpSp>
          <p:nvGrpSpPr>
            <p:cNvPr id="119" name="Group 118">
              <a:extLst>
                <a:ext uri="{FF2B5EF4-FFF2-40B4-BE49-F238E27FC236}">
                  <a16:creationId xmlns:a16="http://schemas.microsoft.com/office/drawing/2014/main" id="{1873842B-4B04-4637-BDA7-BD9F512B042C}"/>
                </a:ext>
              </a:extLst>
            </p:cNvPr>
            <p:cNvGrpSpPr/>
            <p:nvPr/>
          </p:nvGrpSpPr>
          <p:grpSpPr>
            <a:xfrm>
              <a:off x="8228503" y="2293391"/>
              <a:ext cx="614850" cy="2271218"/>
              <a:chOff x="10623957" y="2390943"/>
              <a:chExt cx="822137" cy="2605569"/>
            </a:xfrm>
          </p:grpSpPr>
          <p:sp>
            <p:nvSpPr>
              <p:cNvPr id="125" name="Oval 124">
                <a:extLst>
                  <a:ext uri="{FF2B5EF4-FFF2-40B4-BE49-F238E27FC236}">
                    <a16:creationId xmlns:a16="http://schemas.microsoft.com/office/drawing/2014/main" id="{715B367A-F4B3-419B-AF91-A3C863BBAF01}"/>
                  </a:ext>
                </a:extLst>
              </p:cNvPr>
              <p:cNvSpPr/>
              <p:nvPr/>
            </p:nvSpPr>
            <p:spPr>
              <a:xfrm>
                <a:off x="10752449" y="2390943"/>
                <a:ext cx="693645" cy="2605569"/>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6" name="Picture 125" descr="A picture containing text, seat, chair, furniture&#10;&#10;Description automatically generated">
                <a:extLst>
                  <a:ext uri="{FF2B5EF4-FFF2-40B4-BE49-F238E27FC236}">
                    <a16:creationId xmlns:a16="http://schemas.microsoft.com/office/drawing/2014/main" id="{3FA12A2F-CCD2-4920-BE8D-4BDF4C5DA6B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747090" y="2808140"/>
                <a:ext cx="648663" cy="515080"/>
              </a:xfrm>
              <a:prstGeom prst="rect">
                <a:avLst/>
              </a:prstGeom>
            </p:spPr>
          </p:pic>
          <p:pic>
            <p:nvPicPr>
              <p:cNvPr id="127" name="Picture 126" descr="A picture containing text, seat, chair, furniture&#10;&#10;Description automatically generated">
                <a:extLst>
                  <a:ext uri="{FF2B5EF4-FFF2-40B4-BE49-F238E27FC236}">
                    <a16:creationId xmlns:a16="http://schemas.microsoft.com/office/drawing/2014/main" id="{6488F0A0-4078-4B12-BACB-E98CD32ACB6C}"/>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23957" y="4309913"/>
                <a:ext cx="648663" cy="515080"/>
              </a:xfrm>
              <a:prstGeom prst="rect">
                <a:avLst/>
              </a:prstGeom>
            </p:spPr>
          </p:pic>
          <p:pic>
            <p:nvPicPr>
              <p:cNvPr id="128" name="Picture 127" descr="A picture containing text, seat, chair, furniture&#10;&#10;Description automatically generated">
                <a:extLst>
                  <a:ext uri="{FF2B5EF4-FFF2-40B4-BE49-F238E27FC236}">
                    <a16:creationId xmlns:a16="http://schemas.microsoft.com/office/drawing/2014/main" id="{A9A69855-8500-48A4-8AE9-A841C8FC342D}"/>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93140" y="3591227"/>
                <a:ext cx="648663" cy="515080"/>
              </a:xfrm>
              <a:prstGeom prst="rect">
                <a:avLst/>
              </a:prstGeom>
            </p:spPr>
          </p:pic>
        </p:grpSp>
        <p:grpSp>
          <p:nvGrpSpPr>
            <p:cNvPr id="120" name="Group 119">
              <a:extLst>
                <a:ext uri="{FF2B5EF4-FFF2-40B4-BE49-F238E27FC236}">
                  <a16:creationId xmlns:a16="http://schemas.microsoft.com/office/drawing/2014/main" id="{E4C59B1F-4AD2-4C6F-AC50-9DE5D7751989}"/>
                </a:ext>
              </a:extLst>
            </p:cNvPr>
            <p:cNvGrpSpPr/>
            <p:nvPr/>
          </p:nvGrpSpPr>
          <p:grpSpPr>
            <a:xfrm>
              <a:off x="7680123" y="2293391"/>
              <a:ext cx="614850" cy="2271218"/>
              <a:chOff x="10623957" y="2390943"/>
              <a:chExt cx="822137" cy="2605569"/>
            </a:xfrm>
          </p:grpSpPr>
          <p:sp>
            <p:nvSpPr>
              <p:cNvPr id="121" name="Oval 120">
                <a:extLst>
                  <a:ext uri="{FF2B5EF4-FFF2-40B4-BE49-F238E27FC236}">
                    <a16:creationId xmlns:a16="http://schemas.microsoft.com/office/drawing/2014/main" id="{E082C281-938D-49D3-BA85-296C9162EC47}"/>
                  </a:ext>
                </a:extLst>
              </p:cNvPr>
              <p:cNvSpPr/>
              <p:nvPr/>
            </p:nvSpPr>
            <p:spPr>
              <a:xfrm>
                <a:off x="10752449" y="2390943"/>
                <a:ext cx="693645" cy="2605569"/>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22" name="Picture 121" descr="A picture containing text, seat, chair, furniture&#10;&#10;Description automatically generated">
                <a:extLst>
                  <a:ext uri="{FF2B5EF4-FFF2-40B4-BE49-F238E27FC236}">
                    <a16:creationId xmlns:a16="http://schemas.microsoft.com/office/drawing/2014/main" id="{EBDB942D-A1CA-45B2-B8CA-BC4A36B536AF}"/>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747090" y="2808140"/>
                <a:ext cx="648663" cy="515080"/>
              </a:xfrm>
              <a:prstGeom prst="rect">
                <a:avLst/>
              </a:prstGeom>
            </p:spPr>
          </p:pic>
          <p:pic>
            <p:nvPicPr>
              <p:cNvPr id="123" name="Picture 122" descr="A picture containing text, seat, chair, furniture&#10;&#10;Description automatically generated">
                <a:extLst>
                  <a:ext uri="{FF2B5EF4-FFF2-40B4-BE49-F238E27FC236}">
                    <a16:creationId xmlns:a16="http://schemas.microsoft.com/office/drawing/2014/main" id="{44CE33AC-2288-4274-AA03-A2067F58E1BF}"/>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23957" y="4309913"/>
                <a:ext cx="648663" cy="515080"/>
              </a:xfrm>
              <a:prstGeom prst="rect">
                <a:avLst/>
              </a:prstGeom>
            </p:spPr>
          </p:pic>
          <p:pic>
            <p:nvPicPr>
              <p:cNvPr id="124" name="Picture 123" descr="A picture containing text, seat, chair, furniture&#10;&#10;Description automatically generated">
                <a:extLst>
                  <a:ext uri="{FF2B5EF4-FFF2-40B4-BE49-F238E27FC236}">
                    <a16:creationId xmlns:a16="http://schemas.microsoft.com/office/drawing/2014/main" id="{190EAA3B-DD87-476E-A436-A284536EC5F7}"/>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93140" y="3591227"/>
                <a:ext cx="648663" cy="515080"/>
              </a:xfrm>
              <a:prstGeom prst="rect">
                <a:avLst/>
              </a:prstGeom>
            </p:spPr>
          </p:pic>
        </p:grpSp>
      </p:grpSp>
      <p:sp>
        <p:nvSpPr>
          <p:cNvPr id="137" name="TextBox 136">
            <a:extLst>
              <a:ext uri="{FF2B5EF4-FFF2-40B4-BE49-F238E27FC236}">
                <a16:creationId xmlns:a16="http://schemas.microsoft.com/office/drawing/2014/main" id="{A21A4A2B-F08D-42D0-8E10-B95CFEAB3547}"/>
              </a:ext>
            </a:extLst>
          </p:cNvPr>
          <p:cNvSpPr txBox="1"/>
          <p:nvPr/>
        </p:nvSpPr>
        <p:spPr>
          <a:xfrm>
            <a:off x="6567727" y="4786381"/>
            <a:ext cx="4859676" cy="307777"/>
          </a:xfrm>
          <a:prstGeom prst="rect">
            <a:avLst/>
          </a:prstGeom>
          <a:solidFill>
            <a:schemeClr val="bg1"/>
          </a:solidFill>
        </p:spPr>
        <p:txBody>
          <a:bodyPr wrap="square" rtlCol="0">
            <a:spAutoFit/>
          </a:bodyPr>
          <a:lstStyle/>
          <a:p>
            <a:r>
              <a:rPr lang="en-GB" sz="1400" dirty="0">
                <a:solidFill>
                  <a:srgbClr val="FF0000"/>
                </a:solidFill>
              </a:rPr>
              <a:t>1 stack   2 stacks   etc…                                          8 stacks</a:t>
            </a:r>
          </a:p>
        </p:txBody>
      </p:sp>
      <p:pic>
        <p:nvPicPr>
          <p:cNvPr id="8" name="Picture 7">
            <a:extLst>
              <a:ext uri="{FF2B5EF4-FFF2-40B4-BE49-F238E27FC236}">
                <a16:creationId xmlns:a16="http://schemas.microsoft.com/office/drawing/2014/main" id="{85EDEB57-5D85-4746-866E-D45FEA0FAB48}"/>
              </a:ext>
            </a:extLst>
          </p:cNvPr>
          <p:cNvPicPr>
            <a:picLocks noChangeAspect="1"/>
          </p:cNvPicPr>
          <p:nvPr/>
        </p:nvPicPr>
        <p:blipFill>
          <a:blip r:embed="rId5"/>
          <a:stretch>
            <a:fillRect/>
          </a:stretch>
        </p:blipFill>
        <p:spPr>
          <a:xfrm>
            <a:off x="6890756" y="1198481"/>
            <a:ext cx="4044420" cy="816996"/>
          </a:xfrm>
          <a:prstGeom prst="rect">
            <a:avLst/>
          </a:prstGeom>
        </p:spPr>
      </p:pic>
    </p:spTree>
    <p:extLst>
      <p:ext uri="{BB962C8B-B14F-4D97-AF65-F5344CB8AC3E}">
        <p14:creationId xmlns:p14="http://schemas.microsoft.com/office/powerpoint/2010/main" val="15914790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000" b="1" dirty="0"/>
              <a:t>Review your solution: does it seem reasonable?</a:t>
            </a:r>
            <a:br>
              <a:rPr lang="en-GB" sz="2000" b="1" dirty="0"/>
            </a:br>
            <a:r>
              <a:rPr lang="en-GB" sz="2000" b="1" dirty="0"/>
              <a:t>Which steps/ parts did you find easy and which harder?</a:t>
            </a:r>
          </a:p>
        </p:txBody>
      </p:sp>
      <p:sp>
        <p:nvSpPr>
          <p:cNvPr id="7" name="TextBox 6">
            <a:extLst>
              <a:ext uri="{FF2B5EF4-FFF2-40B4-BE49-F238E27FC236}">
                <a16:creationId xmlns:a16="http://schemas.microsoft.com/office/drawing/2014/main" id="{82B95C2A-ABE7-40E7-8C98-4D1427C073AA}"/>
              </a:ext>
            </a:extLst>
          </p:cNvPr>
          <p:cNvSpPr txBox="1"/>
          <p:nvPr/>
        </p:nvSpPr>
        <p:spPr>
          <a:xfrm>
            <a:off x="535422" y="1765879"/>
            <a:ext cx="4518053" cy="3631763"/>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How could you check?</a:t>
            </a:r>
          </a:p>
          <a:p>
            <a:endParaRPr lang="en-GB" b="1" dirty="0">
              <a:cs typeface="Times New Roman" panose="02020603050405020304" pitchFamily="18" charset="0"/>
            </a:endParaRPr>
          </a:p>
          <a:p>
            <a:pPr marL="342900" indent="-342900">
              <a:buAutoNum type="arabicPeriod"/>
            </a:pPr>
            <a:r>
              <a:rPr lang="en-GB" b="1" dirty="0">
                <a:cs typeface="Times New Roman" panose="02020603050405020304" pitchFamily="18" charset="0"/>
              </a:rPr>
              <a:t>Go through the steps you took  and check for errors</a:t>
            </a:r>
          </a:p>
          <a:p>
            <a:r>
              <a:rPr lang="en-GB" sz="1600" b="1" dirty="0">
                <a:cs typeface="Times New Roman" panose="02020603050405020304" pitchFamily="18" charset="0"/>
              </a:rPr>
              <a:t>      </a:t>
            </a:r>
            <a:r>
              <a:rPr lang="en-GB" sz="1600" dirty="0">
                <a:cs typeface="Times New Roman" panose="02020603050405020304" pitchFamily="18" charset="0"/>
              </a:rPr>
              <a:t>Remember the question is about how many </a:t>
            </a:r>
          </a:p>
          <a:p>
            <a:r>
              <a:rPr lang="en-GB" sz="1600" dirty="0">
                <a:cs typeface="Times New Roman" panose="02020603050405020304" pitchFamily="18" charset="0"/>
              </a:rPr>
              <a:t>      stacks of sunbeds there are altogether</a:t>
            </a:r>
          </a:p>
          <a:p>
            <a:endParaRPr lang="en-GB" b="1" dirty="0">
              <a:cs typeface="Times New Roman" panose="02020603050405020304" pitchFamily="18" charset="0"/>
            </a:endParaRPr>
          </a:p>
          <a:p>
            <a:r>
              <a:rPr lang="en-GB" b="1" dirty="0">
                <a:cs typeface="Times New Roman" panose="02020603050405020304" pitchFamily="18" charset="0"/>
              </a:rPr>
              <a:t>2. Try to solve the calculation in a </a:t>
            </a:r>
          </a:p>
          <a:p>
            <a:r>
              <a:rPr lang="en-GB" b="1" dirty="0">
                <a:cs typeface="Times New Roman" panose="02020603050405020304" pitchFamily="18" charset="0"/>
              </a:rPr>
              <a:t>    different way and see if you get the </a:t>
            </a:r>
          </a:p>
          <a:p>
            <a:r>
              <a:rPr lang="en-GB" b="1" dirty="0">
                <a:cs typeface="Times New Roman" panose="02020603050405020304" pitchFamily="18" charset="0"/>
              </a:rPr>
              <a:t>    same answer</a:t>
            </a: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p:txBody>
      </p:sp>
      <p:sp>
        <p:nvSpPr>
          <p:cNvPr id="9" name="Text Box 2">
            <a:extLst>
              <a:ext uri="{FF2B5EF4-FFF2-40B4-BE49-F238E27FC236}">
                <a16:creationId xmlns:a16="http://schemas.microsoft.com/office/drawing/2014/main" id="{ED770C60-640C-4B6F-953B-DF120EE66415}"/>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4" name="Group 13">
            <a:extLst>
              <a:ext uri="{FF2B5EF4-FFF2-40B4-BE49-F238E27FC236}">
                <a16:creationId xmlns:a16="http://schemas.microsoft.com/office/drawing/2014/main" id="{60934467-560C-4059-8B4C-80E4B8459255}"/>
              </a:ext>
            </a:extLst>
          </p:cNvPr>
          <p:cNvGrpSpPr/>
          <p:nvPr/>
        </p:nvGrpSpPr>
        <p:grpSpPr>
          <a:xfrm>
            <a:off x="5438808" y="1497866"/>
            <a:ext cx="6578043" cy="5176802"/>
            <a:chOff x="5479268" y="1408854"/>
            <a:chExt cx="6578043" cy="5176802"/>
          </a:xfrm>
        </p:grpSpPr>
        <p:sp>
          <p:nvSpPr>
            <p:cNvPr id="22" name="Content Placeholder 6">
              <a:extLst>
                <a:ext uri="{FF2B5EF4-FFF2-40B4-BE49-F238E27FC236}">
                  <a16:creationId xmlns:a16="http://schemas.microsoft.com/office/drawing/2014/main" id="{53BCD837-20ED-4AC5-AA1F-D8B4EE06334E}"/>
                </a:ext>
              </a:extLst>
            </p:cNvPr>
            <p:cNvSpPr txBox="1">
              <a:spLocks/>
            </p:cNvSpPr>
            <p:nvPr/>
          </p:nvSpPr>
          <p:spPr bwMode="auto">
            <a:xfrm>
              <a:off x="5479268" y="140885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23" name="Group 22">
              <a:extLst>
                <a:ext uri="{FF2B5EF4-FFF2-40B4-BE49-F238E27FC236}">
                  <a16:creationId xmlns:a16="http://schemas.microsoft.com/office/drawing/2014/main" id="{8E54F5CB-90D4-435F-8C62-C415E282C863}"/>
                </a:ext>
              </a:extLst>
            </p:cNvPr>
            <p:cNvGrpSpPr/>
            <p:nvPr/>
          </p:nvGrpSpPr>
          <p:grpSpPr>
            <a:xfrm>
              <a:off x="5695998" y="2080996"/>
              <a:ext cx="6144582" cy="3832518"/>
              <a:chOff x="3151727" y="1823160"/>
              <a:chExt cx="6144582" cy="3832518"/>
            </a:xfrm>
          </p:grpSpPr>
          <p:grpSp>
            <p:nvGrpSpPr>
              <p:cNvPr id="24" name="Group 23">
                <a:extLst>
                  <a:ext uri="{FF2B5EF4-FFF2-40B4-BE49-F238E27FC236}">
                    <a16:creationId xmlns:a16="http://schemas.microsoft.com/office/drawing/2014/main" id="{E950303E-E69F-4DCE-8914-42821ED13170}"/>
                  </a:ext>
                </a:extLst>
              </p:cNvPr>
              <p:cNvGrpSpPr/>
              <p:nvPr/>
            </p:nvGrpSpPr>
            <p:grpSpPr>
              <a:xfrm>
                <a:off x="3151727" y="1823160"/>
                <a:ext cx="6144582" cy="3832518"/>
                <a:chOff x="2781857" y="1864257"/>
                <a:chExt cx="6144582" cy="3832518"/>
              </a:xfrm>
              <a:solidFill>
                <a:schemeClr val="accent4">
                  <a:lumMod val="20000"/>
                  <a:lumOff val="80000"/>
                </a:schemeClr>
              </a:solidFill>
            </p:grpSpPr>
            <p:grpSp>
              <p:nvGrpSpPr>
                <p:cNvPr id="26" name="Group 25">
                  <a:extLst>
                    <a:ext uri="{FF2B5EF4-FFF2-40B4-BE49-F238E27FC236}">
                      <a16:creationId xmlns:a16="http://schemas.microsoft.com/office/drawing/2014/main" id="{1B932DFF-C9D5-44B5-AF5D-06B93E2A3C96}"/>
                    </a:ext>
                  </a:extLst>
                </p:cNvPr>
                <p:cNvGrpSpPr/>
                <p:nvPr/>
              </p:nvGrpSpPr>
              <p:grpSpPr>
                <a:xfrm>
                  <a:off x="2781857" y="1864257"/>
                  <a:ext cx="6144582" cy="3832518"/>
                  <a:chOff x="2853776" y="1813597"/>
                  <a:chExt cx="6144582" cy="3832518"/>
                </a:xfrm>
                <a:grpFill/>
              </p:grpSpPr>
              <p:sp>
                <p:nvSpPr>
                  <p:cNvPr id="28" name="Speech Bubble: Rectangle with Corners Rounded 27">
                    <a:extLst>
                      <a:ext uri="{FF2B5EF4-FFF2-40B4-BE49-F238E27FC236}">
                        <a16:creationId xmlns:a16="http://schemas.microsoft.com/office/drawing/2014/main" id="{820EF463-39B0-4E83-8B66-2B16D20DADCA}"/>
                      </a:ext>
                    </a:extLst>
                  </p:cNvPr>
                  <p:cNvSpPr/>
                  <p:nvPr/>
                </p:nvSpPr>
                <p:spPr>
                  <a:xfrm>
                    <a:off x="2853776" y="1813597"/>
                    <a:ext cx="6144582" cy="3832518"/>
                  </a:xfrm>
                  <a:prstGeom prst="wedgeRoundRectCallou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CEB371B6-61CD-44D9-A638-D0E30D284D2B}"/>
                      </a:ext>
                    </a:extLst>
                  </p:cNvPr>
                  <p:cNvSpPr txBox="1"/>
                  <p:nvPr/>
                </p:nvSpPr>
                <p:spPr>
                  <a:xfrm>
                    <a:off x="5557473" y="5170238"/>
                    <a:ext cx="3164441" cy="369332"/>
                  </a:xfrm>
                  <a:prstGeom prst="rect">
                    <a:avLst/>
                  </a:prstGeom>
                  <a:grpFill/>
                </p:spPr>
                <p:txBody>
                  <a:bodyPr wrap="square" rtlCol="0">
                    <a:spAutoFit/>
                  </a:bodyPr>
                  <a:lstStyle/>
                  <a:p>
                    <a:r>
                      <a:rPr lang="en-GB" dirty="0"/>
                      <a:t>Adapted from ‘Dip and Pick’</a:t>
                    </a:r>
                  </a:p>
                </p:txBody>
              </p:sp>
              <p:pic>
                <p:nvPicPr>
                  <p:cNvPr id="30" name="Picture 29">
                    <a:extLst>
                      <a:ext uri="{FF2B5EF4-FFF2-40B4-BE49-F238E27FC236}">
                        <a16:creationId xmlns:a16="http://schemas.microsoft.com/office/drawing/2014/main" id="{37A359A5-25EB-49F6-8670-317868458AB5}"/>
                      </a:ext>
                    </a:extLst>
                  </p:cNvPr>
                  <p:cNvPicPr>
                    <a:picLocks noChangeAspect="1"/>
                  </p:cNvPicPr>
                  <p:nvPr/>
                </p:nvPicPr>
                <p:blipFill>
                  <a:blip r:embed="rId2"/>
                  <a:stretch>
                    <a:fillRect/>
                  </a:stretch>
                </p:blipFill>
                <p:spPr>
                  <a:xfrm>
                    <a:off x="4311756" y="5069154"/>
                    <a:ext cx="819150" cy="571500"/>
                  </a:xfrm>
                  <a:prstGeom prst="rect">
                    <a:avLst/>
                  </a:prstGeom>
                  <a:grpFill/>
                </p:spPr>
              </p:pic>
            </p:grpSp>
            <p:sp>
              <p:nvSpPr>
                <p:cNvPr id="27" name="TextBox 26">
                  <a:extLst>
                    <a:ext uri="{FF2B5EF4-FFF2-40B4-BE49-F238E27FC236}">
                      <a16:creationId xmlns:a16="http://schemas.microsoft.com/office/drawing/2014/main" id="{1C75DC65-3339-4DD4-BBC3-2A8B3AA1FCF9}"/>
                    </a:ext>
                  </a:extLst>
                </p:cNvPr>
                <p:cNvSpPr txBox="1"/>
                <p:nvPr/>
              </p:nvSpPr>
              <p:spPr>
                <a:xfrm>
                  <a:off x="3053897" y="2221007"/>
                  <a:ext cx="4863313" cy="2677656"/>
                </a:xfrm>
                <a:prstGeom prst="rect">
                  <a:avLst/>
                </a:prstGeom>
                <a:grpFill/>
              </p:spPr>
              <p:txBody>
                <a:bodyPr wrap="square" rtlCol="0">
                  <a:spAutoFit/>
                </a:bodyPr>
                <a:lstStyle/>
                <a:p>
                  <a:r>
                    <a:rPr lang="en-GB" sz="2400" dirty="0"/>
                    <a:t>By the pool, there are 18 sunbeds.</a:t>
                  </a:r>
                </a:p>
                <a:p>
                  <a:r>
                    <a:rPr lang="en-GB" sz="2400" dirty="0"/>
                    <a:t>The lifeguard stacks the sunbeds in piles of three.</a:t>
                  </a:r>
                </a:p>
                <a:p>
                  <a:r>
                    <a:rPr lang="en-GB" sz="2400" dirty="0"/>
                    <a:t>The lifeguard is given another 24 sunbeds.</a:t>
                  </a:r>
                </a:p>
                <a:p>
                  <a:r>
                    <a:rPr lang="en-GB" sz="2400" dirty="0"/>
                    <a:t>How many stacks of 3 can he make altogether?</a:t>
                  </a:r>
                </a:p>
              </p:txBody>
            </p:sp>
          </p:grpSp>
          <p:pic>
            <p:nvPicPr>
              <p:cNvPr id="25" name="Picture 24" descr="A picture containing text, seat, chair, furniture&#10;&#10;Description automatically generated">
                <a:extLst>
                  <a:ext uri="{FF2B5EF4-FFF2-40B4-BE49-F238E27FC236}">
                    <a16:creationId xmlns:a16="http://schemas.microsoft.com/office/drawing/2014/main" id="{6AAE2B25-AE8D-421A-B006-54535B7A7A33}"/>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835577" y="3390032"/>
                <a:ext cx="1310231" cy="960032"/>
              </a:xfrm>
              <a:prstGeom prst="rect">
                <a:avLst/>
              </a:prstGeom>
            </p:spPr>
          </p:pic>
        </p:grpSp>
      </p:grpSp>
    </p:spTree>
    <p:extLst>
      <p:ext uri="{BB962C8B-B14F-4D97-AF65-F5344CB8AC3E}">
        <p14:creationId xmlns:p14="http://schemas.microsoft.com/office/powerpoint/2010/main" val="23848197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Autofit/>
          </a:bodyPr>
          <a:lstStyle/>
          <a:p>
            <a:pPr algn="l"/>
            <a:r>
              <a:rPr lang="en-GB" sz="2800" b="1" dirty="0"/>
              <a:t>Now try this one</a:t>
            </a:r>
          </a:p>
        </p:txBody>
      </p:sp>
      <p:sp>
        <p:nvSpPr>
          <p:cNvPr id="7" name="TextBox 6">
            <a:extLst>
              <a:ext uri="{FF2B5EF4-FFF2-40B4-BE49-F238E27FC236}">
                <a16:creationId xmlns:a16="http://schemas.microsoft.com/office/drawing/2014/main" id="{82B95C2A-ABE7-40E7-8C98-4D1427C073AA}"/>
              </a:ext>
            </a:extLst>
          </p:cNvPr>
          <p:cNvSpPr txBox="1"/>
          <p:nvPr/>
        </p:nvSpPr>
        <p:spPr>
          <a:xfrm>
            <a:off x="373581" y="1515025"/>
            <a:ext cx="4518053" cy="3970318"/>
          </a:xfrm>
          <a:prstGeom prst="rect">
            <a:avLst/>
          </a:prstGeom>
          <a:solidFill>
            <a:schemeClr val="accent5">
              <a:lumMod val="20000"/>
              <a:lumOff val="80000"/>
            </a:schemeClr>
          </a:solidFill>
        </p:spPr>
        <p:txBody>
          <a:bodyPr wrap="square" rtlCol="0">
            <a:spAutoFit/>
          </a:bodyPr>
          <a:lstStyle/>
          <a:p>
            <a:r>
              <a:rPr lang="en-GB" b="1" dirty="0">
                <a:cs typeface="Times New Roman" panose="02020603050405020304" pitchFamily="18" charset="0"/>
              </a:rPr>
              <a:t>Understand the problem</a:t>
            </a:r>
          </a:p>
          <a:p>
            <a:endParaRPr lang="en-GB" b="1" dirty="0">
              <a:cs typeface="Times New Roman" panose="02020603050405020304" pitchFamily="18" charset="0"/>
            </a:endParaRPr>
          </a:p>
          <a:p>
            <a:r>
              <a:rPr lang="en-GB" b="1" dirty="0">
                <a:cs typeface="Times New Roman" panose="02020603050405020304" pitchFamily="18" charset="0"/>
              </a:rPr>
              <a:t>Make a plan</a:t>
            </a:r>
          </a:p>
          <a:p>
            <a:endParaRPr lang="en-GB" b="1" dirty="0">
              <a:cs typeface="Times New Roman" panose="02020603050405020304" pitchFamily="18" charset="0"/>
            </a:endParaRPr>
          </a:p>
          <a:p>
            <a:r>
              <a:rPr lang="en-GB" b="1" dirty="0">
                <a:cs typeface="Times New Roman" panose="02020603050405020304" pitchFamily="18" charset="0"/>
              </a:rPr>
              <a:t>Carry out your plan: show your reasoning </a:t>
            </a:r>
          </a:p>
          <a:p>
            <a:endParaRPr lang="en-GB" b="1" dirty="0">
              <a:cs typeface="Times New Roman" panose="02020603050405020304" pitchFamily="18" charset="0"/>
            </a:endParaRPr>
          </a:p>
          <a:p>
            <a:r>
              <a:rPr lang="en-GB" b="1" dirty="0">
                <a:cs typeface="Times New Roman" panose="02020603050405020304" pitchFamily="18" charset="0"/>
              </a:rPr>
              <a:t>Review your solution: does it seem reasonable?</a:t>
            </a:r>
          </a:p>
          <a:p>
            <a:endParaRPr lang="en-GB" b="1" dirty="0">
              <a:cs typeface="Times New Roman" panose="02020603050405020304" pitchFamily="18" charset="0"/>
            </a:endParaRPr>
          </a:p>
          <a:p>
            <a:r>
              <a:rPr lang="en-GB" b="1" dirty="0">
                <a:cs typeface="Times New Roman" panose="02020603050405020304" pitchFamily="18" charset="0"/>
              </a:rPr>
              <a:t>Think about your learning: which parts of the problem did you find easy and which parts did you find harder?</a:t>
            </a:r>
          </a:p>
          <a:p>
            <a:endParaRPr lang="en-GB" b="1" dirty="0">
              <a:cs typeface="Times New Roman" panose="02020603050405020304" pitchFamily="18" charset="0"/>
            </a:endParaRPr>
          </a:p>
        </p:txBody>
      </p:sp>
      <p:sp>
        <p:nvSpPr>
          <p:cNvPr id="8" name="Text Box 2">
            <a:extLst>
              <a:ext uri="{FF2B5EF4-FFF2-40B4-BE49-F238E27FC236}">
                <a16:creationId xmlns:a16="http://schemas.microsoft.com/office/drawing/2014/main" id="{6AAB0834-6429-4AC1-A84A-DB2DD63D2D7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15" name="Speech Bubble: Rectangle with Corners Rounded 14">
            <a:extLst>
              <a:ext uri="{FF2B5EF4-FFF2-40B4-BE49-F238E27FC236}">
                <a16:creationId xmlns:a16="http://schemas.microsoft.com/office/drawing/2014/main" id="{0137D203-0960-4119-AF47-7EBE65CAA7DD}"/>
              </a:ext>
            </a:extLst>
          </p:cNvPr>
          <p:cNvSpPr/>
          <p:nvPr/>
        </p:nvSpPr>
        <p:spPr>
          <a:xfrm>
            <a:off x="5615078" y="1652825"/>
            <a:ext cx="6144582" cy="3832518"/>
          </a:xfrm>
          <a:prstGeom prst="wedgeRoundRectCallou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17" name="Group 16">
            <a:extLst>
              <a:ext uri="{FF2B5EF4-FFF2-40B4-BE49-F238E27FC236}">
                <a16:creationId xmlns:a16="http://schemas.microsoft.com/office/drawing/2014/main" id="{547F5147-4629-40B1-9729-A9FED0CBE2A4}"/>
              </a:ext>
            </a:extLst>
          </p:cNvPr>
          <p:cNvGrpSpPr/>
          <p:nvPr/>
        </p:nvGrpSpPr>
        <p:grpSpPr>
          <a:xfrm>
            <a:off x="5398347" y="1275553"/>
            <a:ext cx="6578043" cy="5176802"/>
            <a:chOff x="5479268" y="1408854"/>
            <a:chExt cx="6578043" cy="5176802"/>
          </a:xfrm>
        </p:grpSpPr>
        <p:sp>
          <p:nvSpPr>
            <p:cNvPr id="23" name="Content Placeholder 6">
              <a:extLst>
                <a:ext uri="{FF2B5EF4-FFF2-40B4-BE49-F238E27FC236}">
                  <a16:creationId xmlns:a16="http://schemas.microsoft.com/office/drawing/2014/main" id="{715F4600-29BF-4266-A0D1-B2901649E63C}"/>
                </a:ext>
              </a:extLst>
            </p:cNvPr>
            <p:cNvSpPr txBox="1">
              <a:spLocks/>
            </p:cNvSpPr>
            <p:nvPr/>
          </p:nvSpPr>
          <p:spPr bwMode="auto">
            <a:xfrm>
              <a:off x="5479268" y="140885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24" name="Group 23">
              <a:extLst>
                <a:ext uri="{FF2B5EF4-FFF2-40B4-BE49-F238E27FC236}">
                  <a16:creationId xmlns:a16="http://schemas.microsoft.com/office/drawing/2014/main" id="{C9FA3C18-21C9-4E1F-9D9B-33F5AE26C7E7}"/>
                </a:ext>
              </a:extLst>
            </p:cNvPr>
            <p:cNvGrpSpPr/>
            <p:nvPr/>
          </p:nvGrpSpPr>
          <p:grpSpPr>
            <a:xfrm>
              <a:off x="5695998" y="2080996"/>
              <a:ext cx="6144582" cy="3832518"/>
              <a:chOff x="3151727" y="1823160"/>
              <a:chExt cx="6144582" cy="3832518"/>
            </a:xfrm>
          </p:grpSpPr>
          <p:grpSp>
            <p:nvGrpSpPr>
              <p:cNvPr id="25" name="Group 24">
                <a:extLst>
                  <a:ext uri="{FF2B5EF4-FFF2-40B4-BE49-F238E27FC236}">
                    <a16:creationId xmlns:a16="http://schemas.microsoft.com/office/drawing/2014/main" id="{81F22463-5624-434B-8FF3-4C6B2D61E2AF}"/>
                  </a:ext>
                </a:extLst>
              </p:cNvPr>
              <p:cNvGrpSpPr/>
              <p:nvPr/>
            </p:nvGrpSpPr>
            <p:grpSpPr>
              <a:xfrm>
                <a:off x="3151727" y="1823160"/>
                <a:ext cx="6144582" cy="3832518"/>
                <a:chOff x="2781857" y="1864257"/>
                <a:chExt cx="6144582" cy="3832518"/>
              </a:xfrm>
              <a:solidFill>
                <a:schemeClr val="accent4">
                  <a:lumMod val="20000"/>
                  <a:lumOff val="80000"/>
                </a:schemeClr>
              </a:solidFill>
            </p:grpSpPr>
            <p:grpSp>
              <p:nvGrpSpPr>
                <p:cNvPr id="27" name="Group 26">
                  <a:extLst>
                    <a:ext uri="{FF2B5EF4-FFF2-40B4-BE49-F238E27FC236}">
                      <a16:creationId xmlns:a16="http://schemas.microsoft.com/office/drawing/2014/main" id="{EE7F5A33-2E30-4298-8B6F-1A4B41EBFD32}"/>
                    </a:ext>
                  </a:extLst>
                </p:cNvPr>
                <p:cNvGrpSpPr/>
                <p:nvPr/>
              </p:nvGrpSpPr>
              <p:grpSpPr>
                <a:xfrm>
                  <a:off x="2781857" y="1864257"/>
                  <a:ext cx="6144582" cy="3832518"/>
                  <a:chOff x="2853776" y="1813597"/>
                  <a:chExt cx="6144582" cy="3832518"/>
                </a:xfrm>
                <a:grpFill/>
              </p:grpSpPr>
              <p:sp>
                <p:nvSpPr>
                  <p:cNvPr id="29" name="Speech Bubble: Rectangle with Corners Rounded 28">
                    <a:extLst>
                      <a:ext uri="{FF2B5EF4-FFF2-40B4-BE49-F238E27FC236}">
                        <a16:creationId xmlns:a16="http://schemas.microsoft.com/office/drawing/2014/main" id="{5CE9D064-F286-4C35-96F0-C1B03C081AFB}"/>
                      </a:ext>
                    </a:extLst>
                  </p:cNvPr>
                  <p:cNvSpPr/>
                  <p:nvPr/>
                </p:nvSpPr>
                <p:spPr>
                  <a:xfrm>
                    <a:off x="2853776" y="1813597"/>
                    <a:ext cx="6144582" cy="3832518"/>
                  </a:xfrm>
                  <a:prstGeom prst="wedgeRoundRectCallou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TextBox 29">
                    <a:extLst>
                      <a:ext uri="{FF2B5EF4-FFF2-40B4-BE49-F238E27FC236}">
                        <a16:creationId xmlns:a16="http://schemas.microsoft.com/office/drawing/2014/main" id="{A649BD7D-F8CF-45FB-99B3-6F071E26CD98}"/>
                      </a:ext>
                    </a:extLst>
                  </p:cNvPr>
                  <p:cNvSpPr txBox="1"/>
                  <p:nvPr/>
                </p:nvSpPr>
                <p:spPr>
                  <a:xfrm>
                    <a:off x="5557473" y="5170238"/>
                    <a:ext cx="3164441" cy="369332"/>
                  </a:xfrm>
                  <a:prstGeom prst="rect">
                    <a:avLst/>
                  </a:prstGeom>
                  <a:grpFill/>
                </p:spPr>
                <p:txBody>
                  <a:bodyPr wrap="square" rtlCol="0">
                    <a:spAutoFit/>
                  </a:bodyPr>
                  <a:lstStyle/>
                  <a:p>
                    <a:r>
                      <a:rPr lang="en-GB" dirty="0"/>
                      <a:t>Adapted from ‘Dip and Pick’</a:t>
                    </a:r>
                  </a:p>
                </p:txBody>
              </p:sp>
              <p:pic>
                <p:nvPicPr>
                  <p:cNvPr id="31" name="Picture 30">
                    <a:extLst>
                      <a:ext uri="{FF2B5EF4-FFF2-40B4-BE49-F238E27FC236}">
                        <a16:creationId xmlns:a16="http://schemas.microsoft.com/office/drawing/2014/main" id="{EB1FE228-3545-4BCF-99D2-94CCF5D295F6}"/>
                      </a:ext>
                    </a:extLst>
                  </p:cNvPr>
                  <p:cNvPicPr>
                    <a:picLocks noChangeAspect="1"/>
                  </p:cNvPicPr>
                  <p:nvPr/>
                </p:nvPicPr>
                <p:blipFill>
                  <a:blip r:embed="rId2"/>
                  <a:stretch>
                    <a:fillRect/>
                  </a:stretch>
                </p:blipFill>
                <p:spPr>
                  <a:xfrm>
                    <a:off x="4311756" y="5069154"/>
                    <a:ext cx="819150" cy="571500"/>
                  </a:xfrm>
                  <a:prstGeom prst="rect">
                    <a:avLst/>
                  </a:prstGeom>
                  <a:grpFill/>
                </p:spPr>
              </p:pic>
            </p:grpSp>
            <p:sp>
              <p:nvSpPr>
                <p:cNvPr id="28" name="TextBox 27">
                  <a:extLst>
                    <a:ext uri="{FF2B5EF4-FFF2-40B4-BE49-F238E27FC236}">
                      <a16:creationId xmlns:a16="http://schemas.microsoft.com/office/drawing/2014/main" id="{F956DC7A-CED8-4484-BC83-ADF7755D733F}"/>
                    </a:ext>
                  </a:extLst>
                </p:cNvPr>
                <p:cNvSpPr txBox="1"/>
                <p:nvPr/>
              </p:nvSpPr>
              <p:spPr>
                <a:xfrm>
                  <a:off x="3053897" y="2221007"/>
                  <a:ext cx="4863313" cy="3046988"/>
                </a:xfrm>
                <a:prstGeom prst="rect">
                  <a:avLst/>
                </a:prstGeom>
                <a:grpFill/>
              </p:spPr>
              <p:txBody>
                <a:bodyPr wrap="square" rtlCol="0">
                  <a:spAutoFit/>
                </a:bodyPr>
                <a:lstStyle/>
                <a:p>
                  <a:r>
                    <a:rPr lang="en-GB" sz="2400" dirty="0"/>
                    <a:t>At the pool, the lifeguard puts the sunbeds in stacks of 4.</a:t>
                  </a:r>
                </a:p>
                <a:p>
                  <a:r>
                    <a:rPr lang="en-GB" sz="2400" dirty="0"/>
                    <a:t>He makes 6 stacks of sunbeds and then makes another 5 stacks.</a:t>
                  </a:r>
                </a:p>
                <a:p>
                  <a:r>
                    <a:rPr lang="en-GB" sz="2400" dirty="0"/>
                    <a:t>He says that there are 46 sunbeds in total.</a:t>
                  </a:r>
                </a:p>
                <a:p>
                  <a:r>
                    <a:rPr lang="en-GB" sz="2400" dirty="0"/>
                    <a:t>Is he correct?  Explain how you know.</a:t>
                  </a:r>
                </a:p>
              </p:txBody>
            </p:sp>
          </p:grpSp>
          <p:pic>
            <p:nvPicPr>
              <p:cNvPr id="26" name="Picture 25" descr="A picture containing text, seat, chair, furniture&#10;&#10;Description automatically generated">
                <a:extLst>
                  <a:ext uri="{FF2B5EF4-FFF2-40B4-BE49-F238E27FC236}">
                    <a16:creationId xmlns:a16="http://schemas.microsoft.com/office/drawing/2014/main" id="{C88A0124-6D29-499C-948B-9630CDF949AF}"/>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835577" y="3739419"/>
                <a:ext cx="1310231" cy="960032"/>
              </a:xfrm>
              <a:prstGeom prst="rect">
                <a:avLst/>
              </a:prstGeom>
            </p:spPr>
          </p:pic>
        </p:grpSp>
      </p:grpSp>
    </p:spTree>
    <p:extLst>
      <p:ext uri="{BB962C8B-B14F-4D97-AF65-F5344CB8AC3E}">
        <p14:creationId xmlns:p14="http://schemas.microsoft.com/office/powerpoint/2010/main" val="31230648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981200" y="836712"/>
            <a:ext cx="8229600" cy="580926"/>
          </a:xfrm>
        </p:spPr>
        <p:txBody>
          <a:bodyPr>
            <a:normAutofit/>
          </a:bodyPr>
          <a:lstStyle/>
          <a:p>
            <a:pPr algn="l"/>
            <a:r>
              <a:rPr lang="en-GB" sz="2800" b="1" dirty="0"/>
              <a:t>HIAS Maths team</a:t>
            </a:r>
          </a:p>
        </p:txBody>
      </p:sp>
      <p:sp>
        <p:nvSpPr>
          <p:cNvPr id="3" name="Content Placeholder 2">
            <a:extLst>
              <a:ext uri="{FF2B5EF4-FFF2-40B4-BE49-F238E27FC236}">
                <a16:creationId xmlns:a16="http://schemas.microsoft.com/office/drawing/2014/main" id="{37315FA5-D23A-4E53-9E19-A45B7DE6E9B2}"/>
              </a:ext>
            </a:extLst>
          </p:cNvPr>
          <p:cNvSpPr>
            <a:spLocks noGrp="1"/>
          </p:cNvSpPr>
          <p:nvPr>
            <p:ph idx="1"/>
          </p:nvPr>
        </p:nvSpPr>
        <p:spPr>
          <a:xfrm>
            <a:off x="1981200" y="1600201"/>
            <a:ext cx="8229600" cy="4061047"/>
          </a:xfrm>
        </p:spPr>
        <p:txBody>
          <a:bodyPr>
            <a:noAutofit/>
          </a:bodyPr>
          <a:lstStyle/>
          <a:p>
            <a:pPr marL="0" indent="0">
              <a:buNone/>
            </a:pPr>
            <a:r>
              <a:rPr lang="en-GB" sz="1800" dirty="0"/>
              <a:t>The HIAS maths team offer a wide range of high-quality services to support schools in improving outcomes for learners, including courses, bespoke consultancy and in-house training.  </a:t>
            </a:r>
          </a:p>
          <a:p>
            <a:pPr marL="0" indent="0">
              <a:buNone/>
            </a:pPr>
            <a:endParaRPr lang="en-GB" sz="1800" dirty="0"/>
          </a:p>
          <a:p>
            <a:pPr marL="0" indent="0">
              <a:buNone/>
            </a:pPr>
            <a:r>
              <a:rPr lang="en-GB" sz="1800" dirty="0"/>
              <a:t>For further details referring </a:t>
            </a:r>
            <a:r>
              <a:rPr lang="en-GB" sz="1800"/>
              <a:t>to maths, </a:t>
            </a:r>
            <a:r>
              <a:rPr lang="en-GB" sz="1800" dirty="0"/>
              <a:t>please contact either of the team leads:</a:t>
            </a:r>
          </a:p>
          <a:p>
            <a:pPr marL="0" indent="0">
              <a:buNone/>
            </a:pPr>
            <a:r>
              <a:rPr lang="en-GB" sz="1800" dirty="0"/>
              <a:t>	Jacqui Clifft : </a:t>
            </a:r>
            <a:r>
              <a:rPr lang="en-GB" sz="1800" dirty="0">
                <a:hlinkClick r:id="rId2"/>
              </a:rPr>
              <a:t>Jacqui.clifft@hants.gov.uk</a:t>
            </a:r>
            <a:endParaRPr lang="en-GB" sz="1800" dirty="0"/>
          </a:p>
          <a:p>
            <a:pPr marL="0" indent="0">
              <a:buNone/>
            </a:pPr>
            <a:r>
              <a:rPr lang="en-GB" sz="1800" dirty="0"/>
              <a:t>	Jo Lees: </a:t>
            </a:r>
            <a:r>
              <a:rPr lang="en-GB" sz="1800" dirty="0">
                <a:hlinkClick r:id="rId3"/>
              </a:rPr>
              <a:t>Jo.Lees@hants.gov.uk</a:t>
            </a:r>
            <a:endParaRPr lang="en-GB" sz="1800" dirty="0"/>
          </a:p>
          <a:p>
            <a:pPr marL="0" indent="0">
              <a:buNone/>
            </a:pPr>
            <a:endParaRPr lang="en-GB" sz="1800" dirty="0"/>
          </a:p>
          <a:p>
            <a:pPr marL="0" indent="0">
              <a:buNone/>
            </a:pPr>
            <a:r>
              <a:rPr lang="en-GB" sz="1800" dirty="0"/>
              <a:t>For further details on the full range of services available please contact us using the following details:</a:t>
            </a:r>
          </a:p>
          <a:p>
            <a:pPr marL="0" indent="0">
              <a:buNone/>
            </a:pPr>
            <a:r>
              <a:rPr lang="en-GB" sz="1800" dirty="0"/>
              <a:t> </a:t>
            </a:r>
          </a:p>
          <a:p>
            <a:pPr marL="0" indent="0">
              <a:buNone/>
            </a:pPr>
            <a:r>
              <a:rPr lang="en-GB" sz="1800" dirty="0"/>
              <a:t>Tel: 01962 874820 or email: hias.enquiries@hants.gov.uk </a:t>
            </a:r>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endParaRPr lang="en-GB" sz="2000" dirty="0"/>
          </a:p>
          <a:p>
            <a:pPr marL="0" indent="0">
              <a:buNone/>
            </a:pPr>
            <a:r>
              <a:rPr lang="en-GB" sz="2000" dirty="0"/>
              <a:t>For further details on the full range of services available please contact us using the following details:</a:t>
            </a:r>
          </a:p>
          <a:p>
            <a:pPr marL="0" indent="0">
              <a:buNone/>
            </a:pPr>
            <a:r>
              <a:rPr lang="en-GB" sz="2000" dirty="0"/>
              <a:t> </a:t>
            </a:r>
          </a:p>
          <a:p>
            <a:pPr marL="0" indent="0">
              <a:buNone/>
            </a:pPr>
            <a:r>
              <a:rPr lang="en-GB" sz="2000" dirty="0"/>
              <a:t>Tel: 01962 874820 or email: </a:t>
            </a:r>
            <a:r>
              <a:rPr lang="en-GB" sz="2000" u="sng" dirty="0">
                <a:hlinkClick r:id="rId4"/>
              </a:rPr>
              <a:t>hias.enquiries@hants.gov.uk</a:t>
            </a:r>
            <a:r>
              <a:rPr lang="en-GB" sz="2000" dirty="0"/>
              <a:t> </a:t>
            </a:r>
          </a:p>
        </p:txBody>
      </p:sp>
      <p:pic>
        <p:nvPicPr>
          <p:cNvPr id="4" name="Picture 3">
            <a:extLst>
              <a:ext uri="{FF2B5EF4-FFF2-40B4-BE49-F238E27FC236}">
                <a16:creationId xmlns:a16="http://schemas.microsoft.com/office/drawing/2014/main" id="{EF9214C5-B01F-45DC-B050-A3009F4A4ED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554578" y="6353176"/>
            <a:ext cx="1951355" cy="504825"/>
          </a:xfrm>
          <a:prstGeom prst="rect">
            <a:avLst/>
          </a:prstGeom>
          <a:noFill/>
          <a:ln>
            <a:noFill/>
          </a:ln>
        </p:spPr>
      </p:pic>
      <p:pic>
        <p:nvPicPr>
          <p:cNvPr id="7" name="Picture 2" descr="image001">
            <a:extLst>
              <a:ext uri="{FF2B5EF4-FFF2-40B4-BE49-F238E27FC236}">
                <a16:creationId xmlns:a16="http://schemas.microsoft.com/office/drawing/2014/main" id="{A1225777-4001-4A53-9C8C-6F01F7A2524C}"/>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25046" t="17177" r="11766" b="27104"/>
          <a:stretch/>
        </p:blipFill>
        <p:spPr bwMode="auto">
          <a:xfrm>
            <a:off x="9112668" y="5517232"/>
            <a:ext cx="1555333" cy="1340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 Box 2">
            <a:extLst>
              <a:ext uri="{FF2B5EF4-FFF2-40B4-BE49-F238E27FC236}">
                <a16:creationId xmlns:a16="http://schemas.microsoft.com/office/drawing/2014/main" id="{1B487DCA-45D9-4B74-AC20-F64217D74BE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2712933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08BC7-3958-4725-9814-E8937628E8C6}"/>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These slides are intended to support teachers and pupils with a blended approach to learning, either in-class or online. The tasks are intended to form part of a learning journey and could be the basis of either one lesson or a short sequence of connected lessons. </a:t>
            </a:r>
          </a:p>
          <a:p>
            <a:pPr marL="0" indent="0">
              <a:buNone/>
            </a:pPr>
            <a:r>
              <a:rPr lang="en-GB" sz="1800" dirty="0">
                <a:effectLst/>
                <a:latin typeface="Calibri" panose="020F0502020204030204" pitchFamily="34" charset="0"/>
                <a:ea typeface="Calibri" panose="020F0502020204030204" pitchFamily="34" charset="0"/>
              </a:rPr>
              <a:t>The 4-step </a:t>
            </a:r>
            <a:r>
              <a:rPr lang="en-GB" sz="1800" dirty="0" err="1">
                <a:effectLst/>
                <a:latin typeface="Calibri" panose="020F0502020204030204" pitchFamily="34" charset="0"/>
                <a:ea typeface="Calibri" panose="020F0502020204030204" pitchFamily="34" charset="0"/>
              </a:rPr>
              <a:t>Polya</a:t>
            </a:r>
            <a:r>
              <a:rPr lang="en-GB" sz="1800" dirty="0">
                <a:effectLst/>
                <a:latin typeface="Calibri" panose="020F0502020204030204" pitchFamily="34" charset="0"/>
                <a:ea typeface="Calibri" panose="020F0502020204030204" pitchFamily="34" charset="0"/>
              </a:rPr>
              <a:t> model for problem solving has been used to provide a structure to support reasoning. Teachers may need to use more or fewer steps to support the range of learners in </a:t>
            </a:r>
            <a:r>
              <a:rPr lang="en-GB" sz="1800" dirty="0">
                <a:latin typeface="Calibri" panose="020F0502020204030204" pitchFamily="34" charset="0"/>
                <a:ea typeface="Calibri" panose="020F0502020204030204" pitchFamily="34" charset="0"/>
              </a:rPr>
              <a:t>their</a:t>
            </a:r>
            <a:r>
              <a:rPr lang="en-GB" sz="1800" dirty="0">
                <a:effectLst/>
                <a:latin typeface="Calibri" panose="020F0502020204030204" pitchFamily="34" charset="0"/>
                <a:ea typeface="Calibri" panose="020F0502020204030204" pitchFamily="34" charset="0"/>
              </a:rPr>
              <a:t> class.</a:t>
            </a:r>
          </a:p>
          <a:p>
            <a:pPr marL="0" indent="0">
              <a:buNone/>
            </a:pPr>
            <a:r>
              <a:rPr lang="en-GB" sz="1800" dirty="0">
                <a:effectLst/>
                <a:latin typeface="Calibri" panose="020F0502020204030204" pitchFamily="34" charset="0"/>
                <a:ea typeface="Calibri" panose="020F0502020204030204" pitchFamily="34" charset="0"/>
              </a:rPr>
              <a:t>Teachers should delete, change and add slides to suit the needs of their pupils. Extra slides with personalised prompts and appropriate examples based on previous teaching may be suitable. When changing the slide-deck, teachers should consider:</a:t>
            </a: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Their expectations for the use of representations such as bar models, number lines, arrays and  diagrams.</a:t>
            </a:r>
            <a:endParaRPr lang="en-GB" sz="1800" dirty="0">
              <a:effectLst/>
              <a:latin typeface="Calibri" panose="020F0502020204030204" pitchFamily="34" charset="0"/>
              <a:ea typeface="Calibri" panose="020F0502020204030204" pitchFamily="34" charset="0"/>
            </a:endParaRPr>
          </a:p>
          <a:p>
            <a:pPr marL="742950" lvl="1" indent="-285750">
              <a:buSzPts val="1000"/>
              <a:buFont typeface="Symbol" panose="05050102010706020507" pitchFamily="18" charset="2"/>
              <a:buChar char=""/>
              <a:tabLst>
                <a:tab pos="914400" algn="l"/>
              </a:tabLst>
            </a:pPr>
            <a:r>
              <a:rPr lang="en-GB" sz="1800" dirty="0">
                <a:effectLst/>
                <a:latin typeface="Calibri" panose="020F0502020204030204" pitchFamily="34" charset="0"/>
                <a:ea typeface="Times New Roman" panose="02020603050405020304" pitchFamily="18" charset="0"/>
              </a:rPr>
              <a:t>Which strategies and methods pupils should use and record when solving problems or identifying solutions. This could include a range of informal jottings and diagrams, the use of tables to record solutions systematically and formal or informal calculation methods.</a:t>
            </a:r>
            <a:endParaRPr lang="en-GB" sz="1800" dirty="0">
              <a:effectLst/>
              <a:latin typeface="Calibri" panose="020F0502020204030204" pitchFamily="34" charset="0"/>
              <a:ea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Teachers may also wish to record a ‘voice over’ to talk pupils through the slides.</a:t>
            </a:r>
          </a:p>
        </p:txBody>
      </p:sp>
      <p:sp>
        <p:nvSpPr>
          <p:cNvPr id="4" name="Text Box 2">
            <a:extLst>
              <a:ext uri="{FF2B5EF4-FFF2-40B4-BE49-F238E27FC236}">
                <a16:creationId xmlns:a16="http://schemas.microsoft.com/office/drawing/2014/main" id="{8AD1D9EC-C89D-4E25-B8F7-4B64D4F88E52}"/>
              </a:ext>
            </a:extLst>
          </p:cNvPr>
          <p:cNvSpPr txBox="1">
            <a:spLocks noGrp="1" noChangeArrowheads="1"/>
          </p:cNvSpPr>
          <p:nvPr>
            <p:ph type="title"/>
          </p:nvPr>
        </p:nvSpPr>
        <p:spPr bwMode="auto">
          <a:xfrm>
            <a:off x="609600" y="274638"/>
            <a:ext cx="8174038" cy="1143000"/>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hangingPunct="0">
              <a:spcBef>
                <a:spcPts val="700"/>
              </a:spcBef>
            </a:pPr>
            <a:br>
              <a:rPr lang="en-GB" kern="0" dirty="0">
                <a:solidFill>
                  <a:srgbClr val="FFFFFF"/>
                </a:solidFill>
                <a:latin typeface="Arial"/>
                <a:ea typeface="Times New Roman"/>
              </a:rPr>
            </a:b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Tree>
    <p:extLst>
      <p:ext uri="{BB962C8B-B14F-4D97-AF65-F5344CB8AC3E}">
        <p14:creationId xmlns:p14="http://schemas.microsoft.com/office/powerpoint/2010/main" val="1287721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30206" y="506029"/>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pic>
        <p:nvPicPr>
          <p:cNvPr id="3" name="Picture 2">
            <a:extLst>
              <a:ext uri="{FF2B5EF4-FFF2-40B4-BE49-F238E27FC236}">
                <a16:creationId xmlns:a16="http://schemas.microsoft.com/office/drawing/2014/main" id="{FF8794BD-7A56-4ADD-AB22-E23ACB844076}"/>
              </a:ext>
            </a:extLst>
          </p:cNvPr>
          <p:cNvPicPr>
            <a:picLocks noChangeAspect="1"/>
          </p:cNvPicPr>
          <p:nvPr/>
        </p:nvPicPr>
        <p:blipFill>
          <a:blip r:embed="rId2"/>
          <a:stretch>
            <a:fillRect/>
          </a:stretch>
        </p:blipFill>
        <p:spPr>
          <a:xfrm>
            <a:off x="3904944" y="1142681"/>
            <a:ext cx="4382112" cy="4572638"/>
          </a:xfrm>
          <a:prstGeom prst="rect">
            <a:avLst/>
          </a:prstGeom>
        </p:spPr>
      </p:pic>
      <p:sp>
        <p:nvSpPr>
          <p:cNvPr id="4" name="TextBox 3">
            <a:extLst>
              <a:ext uri="{FF2B5EF4-FFF2-40B4-BE49-F238E27FC236}">
                <a16:creationId xmlns:a16="http://schemas.microsoft.com/office/drawing/2014/main" id="{AB8F265A-7D5C-42F1-84B4-D2C743825212}"/>
              </a:ext>
            </a:extLst>
          </p:cNvPr>
          <p:cNvSpPr txBox="1"/>
          <p:nvPr/>
        </p:nvSpPr>
        <p:spPr>
          <a:xfrm>
            <a:off x="3681876" y="5922740"/>
            <a:ext cx="6295604" cy="461665"/>
          </a:xfrm>
          <a:prstGeom prst="rect">
            <a:avLst/>
          </a:prstGeom>
          <a:noFill/>
        </p:spPr>
        <p:txBody>
          <a:bodyPr wrap="square" rtlCol="0">
            <a:spAutoFit/>
          </a:bodyPr>
          <a:lstStyle/>
          <a:p>
            <a:r>
              <a:rPr lang="en-GB" sz="1200" dirty="0"/>
              <a:t>1945 George </a:t>
            </a:r>
            <a:r>
              <a:rPr lang="en-GB" sz="1200" dirty="0" err="1"/>
              <a:t>Polya</a:t>
            </a:r>
            <a:r>
              <a:rPr lang="en-GB" sz="1200" dirty="0"/>
              <a:t> published  ‘How To Solve It’ 2nd ed., Princeton University Press, 1957, ISBN 0-691-08097-6.</a:t>
            </a:r>
          </a:p>
        </p:txBody>
      </p:sp>
    </p:spTree>
    <p:extLst>
      <p:ext uri="{BB962C8B-B14F-4D97-AF65-F5344CB8AC3E}">
        <p14:creationId xmlns:p14="http://schemas.microsoft.com/office/powerpoint/2010/main" val="3998971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252917" y="1046684"/>
            <a:ext cx="8229600" cy="580926"/>
          </a:xfrm>
        </p:spPr>
        <p:txBody>
          <a:bodyPr>
            <a:normAutofit fontScale="90000"/>
          </a:bodyPr>
          <a:lstStyle/>
          <a:p>
            <a:pPr algn="l"/>
            <a:br>
              <a:rPr lang="en-GB" sz="2800" b="1" dirty="0">
                <a:solidFill>
                  <a:schemeClr val="tx1"/>
                </a:solidFill>
              </a:rPr>
            </a:br>
            <a:r>
              <a:rPr lang="en-GB" sz="2800" b="1" dirty="0">
                <a:solidFill>
                  <a:schemeClr val="tx1"/>
                </a:solidFill>
                <a:effectLst/>
                <a:latin typeface="Arial" panose="020B0604020202020204" pitchFamily="34" charset="0"/>
                <a:ea typeface="Calibri" panose="020F0502020204030204" pitchFamily="34" charset="0"/>
              </a:rPr>
              <a:t>Solving problems including missing number problems involving multiplication and division</a:t>
            </a:r>
            <a:br>
              <a:rPr lang="en-GB" sz="3600" b="1" dirty="0">
                <a:solidFill>
                  <a:schemeClr val="tx1"/>
                </a:solidFill>
              </a:rPr>
            </a:br>
            <a:br>
              <a:rPr lang="en-GB" sz="2800" dirty="0">
                <a:solidFill>
                  <a:schemeClr val="tx1"/>
                </a:solidFill>
              </a:rPr>
            </a:br>
            <a:br>
              <a:rPr lang="en-GB" sz="2800" b="1" dirty="0">
                <a:solidFill>
                  <a:schemeClr val="tx1"/>
                </a:solidFill>
              </a:rPr>
            </a:br>
            <a:endParaRPr lang="en-GB" sz="2800" b="1" dirty="0"/>
          </a:p>
        </p:txBody>
      </p:sp>
      <p:sp>
        <p:nvSpPr>
          <p:cNvPr id="6" name="Text Box 2">
            <a:extLst>
              <a:ext uri="{FF2B5EF4-FFF2-40B4-BE49-F238E27FC236}">
                <a16:creationId xmlns:a16="http://schemas.microsoft.com/office/drawing/2014/main" id="{7865E9A0-6519-4C34-A90D-9DC1AB003847}"/>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6" name="Group 15">
            <a:extLst>
              <a:ext uri="{FF2B5EF4-FFF2-40B4-BE49-F238E27FC236}">
                <a16:creationId xmlns:a16="http://schemas.microsoft.com/office/drawing/2014/main" id="{FD835620-5FD2-479D-95B9-EB563245811E}"/>
              </a:ext>
            </a:extLst>
          </p:cNvPr>
          <p:cNvGrpSpPr/>
          <p:nvPr/>
        </p:nvGrpSpPr>
        <p:grpSpPr>
          <a:xfrm>
            <a:off x="3151727" y="1823160"/>
            <a:ext cx="6144582" cy="3832518"/>
            <a:chOff x="3151727" y="1823160"/>
            <a:chExt cx="6144582" cy="3832518"/>
          </a:xfrm>
        </p:grpSpPr>
        <p:grpSp>
          <p:nvGrpSpPr>
            <p:cNvPr id="8" name="Group 7">
              <a:extLst>
                <a:ext uri="{FF2B5EF4-FFF2-40B4-BE49-F238E27FC236}">
                  <a16:creationId xmlns:a16="http://schemas.microsoft.com/office/drawing/2014/main" id="{8A2FA9F7-C85A-4233-8029-392B02B53256}"/>
                </a:ext>
              </a:extLst>
            </p:cNvPr>
            <p:cNvGrpSpPr/>
            <p:nvPr/>
          </p:nvGrpSpPr>
          <p:grpSpPr>
            <a:xfrm>
              <a:off x="3151727" y="1823160"/>
              <a:ext cx="6144582" cy="3832518"/>
              <a:chOff x="2781857" y="1864257"/>
              <a:chExt cx="6144582" cy="3832518"/>
            </a:xfrm>
            <a:solidFill>
              <a:schemeClr val="accent4">
                <a:lumMod val="20000"/>
                <a:lumOff val="80000"/>
              </a:schemeClr>
            </a:solidFill>
          </p:grpSpPr>
          <p:grpSp>
            <p:nvGrpSpPr>
              <p:cNvPr id="7" name="Group 6">
                <a:extLst>
                  <a:ext uri="{FF2B5EF4-FFF2-40B4-BE49-F238E27FC236}">
                    <a16:creationId xmlns:a16="http://schemas.microsoft.com/office/drawing/2014/main" id="{913051EE-4EE3-40B7-9B8E-21B865A7DF98}"/>
                  </a:ext>
                </a:extLst>
              </p:cNvPr>
              <p:cNvGrpSpPr/>
              <p:nvPr/>
            </p:nvGrpSpPr>
            <p:grpSpPr>
              <a:xfrm>
                <a:off x="2781857" y="1864257"/>
                <a:ext cx="6144582" cy="3832518"/>
                <a:chOff x="2853776" y="1813597"/>
                <a:chExt cx="6144582" cy="3832518"/>
              </a:xfrm>
              <a:grpFill/>
            </p:grpSpPr>
            <p:sp>
              <p:nvSpPr>
                <p:cNvPr id="11" name="Speech Bubble: Rectangle with Corners Rounded 10">
                  <a:extLst>
                    <a:ext uri="{FF2B5EF4-FFF2-40B4-BE49-F238E27FC236}">
                      <a16:creationId xmlns:a16="http://schemas.microsoft.com/office/drawing/2014/main" id="{9D487693-2DF4-453B-BBEE-CAE6FC3C3F12}"/>
                    </a:ext>
                  </a:extLst>
                </p:cNvPr>
                <p:cNvSpPr/>
                <p:nvPr/>
              </p:nvSpPr>
              <p:spPr>
                <a:xfrm>
                  <a:off x="2853776" y="1813597"/>
                  <a:ext cx="6144582" cy="3832518"/>
                </a:xfrm>
                <a:prstGeom prst="wedgeRoundRectCallou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48D63514-6D0A-433A-B4FC-7FDF37CC892F}"/>
                    </a:ext>
                  </a:extLst>
                </p:cNvPr>
                <p:cNvSpPr txBox="1"/>
                <p:nvPr/>
              </p:nvSpPr>
              <p:spPr>
                <a:xfrm>
                  <a:off x="5557473" y="5170238"/>
                  <a:ext cx="3164441" cy="369332"/>
                </a:xfrm>
                <a:prstGeom prst="rect">
                  <a:avLst/>
                </a:prstGeom>
                <a:grpFill/>
              </p:spPr>
              <p:txBody>
                <a:bodyPr wrap="square" rtlCol="0">
                  <a:spAutoFit/>
                </a:bodyPr>
                <a:lstStyle/>
                <a:p>
                  <a:r>
                    <a:rPr lang="en-GB" dirty="0"/>
                    <a:t>Adapted from ‘Dip and Pick’</a:t>
                  </a:r>
                </a:p>
              </p:txBody>
            </p:sp>
            <p:pic>
              <p:nvPicPr>
                <p:cNvPr id="12" name="Picture 11">
                  <a:extLst>
                    <a:ext uri="{FF2B5EF4-FFF2-40B4-BE49-F238E27FC236}">
                      <a16:creationId xmlns:a16="http://schemas.microsoft.com/office/drawing/2014/main" id="{28BED3B4-D75E-47FC-A5CC-E8FF48E97D81}"/>
                    </a:ext>
                  </a:extLst>
                </p:cNvPr>
                <p:cNvPicPr>
                  <a:picLocks noChangeAspect="1"/>
                </p:cNvPicPr>
                <p:nvPr/>
              </p:nvPicPr>
              <p:blipFill>
                <a:blip r:embed="rId2"/>
                <a:stretch>
                  <a:fillRect/>
                </a:stretch>
              </p:blipFill>
              <p:spPr>
                <a:xfrm>
                  <a:off x="4311756" y="5069154"/>
                  <a:ext cx="819150" cy="571500"/>
                </a:xfrm>
                <a:prstGeom prst="rect">
                  <a:avLst/>
                </a:prstGeom>
                <a:grpFill/>
              </p:spPr>
            </p:pic>
          </p:grpSp>
          <p:sp>
            <p:nvSpPr>
              <p:cNvPr id="3" name="TextBox 2">
                <a:extLst>
                  <a:ext uri="{FF2B5EF4-FFF2-40B4-BE49-F238E27FC236}">
                    <a16:creationId xmlns:a16="http://schemas.microsoft.com/office/drawing/2014/main" id="{CED0CE47-5FA1-426B-B82E-1E48D8A97F99}"/>
                  </a:ext>
                </a:extLst>
              </p:cNvPr>
              <p:cNvSpPr txBox="1"/>
              <p:nvPr/>
            </p:nvSpPr>
            <p:spPr>
              <a:xfrm>
                <a:off x="3053897" y="2221007"/>
                <a:ext cx="4863313" cy="2677656"/>
              </a:xfrm>
              <a:prstGeom prst="rect">
                <a:avLst/>
              </a:prstGeom>
              <a:grpFill/>
            </p:spPr>
            <p:txBody>
              <a:bodyPr wrap="square" rtlCol="0">
                <a:spAutoFit/>
              </a:bodyPr>
              <a:lstStyle/>
              <a:p>
                <a:r>
                  <a:rPr lang="en-GB" sz="2400" dirty="0"/>
                  <a:t>By the pool, there are 18 sunbeds.</a:t>
                </a:r>
              </a:p>
              <a:p>
                <a:r>
                  <a:rPr lang="en-GB" sz="2400" dirty="0"/>
                  <a:t>The lifeguard stacks the sunbeds in piles of three.</a:t>
                </a:r>
              </a:p>
              <a:p>
                <a:r>
                  <a:rPr lang="en-GB" sz="2400" dirty="0"/>
                  <a:t>The lifeguard is given another 24 sunbeds.</a:t>
                </a:r>
              </a:p>
              <a:p>
                <a:r>
                  <a:rPr lang="en-GB" sz="2400" dirty="0"/>
                  <a:t>How many stacks of 3 can he make altogether?</a:t>
                </a:r>
              </a:p>
            </p:txBody>
          </p:sp>
        </p:grpSp>
        <p:pic>
          <p:nvPicPr>
            <p:cNvPr id="14" name="Picture 13" descr="A picture containing text, seat, chair, furniture&#10;&#10;Description automatically generated">
              <a:extLst>
                <a:ext uri="{FF2B5EF4-FFF2-40B4-BE49-F238E27FC236}">
                  <a16:creationId xmlns:a16="http://schemas.microsoft.com/office/drawing/2014/main" id="{18418145-14E6-42C0-9746-E9374FA477D7}"/>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835577" y="3390032"/>
              <a:ext cx="1310231" cy="960032"/>
            </a:xfrm>
            <a:prstGeom prst="rect">
              <a:avLst/>
            </a:prstGeom>
          </p:spPr>
        </p:pic>
      </p:grpSp>
    </p:spTree>
    <p:extLst>
      <p:ext uri="{BB962C8B-B14F-4D97-AF65-F5344CB8AC3E}">
        <p14:creationId xmlns:p14="http://schemas.microsoft.com/office/powerpoint/2010/main" val="4061990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1050616" y="895018"/>
            <a:ext cx="4816110" cy="409461"/>
          </a:xfrm>
        </p:spPr>
        <p:txBody>
          <a:bodyPr>
            <a:normAutofit fontScale="90000"/>
          </a:bodyPr>
          <a:lstStyle/>
          <a:p>
            <a:pPr algn="l"/>
            <a:r>
              <a:rPr lang="en-GB" sz="2800" b="1" dirty="0"/>
              <a:t>Understand the problem</a:t>
            </a:r>
          </a:p>
        </p:txBody>
      </p:sp>
      <p:sp>
        <p:nvSpPr>
          <p:cNvPr id="10" name="TextBox 9">
            <a:extLst>
              <a:ext uri="{FF2B5EF4-FFF2-40B4-BE49-F238E27FC236}">
                <a16:creationId xmlns:a16="http://schemas.microsoft.com/office/drawing/2014/main" id="{4354E2B1-015F-49CE-9770-4DDD36444C69}"/>
              </a:ext>
            </a:extLst>
          </p:cNvPr>
          <p:cNvSpPr txBox="1"/>
          <p:nvPr/>
        </p:nvSpPr>
        <p:spPr>
          <a:xfrm>
            <a:off x="293309" y="1568898"/>
            <a:ext cx="4976122" cy="4031873"/>
          </a:xfrm>
          <a:prstGeom prst="rect">
            <a:avLst/>
          </a:prstGeom>
          <a:solidFill>
            <a:schemeClr val="accent5">
              <a:lumMod val="20000"/>
              <a:lumOff val="80000"/>
            </a:schemeClr>
          </a:solidFill>
        </p:spPr>
        <p:txBody>
          <a:bodyPr wrap="square" rtlCol="0">
            <a:spAutoFit/>
          </a:bodyPr>
          <a:lstStyle/>
          <a:p>
            <a:r>
              <a:rPr lang="en-GB" sz="1600" i="1" dirty="0"/>
              <a:t>This problem is about stacking sunbeds in piles of 3.</a:t>
            </a:r>
          </a:p>
          <a:p>
            <a:endParaRPr lang="en-GB" sz="1600" i="1" dirty="0"/>
          </a:p>
          <a:p>
            <a:r>
              <a:rPr lang="en-GB" sz="1600" b="1" i="1" dirty="0"/>
              <a:t>Key Fact: There are 18 sunbeds which are stacked in piles of 3</a:t>
            </a:r>
          </a:p>
          <a:p>
            <a:r>
              <a:rPr lang="en-GB" sz="1600" i="1" dirty="0"/>
              <a:t>Have to calculate how many stacks of 3 sunbeds you can make (3x table)</a:t>
            </a:r>
          </a:p>
          <a:p>
            <a:endParaRPr lang="en-GB" sz="1600" i="1" dirty="0"/>
          </a:p>
          <a:p>
            <a:r>
              <a:rPr lang="en-GB" sz="1600" b="1" i="1" dirty="0"/>
              <a:t>Key fact: There are another 24 sunbeds which are stacked in piles of 3</a:t>
            </a:r>
          </a:p>
          <a:p>
            <a:r>
              <a:rPr lang="en-GB" sz="1600" i="1" dirty="0"/>
              <a:t>Have to calculate how many stacks of 3 sunbeds you can make (3x table)</a:t>
            </a:r>
          </a:p>
          <a:p>
            <a:endParaRPr lang="en-GB" sz="1600" i="1" dirty="0"/>
          </a:p>
          <a:p>
            <a:r>
              <a:rPr lang="en-GB" sz="1600" b="1" i="1" dirty="0"/>
              <a:t>How many stacks of 3 sunbeds are there altogether?</a:t>
            </a:r>
          </a:p>
          <a:p>
            <a:r>
              <a:rPr lang="en-GB" sz="1600" i="1" dirty="0"/>
              <a:t>Have to add the total number of stacks of sunbeds together</a:t>
            </a:r>
          </a:p>
        </p:txBody>
      </p:sp>
      <p:sp>
        <p:nvSpPr>
          <p:cNvPr id="11" name="Text Box 2">
            <a:extLst>
              <a:ext uri="{FF2B5EF4-FFF2-40B4-BE49-F238E27FC236}">
                <a16:creationId xmlns:a16="http://schemas.microsoft.com/office/drawing/2014/main" id="{712F957F-6A38-42C6-B2CC-C148604EF375}"/>
              </a:ext>
            </a:extLst>
          </p:cNvPr>
          <p:cNvSpPr txBox="1">
            <a:spLocks noChangeArrowheads="1"/>
          </p:cNvSpPr>
          <p:nvPr/>
        </p:nvSpPr>
        <p:spPr bwMode="auto">
          <a:xfrm>
            <a:off x="1676400" y="15240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3" name="Group 2">
            <a:extLst>
              <a:ext uri="{FF2B5EF4-FFF2-40B4-BE49-F238E27FC236}">
                <a16:creationId xmlns:a16="http://schemas.microsoft.com/office/drawing/2014/main" id="{5269D470-82AA-46A5-A18C-D7EE2843F8A1}"/>
              </a:ext>
            </a:extLst>
          </p:cNvPr>
          <p:cNvGrpSpPr/>
          <p:nvPr/>
        </p:nvGrpSpPr>
        <p:grpSpPr>
          <a:xfrm>
            <a:off x="5479268" y="1408854"/>
            <a:ext cx="6578043" cy="5176802"/>
            <a:chOff x="5479268" y="1408854"/>
            <a:chExt cx="6578043" cy="5176802"/>
          </a:xfrm>
        </p:grpSpPr>
        <p:sp>
          <p:nvSpPr>
            <p:cNvPr id="15" name="Content Placeholder 6">
              <a:extLst>
                <a:ext uri="{FF2B5EF4-FFF2-40B4-BE49-F238E27FC236}">
                  <a16:creationId xmlns:a16="http://schemas.microsoft.com/office/drawing/2014/main" id="{A34D55C8-23E5-4F90-8A71-41D0A2940D3D}"/>
                </a:ext>
              </a:extLst>
            </p:cNvPr>
            <p:cNvSpPr txBox="1">
              <a:spLocks/>
            </p:cNvSpPr>
            <p:nvPr/>
          </p:nvSpPr>
          <p:spPr bwMode="auto">
            <a:xfrm>
              <a:off x="5479268" y="140885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16" name="Group 15">
              <a:extLst>
                <a:ext uri="{FF2B5EF4-FFF2-40B4-BE49-F238E27FC236}">
                  <a16:creationId xmlns:a16="http://schemas.microsoft.com/office/drawing/2014/main" id="{51D5CD47-45FA-4598-9EE9-1B7CFC1F3137}"/>
                </a:ext>
              </a:extLst>
            </p:cNvPr>
            <p:cNvGrpSpPr/>
            <p:nvPr/>
          </p:nvGrpSpPr>
          <p:grpSpPr>
            <a:xfrm>
              <a:off x="5695998" y="2080996"/>
              <a:ext cx="6144582" cy="3832518"/>
              <a:chOff x="3151727" y="1823160"/>
              <a:chExt cx="6144582" cy="3832518"/>
            </a:xfrm>
          </p:grpSpPr>
          <p:grpSp>
            <p:nvGrpSpPr>
              <p:cNvPr id="17" name="Group 16">
                <a:extLst>
                  <a:ext uri="{FF2B5EF4-FFF2-40B4-BE49-F238E27FC236}">
                    <a16:creationId xmlns:a16="http://schemas.microsoft.com/office/drawing/2014/main" id="{EA1ED50D-F5DC-4441-9168-F2E54E96AB7F}"/>
                  </a:ext>
                </a:extLst>
              </p:cNvPr>
              <p:cNvGrpSpPr/>
              <p:nvPr/>
            </p:nvGrpSpPr>
            <p:grpSpPr>
              <a:xfrm>
                <a:off x="3151727" y="1823160"/>
                <a:ext cx="6144582" cy="3832518"/>
                <a:chOff x="2781857" y="1864257"/>
                <a:chExt cx="6144582" cy="3832518"/>
              </a:xfrm>
              <a:solidFill>
                <a:schemeClr val="accent4">
                  <a:lumMod val="20000"/>
                  <a:lumOff val="80000"/>
                </a:schemeClr>
              </a:solidFill>
            </p:grpSpPr>
            <p:grpSp>
              <p:nvGrpSpPr>
                <p:cNvPr id="19" name="Group 18">
                  <a:extLst>
                    <a:ext uri="{FF2B5EF4-FFF2-40B4-BE49-F238E27FC236}">
                      <a16:creationId xmlns:a16="http://schemas.microsoft.com/office/drawing/2014/main" id="{D68FB3FE-0B39-4E70-935B-104E280FA466}"/>
                    </a:ext>
                  </a:extLst>
                </p:cNvPr>
                <p:cNvGrpSpPr/>
                <p:nvPr/>
              </p:nvGrpSpPr>
              <p:grpSpPr>
                <a:xfrm>
                  <a:off x="2781857" y="1864257"/>
                  <a:ext cx="6144582" cy="3832518"/>
                  <a:chOff x="2853776" y="1813597"/>
                  <a:chExt cx="6144582" cy="3832518"/>
                </a:xfrm>
                <a:grpFill/>
              </p:grpSpPr>
              <p:sp>
                <p:nvSpPr>
                  <p:cNvPr id="21" name="Speech Bubble: Rectangle with Corners Rounded 20">
                    <a:extLst>
                      <a:ext uri="{FF2B5EF4-FFF2-40B4-BE49-F238E27FC236}">
                        <a16:creationId xmlns:a16="http://schemas.microsoft.com/office/drawing/2014/main" id="{9696946A-D14A-4B4F-9597-0449114C56CD}"/>
                      </a:ext>
                    </a:extLst>
                  </p:cNvPr>
                  <p:cNvSpPr/>
                  <p:nvPr/>
                </p:nvSpPr>
                <p:spPr>
                  <a:xfrm>
                    <a:off x="2853776" y="1813597"/>
                    <a:ext cx="6144582" cy="3832518"/>
                  </a:xfrm>
                  <a:prstGeom prst="wedgeRoundRectCallou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7635EB30-EEDE-474B-A05B-1DCE0F6E9295}"/>
                      </a:ext>
                    </a:extLst>
                  </p:cNvPr>
                  <p:cNvSpPr txBox="1"/>
                  <p:nvPr/>
                </p:nvSpPr>
                <p:spPr>
                  <a:xfrm>
                    <a:off x="5557473" y="5170238"/>
                    <a:ext cx="3164441" cy="369332"/>
                  </a:xfrm>
                  <a:prstGeom prst="rect">
                    <a:avLst/>
                  </a:prstGeom>
                  <a:grpFill/>
                </p:spPr>
                <p:txBody>
                  <a:bodyPr wrap="square" rtlCol="0">
                    <a:spAutoFit/>
                  </a:bodyPr>
                  <a:lstStyle/>
                  <a:p>
                    <a:r>
                      <a:rPr lang="en-GB" dirty="0"/>
                      <a:t>Adapted from ‘Dip and Pick’</a:t>
                    </a:r>
                  </a:p>
                </p:txBody>
              </p:sp>
              <p:pic>
                <p:nvPicPr>
                  <p:cNvPr id="28" name="Picture 27">
                    <a:extLst>
                      <a:ext uri="{FF2B5EF4-FFF2-40B4-BE49-F238E27FC236}">
                        <a16:creationId xmlns:a16="http://schemas.microsoft.com/office/drawing/2014/main" id="{520142E7-5FAE-4F33-B40B-7E0FA77A09B7}"/>
                      </a:ext>
                    </a:extLst>
                  </p:cNvPr>
                  <p:cNvPicPr>
                    <a:picLocks noChangeAspect="1"/>
                  </p:cNvPicPr>
                  <p:nvPr/>
                </p:nvPicPr>
                <p:blipFill>
                  <a:blip r:embed="rId2"/>
                  <a:stretch>
                    <a:fillRect/>
                  </a:stretch>
                </p:blipFill>
                <p:spPr>
                  <a:xfrm>
                    <a:off x="4311756" y="5069154"/>
                    <a:ext cx="819150" cy="571500"/>
                  </a:xfrm>
                  <a:prstGeom prst="rect">
                    <a:avLst/>
                  </a:prstGeom>
                  <a:grpFill/>
                </p:spPr>
              </p:pic>
            </p:grpSp>
            <p:sp>
              <p:nvSpPr>
                <p:cNvPr id="20" name="TextBox 19">
                  <a:extLst>
                    <a:ext uri="{FF2B5EF4-FFF2-40B4-BE49-F238E27FC236}">
                      <a16:creationId xmlns:a16="http://schemas.microsoft.com/office/drawing/2014/main" id="{10397BB5-2A84-4ACD-95E5-44B1B3BE8509}"/>
                    </a:ext>
                  </a:extLst>
                </p:cNvPr>
                <p:cNvSpPr txBox="1"/>
                <p:nvPr/>
              </p:nvSpPr>
              <p:spPr>
                <a:xfrm>
                  <a:off x="3053897" y="2221007"/>
                  <a:ext cx="4863313" cy="2677656"/>
                </a:xfrm>
                <a:prstGeom prst="rect">
                  <a:avLst/>
                </a:prstGeom>
                <a:grpFill/>
              </p:spPr>
              <p:txBody>
                <a:bodyPr wrap="square" rtlCol="0">
                  <a:spAutoFit/>
                </a:bodyPr>
                <a:lstStyle/>
                <a:p>
                  <a:r>
                    <a:rPr lang="en-GB" sz="2400" dirty="0"/>
                    <a:t>By the pool, there are 18 sunbeds.</a:t>
                  </a:r>
                </a:p>
                <a:p>
                  <a:r>
                    <a:rPr lang="en-GB" sz="2400" dirty="0"/>
                    <a:t>The lifeguard stacks the sunbeds in piles of three.</a:t>
                  </a:r>
                </a:p>
                <a:p>
                  <a:r>
                    <a:rPr lang="en-GB" sz="2400" dirty="0"/>
                    <a:t>The lifeguard is given another 24 sunbeds.</a:t>
                  </a:r>
                </a:p>
                <a:p>
                  <a:r>
                    <a:rPr lang="en-GB" sz="2400" dirty="0"/>
                    <a:t>How many stacks of 3 can he make altogether?</a:t>
                  </a:r>
                </a:p>
              </p:txBody>
            </p:sp>
          </p:grpSp>
          <p:pic>
            <p:nvPicPr>
              <p:cNvPr id="18" name="Picture 17" descr="A picture containing text, seat, chair, furniture&#10;&#10;Description automatically generated">
                <a:extLst>
                  <a:ext uri="{FF2B5EF4-FFF2-40B4-BE49-F238E27FC236}">
                    <a16:creationId xmlns:a16="http://schemas.microsoft.com/office/drawing/2014/main" id="{221557CF-D51F-4C81-B82A-CA388AE8927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835577" y="3390032"/>
                <a:ext cx="1310231" cy="960032"/>
              </a:xfrm>
              <a:prstGeom prst="rect">
                <a:avLst/>
              </a:prstGeom>
            </p:spPr>
          </p:pic>
        </p:grpSp>
      </p:grpSp>
    </p:spTree>
    <p:extLst>
      <p:ext uri="{BB962C8B-B14F-4D97-AF65-F5344CB8AC3E}">
        <p14:creationId xmlns:p14="http://schemas.microsoft.com/office/powerpoint/2010/main" val="564609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2" end="2"/>
                                            </p:txEl>
                                          </p:spTgt>
                                        </p:tgtEl>
                                        <p:attrNameLst>
                                          <p:attrName>style.visibility</p:attrName>
                                        </p:attrNameLst>
                                      </p:cBhvr>
                                      <p:to>
                                        <p:strVal val="visible"/>
                                      </p:to>
                                    </p:set>
                                    <p:anim calcmode="lin" valueType="num">
                                      <p:cBhvr additive="base">
                                        <p:cTn id="13"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0">
                                            <p:txEl>
                                              <p:pRg st="3" end="3"/>
                                            </p:txEl>
                                          </p:spTgt>
                                        </p:tgtEl>
                                        <p:attrNameLst>
                                          <p:attrName>style.visibility</p:attrName>
                                        </p:attrNameLst>
                                      </p:cBhvr>
                                      <p:to>
                                        <p:strVal val="visible"/>
                                      </p:to>
                                    </p:set>
                                    <p:anim calcmode="lin" valueType="num">
                                      <p:cBhvr additive="base">
                                        <p:cTn id="17"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0">
                                            <p:txEl>
                                              <p:pRg st="5" end="5"/>
                                            </p:txEl>
                                          </p:spTgt>
                                        </p:tgtEl>
                                        <p:attrNameLst>
                                          <p:attrName>style.visibility</p:attrName>
                                        </p:attrNameLst>
                                      </p:cBhvr>
                                      <p:to>
                                        <p:strVal val="visible"/>
                                      </p:to>
                                    </p:set>
                                    <p:anim calcmode="lin" valueType="num">
                                      <p:cBhvr additive="base">
                                        <p:cTn id="23"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0">
                                            <p:txEl>
                                              <p:pRg st="6" end="6"/>
                                            </p:txEl>
                                          </p:spTgt>
                                        </p:tgtEl>
                                        <p:attrNameLst>
                                          <p:attrName>style.visibility</p:attrName>
                                        </p:attrNameLst>
                                      </p:cBhvr>
                                      <p:to>
                                        <p:strVal val="visible"/>
                                      </p:to>
                                    </p:set>
                                    <p:anim calcmode="lin" valueType="num">
                                      <p:cBhvr additive="base">
                                        <p:cTn id="27"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0">
                                            <p:txEl>
                                              <p:pRg st="8" end="8"/>
                                            </p:txEl>
                                          </p:spTgt>
                                        </p:tgtEl>
                                        <p:attrNameLst>
                                          <p:attrName>style.visibility</p:attrName>
                                        </p:attrNameLst>
                                      </p:cBhvr>
                                      <p:to>
                                        <p:strVal val="visible"/>
                                      </p:to>
                                    </p:set>
                                    <p:anim calcmode="lin" valueType="num">
                                      <p:cBhvr additive="base">
                                        <p:cTn id="33" dur="500" fill="hold"/>
                                        <p:tgtEl>
                                          <p:spTgt spid="10">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0">
                                            <p:txEl>
                                              <p:pRg st="8" end="8"/>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10">
                                            <p:txEl>
                                              <p:pRg st="9" end="9"/>
                                            </p:txEl>
                                          </p:spTgt>
                                        </p:tgtEl>
                                        <p:attrNameLst>
                                          <p:attrName>style.visibility</p:attrName>
                                        </p:attrNameLst>
                                      </p:cBhvr>
                                      <p:to>
                                        <p:strVal val="visible"/>
                                      </p:to>
                                    </p:set>
                                    <p:anim calcmode="lin" valueType="num">
                                      <p:cBhvr additive="base">
                                        <p:cTn id="37" dur="500" fill="hold"/>
                                        <p:tgtEl>
                                          <p:spTgt spid="10">
                                            <p:txEl>
                                              <p:pRg st="9" end="9"/>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0">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Make a Plan</a:t>
            </a:r>
          </a:p>
        </p:txBody>
      </p:sp>
      <p:sp>
        <p:nvSpPr>
          <p:cNvPr id="3" name="TextBox 2">
            <a:extLst>
              <a:ext uri="{FF2B5EF4-FFF2-40B4-BE49-F238E27FC236}">
                <a16:creationId xmlns:a16="http://schemas.microsoft.com/office/drawing/2014/main" id="{C108D53A-CBF5-4B0E-8282-15120F8F0D36}"/>
              </a:ext>
            </a:extLst>
          </p:cNvPr>
          <p:cNvSpPr txBox="1"/>
          <p:nvPr/>
        </p:nvSpPr>
        <p:spPr>
          <a:xfrm>
            <a:off x="501921" y="1538120"/>
            <a:ext cx="4518053" cy="5047536"/>
          </a:xfrm>
          <a:prstGeom prst="rect">
            <a:avLst/>
          </a:prstGeom>
          <a:solidFill>
            <a:schemeClr val="accent5">
              <a:lumMod val="20000"/>
              <a:lumOff val="80000"/>
            </a:schemeClr>
          </a:solidFill>
        </p:spPr>
        <p:txBody>
          <a:bodyPr wrap="square" rtlCol="0">
            <a:spAutoFit/>
          </a:bodyPr>
          <a:lstStyle/>
          <a:p>
            <a:r>
              <a:rPr lang="en-GB" sz="1600" b="1" dirty="0"/>
              <a:t>Step 1: Know that sunbeds are stacked in piles of 3 (x3 table facts)</a:t>
            </a:r>
          </a:p>
          <a:p>
            <a:endParaRPr lang="en-GB" sz="1600" b="1" dirty="0"/>
          </a:p>
          <a:p>
            <a:endParaRPr lang="en-GB" sz="1600" b="1" dirty="0"/>
          </a:p>
          <a:p>
            <a:r>
              <a:rPr lang="en-GB" sz="1600" b="1" dirty="0">
                <a:cs typeface="Times New Roman" panose="02020603050405020304" pitchFamily="18" charset="0"/>
              </a:rPr>
              <a:t>Step 2:  </a:t>
            </a:r>
            <a:r>
              <a:rPr lang="en-GB" sz="1600" b="1" dirty="0"/>
              <a:t>There are 18 sunbeds which are stacked in piles of 3.  How many stacks can be made? (18 ÷ 3 = ?)</a:t>
            </a:r>
          </a:p>
          <a:p>
            <a:endParaRPr lang="en-GB" sz="1600" b="1" dirty="0">
              <a:cs typeface="Times New Roman" panose="02020603050405020304" pitchFamily="18" charset="0"/>
            </a:endParaRPr>
          </a:p>
          <a:p>
            <a:endParaRPr lang="en-GB" sz="1600" b="1" dirty="0">
              <a:cs typeface="Times New Roman" panose="02020603050405020304" pitchFamily="18" charset="0"/>
            </a:endParaRPr>
          </a:p>
          <a:p>
            <a:r>
              <a:rPr lang="en-GB" sz="1600" b="1" dirty="0">
                <a:cs typeface="Times New Roman" panose="02020603050405020304" pitchFamily="18" charset="0"/>
              </a:rPr>
              <a:t>Step 3:  </a:t>
            </a:r>
            <a:r>
              <a:rPr lang="en-GB" sz="1600" b="1" dirty="0"/>
              <a:t>There are another 24 sunbeds which are stacked in piles of 3. How many more stacks can be made? </a:t>
            </a:r>
          </a:p>
          <a:p>
            <a:r>
              <a:rPr lang="en-GB" sz="1600" b="1" dirty="0"/>
              <a:t>(24 ÷ 3 = ?)</a:t>
            </a:r>
          </a:p>
          <a:p>
            <a:endParaRPr lang="en-GB" sz="1600" b="1" dirty="0"/>
          </a:p>
          <a:p>
            <a:endParaRPr lang="en-GB" sz="1600" b="1" dirty="0">
              <a:cs typeface="Times New Roman" panose="02020603050405020304" pitchFamily="18" charset="0"/>
            </a:endParaRPr>
          </a:p>
          <a:p>
            <a:r>
              <a:rPr lang="en-GB" sz="1600" b="1" dirty="0">
                <a:cs typeface="Times New Roman" panose="02020603050405020304" pitchFamily="18" charset="0"/>
              </a:rPr>
              <a:t>Step 4:  </a:t>
            </a:r>
            <a:r>
              <a:rPr lang="en-GB" sz="1600" b="1" i="1" dirty="0"/>
              <a:t>How many stacks of 3 sunbeds are there altogether?</a:t>
            </a:r>
          </a:p>
          <a:p>
            <a:r>
              <a:rPr lang="en-GB" sz="1600" dirty="0"/>
              <a:t>Have to add the total number of stacks of sunbeds together (Step 2 + Step 3)</a:t>
            </a:r>
          </a:p>
          <a:p>
            <a:endParaRPr lang="en-GB" b="1" dirty="0">
              <a:cs typeface="Times New Roman" panose="02020603050405020304" pitchFamily="18" charset="0"/>
            </a:endParaRPr>
          </a:p>
        </p:txBody>
      </p:sp>
      <p:sp>
        <p:nvSpPr>
          <p:cNvPr id="7" name="Text Box 2">
            <a:extLst>
              <a:ext uri="{FF2B5EF4-FFF2-40B4-BE49-F238E27FC236}">
                <a16:creationId xmlns:a16="http://schemas.microsoft.com/office/drawing/2014/main" id="{7E2E1DF6-EBEE-4FA9-AD9A-6A698225B309}"/>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grpSp>
        <p:nvGrpSpPr>
          <p:cNvPr id="14" name="Group 13">
            <a:extLst>
              <a:ext uri="{FF2B5EF4-FFF2-40B4-BE49-F238E27FC236}">
                <a16:creationId xmlns:a16="http://schemas.microsoft.com/office/drawing/2014/main" id="{7024E98D-CAA7-4B8F-88D0-58E556267C24}"/>
              </a:ext>
            </a:extLst>
          </p:cNvPr>
          <p:cNvGrpSpPr/>
          <p:nvPr/>
        </p:nvGrpSpPr>
        <p:grpSpPr>
          <a:xfrm>
            <a:off x="5479268" y="1408854"/>
            <a:ext cx="6578043" cy="5176802"/>
            <a:chOff x="5479268" y="1408854"/>
            <a:chExt cx="6578043" cy="5176802"/>
          </a:xfrm>
        </p:grpSpPr>
        <p:sp>
          <p:nvSpPr>
            <p:cNvPr id="15" name="Content Placeholder 6">
              <a:extLst>
                <a:ext uri="{FF2B5EF4-FFF2-40B4-BE49-F238E27FC236}">
                  <a16:creationId xmlns:a16="http://schemas.microsoft.com/office/drawing/2014/main" id="{3B15E7C3-A0E9-45A9-A67E-327CF7D105A3}"/>
                </a:ext>
              </a:extLst>
            </p:cNvPr>
            <p:cNvSpPr txBox="1">
              <a:spLocks/>
            </p:cNvSpPr>
            <p:nvPr/>
          </p:nvSpPr>
          <p:spPr bwMode="auto">
            <a:xfrm>
              <a:off x="5479268" y="140885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16" name="Group 15">
              <a:extLst>
                <a:ext uri="{FF2B5EF4-FFF2-40B4-BE49-F238E27FC236}">
                  <a16:creationId xmlns:a16="http://schemas.microsoft.com/office/drawing/2014/main" id="{D92F8086-0F2B-40BF-AB0F-51D206B99902}"/>
                </a:ext>
              </a:extLst>
            </p:cNvPr>
            <p:cNvGrpSpPr/>
            <p:nvPr/>
          </p:nvGrpSpPr>
          <p:grpSpPr>
            <a:xfrm>
              <a:off x="5695998" y="2080996"/>
              <a:ext cx="6144582" cy="3832518"/>
              <a:chOff x="3151727" y="1823160"/>
              <a:chExt cx="6144582" cy="3832518"/>
            </a:xfrm>
          </p:grpSpPr>
          <p:grpSp>
            <p:nvGrpSpPr>
              <p:cNvPr id="17" name="Group 16">
                <a:extLst>
                  <a:ext uri="{FF2B5EF4-FFF2-40B4-BE49-F238E27FC236}">
                    <a16:creationId xmlns:a16="http://schemas.microsoft.com/office/drawing/2014/main" id="{6DB01C71-A65E-45E0-A154-0A6607FA636E}"/>
                  </a:ext>
                </a:extLst>
              </p:cNvPr>
              <p:cNvGrpSpPr/>
              <p:nvPr/>
            </p:nvGrpSpPr>
            <p:grpSpPr>
              <a:xfrm>
                <a:off x="3151727" y="1823160"/>
                <a:ext cx="6144582" cy="3832518"/>
                <a:chOff x="2781857" y="1864257"/>
                <a:chExt cx="6144582" cy="3832518"/>
              </a:xfrm>
              <a:solidFill>
                <a:schemeClr val="accent4">
                  <a:lumMod val="20000"/>
                  <a:lumOff val="80000"/>
                </a:schemeClr>
              </a:solidFill>
            </p:grpSpPr>
            <p:grpSp>
              <p:nvGrpSpPr>
                <p:cNvPr id="19" name="Group 18">
                  <a:extLst>
                    <a:ext uri="{FF2B5EF4-FFF2-40B4-BE49-F238E27FC236}">
                      <a16:creationId xmlns:a16="http://schemas.microsoft.com/office/drawing/2014/main" id="{787012C8-B8D7-4480-8D8B-646F19A4B187}"/>
                    </a:ext>
                  </a:extLst>
                </p:cNvPr>
                <p:cNvGrpSpPr/>
                <p:nvPr/>
              </p:nvGrpSpPr>
              <p:grpSpPr>
                <a:xfrm>
                  <a:off x="2781857" y="1864257"/>
                  <a:ext cx="6144582" cy="3832518"/>
                  <a:chOff x="2853776" y="1813597"/>
                  <a:chExt cx="6144582" cy="3832518"/>
                </a:xfrm>
                <a:grpFill/>
              </p:grpSpPr>
              <p:sp>
                <p:nvSpPr>
                  <p:cNvPr id="21" name="Speech Bubble: Rectangle with Corners Rounded 20">
                    <a:extLst>
                      <a:ext uri="{FF2B5EF4-FFF2-40B4-BE49-F238E27FC236}">
                        <a16:creationId xmlns:a16="http://schemas.microsoft.com/office/drawing/2014/main" id="{6B11A0FE-2A29-4216-BFE6-5E10F172D3A0}"/>
                      </a:ext>
                    </a:extLst>
                  </p:cNvPr>
                  <p:cNvSpPr/>
                  <p:nvPr/>
                </p:nvSpPr>
                <p:spPr>
                  <a:xfrm>
                    <a:off x="2853776" y="1813597"/>
                    <a:ext cx="6144582" cy="3832518"/>
                  </a:xfrm>
                  <a:prstGeom prst="wedgeRoundRectCallou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DC33A0D7-58B8-4C9E-A01A-FF4B38CC56F5}"/>
                      </a:ext>
                    </a:extLst>
                  </p:cNvPr>
                  <p:cNvSpPr txBox="1"/>
                  <p:nvPr/>
                </p:nvSpPr>
                <p:spPr>
                  <a:xfrm>
                    <a:off x="5557473" y="5170238"/>
                    <a:ext cx="3164441" cy="369332"/>
                  </a:xfrm>
                  <a:prstGeom prst="rect">
                    <a:avLst/>
                  </a:prstGeom>
                  <a:grpFill/>
                </p:spPr>
                <p:txBody>
                  <a:bodyPr wrap="square" rtlCol="0">
                    <a:spAutoFit/>
                  </a:bodyPr>
                  <a:lstStyle/>
                  <a:p>
                    <a:r>
                      <a:rPr lang="en-GB" dirty="0"/>
                      <a:t>Adapted from ‘Dip and Pick’</a:t>
                    </a:r>
                  </a:p>
                </p:txBody>
              </p:sp>
              <p:pic>
                <p:nvPicPr>
                  <p:cNvPr id="24" name="Picture 23">
                    <a:extLst>
                      <a:ext uri="{FF2B5EF4-FFF2-40B4-BE49-F238E27FC236}">
                        <a16:creationId xmlns:a16="http://schemas.microsoft.com/office/drawing/2014/main" id="{C28EBA2F-1D89-412C-B4AD-2D42447BA90D}"/>
                      </a:ext>
                    </a:extLst>
                  </p:cNvPr>
                  <p:cNvPicPr>
                    <a:picLocks noChangeAspect="1"/>
                  </p:cNvPicPr>
                  <p:nvPr/>
                </p:nvPicPr>
                <p:blipFill>
                  <a:blip r:embed="rId2"/>
                  <a:stretch>
                    <a:fillRect/>
                  </a:stretch>
                </p:blipFill>
                <p:spPr>
                  <a:xfrm>
                    <a:off x="4311756" y="5069154"/>
                    <a:ext cx="819150" cy="571500"/>
                  </a:xfrm>
                  <a:prstGeom prst="rect">
                    <a:avLst/>
                  </a:prstGeom>
                  <a:grpFill/>
                </p:spPr>
              </p:pic>
            </p:grpSp>
            <p:sp>
              <p:nvSpPr>
                <p:cNvPr id="20" name="TextBox 19">
                  <a:extLst>
                    <a:ext uri="{FF2B5EF4-FFF2-40B4-BE49-F238E27FC236}">
                      <a16:creationId xmlns:a16="http://schemas.microsoft.com/office/drawing/2014/main" id="{0DD583E8-B82D-489E-82B4-A2C485A7FF8D}"/>
                    </a:ext>
                  </a:extLst>
                </p:cNvPr>
                <p:cNvSpPr txBox="1"/>
                <p:nvPr/>
              </p:nvSpPr>
              <p:spPr>
                <a:xfrm>
                  <a:off x="3053897" y="2221007"/>
                  <a:ext cx="4863313" cy="2677656"/>
                </a:xfrm>
                <a:prstGeom prst="rect">
                  <a:avLst/>
                </a:prstGeom>
                <a:grpFill/>
              </p:spPr>
              <p:txBody>
                <a:bodyPr wrap="square" rtlCol="0">
                  <a:spAutoFit/>
                </a:bodyPr>
                <a:lstStyle/>
                <a:p>
                  <a:r>
                    <a:rPr lang="en-GB" sz="2400" dirty="0"/>
                    <a:t>By the pool, there are 18 sunbeds.</a:t>
                  </a:r>
                </a:p>
                <a:p>
                  <a:r>
                    <a:rPr lang="en-GB" sz="2400" dirty="0"/>
                    <a:t>The lifeguard stacks the sunbeds in piles of three.</a:t>
                  </a:r>
                </a:p>
                <a:p>
                  <a:r>
                    <a:rPr lang="en-GB" sz="2400" dirty="0"/>
                    <a:t>The lifeguard is given another 24 sunbeds.</a:t>
                  </a:r>
                </a:p>
                <a:p>
                  <a:r>
                    <a:rPr lang="en-GB" sz="2400" dirty="0"/>
                    <a:t>How many stacks of 3 can he make altogether?</a:t>
                  </a:r>
                </a:p>
              </p:txBody>
            </p:sp>
          </p:grpSp>
          <p:pic>
            <p:nvPicPr>
              <p:cNvPr id="18" name="Picture 17" descr="A picture containing text, seat, chair, furniture&#10;&#10;Description automatically generated">
                <a:extLst>
                  <a:ext uri="{FF2B5EF4-FFF2-40B4-BE49-F238E27FC236}">
                    <a16:creationId xmlns:a16="http://schemas.microsoft.com/office/drawing/2014/main" id="{147C3EF2-D289-4F4B-9A58-3783936056E6}"/>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835577" y="3390032"/>
                <a:ext cx="1310231" cy="960032"/>
              </a:xfrm>
              <a:prstGeom prst="rect">
                <a:avLst/>
              </a:prstGeom>
            </p:spPr>
          </p:pic>
        </p:grpSp>
      </p:grpSp>
    </p:spTree>
    <p:extLst>
      <p:ext uri="{BB962C8B-B14F-4D97-AF65-F5344CB8AC3E}">
        <p14:creationId xmlns:p14="http://schemas.microsoft.com/office/powerpoint/2010/main" val="24835277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anim calcmode="lin" valueType="num">
                                      <p:cBhvr additive="base">
                                        <p:cTn id="3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anim calcmode="lin" valueType="num">
                                      <p:cBhvr additive="base">
                                        <p:cTn id="37"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Arrow: Curved Down 121">
            <a:extLst>
              <a:ext uri="{FF2B5EF4-FFF2-40B4-BE49-F238E27FC236}">
                <a16:creationId xmlns:a16="http://schemas.microsoft.com/office/drawing/2014/main" id="{359DB727-A342-49A8-B39F-74D4A3265066}"/>
              </a:ext>
            </a:extLst>
          </p:cNvPr>
          <p:cNvSpPr/>
          <p:nvPr/>
        </p:nvSpPr>
        <p:spPr>
          <a:xfrm flipH="1">
            <a:off x="3672424" y="4802393"/>
            <a:ext cx="955174" cy="572165"/>
          </a:xfrm>
          <a:prstGeom prst="curvedDownArrow">
            <a:avLst>
              <a:gd name="adj1" fmla="val 25000"/>
              <a:gd name="adj2" fmla="val 59130"/>
              <a:gd name="adj3" fmla="val 35774"/>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21" name="Arrow: Curved Down 120">
            <a:extLst>
              <a:ext uri="{FF2B5EF4-FFF2-40B4-BE49-F238E27FC236}">
                <a16:creationId xmlns:a16="http://schemas.microsoft.com/office/drawing/2014/main" id="{1D74D3B1-96BA-48E8-820A-E3FC800D3763}"/>
              </a:ext>
            </a:extLst>
          </p:cNvPr>
          <p:cNvSpPr/>
          <p:nvPr/>
        </p:nvSpPr>
        <p:spPr>
          <a:xfrm flipH="1">
            <a:off x="4510981" y="4795554"/>
            <a:ext cx="955174" cy="572165"/>
          </a:xfrm>
          <a:prstGeom prst="curvedDownArrow">
            <a:avLst>
              <a:gd name="adj1" fmla="val 25000"/>
              <a:gd name="adj2" fmla="val 59130"/>
              <a:gd name="adj3" fmla="val 35774"/>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94" name="Rectangle 93">
            <a:extLst>
              <a:ext uri="{FF2B5EF4-FFF2-40B4-BE49-F238E27FC236}">
                <a16:creationId xmlns:a16="http://schemas.microsoft.com/office/drawing/2014/main" id="{719DE790-B17C-458B-AFE5-6227C1898D45}"/>
              </a:ext>
            </a:extLst>
          </p:cNvPr>
          <p:cNvSpPr/>
          <p:nvPr/>
        </p:nvSpPr>
        <p:spPr>
          <a:xfrm>
            <a:off x="1100028" y="2220592"/>
            <a:ext cx="4995970" cy="614442"/>
          </a:xfrm>
          <a:prstGeom prst="rect">
            <a:avLst/>
          </a:prstGeom>
          <a:solidFill>
            <a:srgbClr val="FEFEA2"/>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7201D2E4-9740-4DF7-9E9C-B0B9439B9B99}"/>
              </a:ext>
            </a:extLst>
          </p:cNvPr>
          <p:cNvSpPr txBox="1"/>
          <p:nvPr/>
        </p:nvSpPr>
        <p:spPr>
          <a:xfrm>
            <a:off x="708499" y="413821"/>
            <a:ext cx="5978559" cy="6463308"/>
          </a:xfrm>
          <a:prstGeom prst="rect">
            <a:avLst/>
          </a:prstGeom>
          <a:noFill/>
        </p:spPr>
        <p:txBody>
          <a:bodyPr wrap="square">
            <a:spAutoFit/>
          </a:bodyPr>
          <a:lstStyle/>
          <a:p>
            <a:endParaRPr lang="en-GB" b="1" dirty="0"/>
          </a:p>
          <a:p>
            <a:r>
              <a:rPr lang="en-GB" b="1" dirty="0"/>
              <a:t>We could represent the problem on a bar model:</a:t>
            </a:r>
          </a:p>
          <a:p>
            <a:endParaRPr lang="en-GB" b="1" dirty="0"/>
          </a:p>
          <a:p>
            <a:endParaRPr lang="en-GB" b="1"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b="1" dirty="0"/>
          </a:p>
          <a:p>
            <a:endParaRPr lang="en-GB" b="1" dirty="0"/>
          </a:p>
          <a:p>
            <a:r>
              <a:rPr lang="en-GB" b="1" dirty="0"/>
              <a:t>We could represent the problem on a number line:</a:t>
            </a:r>
          </a:p>
          <a:p>
            <a:endParaRPr lang="en-GB" dirty="0"/>
          </a:p>
          <a:p>
            <a:endParaRPr lang="en-GB" dirty="0"/>
          </a:p>
          <a:p>
            <a:endParaRPr lang="en-GB" dirty="0"/>
          </a:p>
          <a:p>
            <a:endParaRPr lang="en-GB" dirty="0"/>
          </a:p>
          <a:p>
            <a:endParaRPr lang="en-GB" b="1" dirty="0"/>
          </a:p>
          <a:p>
            <a:endParaRPr lang="en-GB" b="1" dirty="0"/>
          </a:p>
          <a:p>
            <a:endParaRPr lang="en-GB" b="1" dirty="0"/>
          </a:p>
          <a:p>
            <a:endParaRPr lang="en-GB" dirty="0"/>
          </a:p>
        </p:txBody>
      </p:sp>
      <p:grpSp>
        <p:nvGrpSpPr>
          <p:cNvPr id="5" name="Group 4">
            <a:extLst>
              <a:ext uri="{FF2B5EF4-FFF2-40B4-BE49-F238E27FC236}">
                <a16:creationId xmlns:a16="http://schemas.microsoft.com/office/drawing/2014/main" id="{67CA2C7E-6318-44A1-B718-F0CD939F44A7}"/>
              </a:ext>
            </a:extLst>
          </p:cNvPr>
          <p:cNvGrpSpPr/>
          <p:nvPr/>
        </p:nvGrpSpPr>
        <p:grpSpPr>
          <a:xfrm>
            <a:off x="5038337" y="2835432"/>
            <a:ext cx="1057661" cy="614442"/>
            <a:chOff x="5048612" y="2835851"/>
            <a:chExt cx="1057661" cy="614442"/>
          </a:xfrm>
        </p:grpSpPr>
        <p:sp>
          <p:nvSpPr>
            <p:cNvPr id="50" name="Rectangle 49">
              <a:extLst>
                <a:ext uri="{FF2B5EF4-FFF2-40B4-BE49-F238E27FC236}">
                  <a16:creationId xmlns:a16="http://schemas.microsoft.com/office/drawing/2014/main" id="{9598BD26-CB89-42AC-B51F-BD8BD4E2FE67}"/>
                </a:ext>
              </a:extLst>
            </p:cNvPr>
            <p:cNvSpPr/>
            <p:nvPr/>
          </p:nvSpPr>
          <p:spPr>
            <a:xfrm>
              <a:off x="5048612" y="2835851"/>
              <a:ext cx="1057661"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TextBox 57">
              <a:extLst>
                <a:ext uri="{FF2B5EF4-FFF2-40B4-BE49-F238E27FC236}">
                  <a16:creationId xmlns:a16="http://schemas.microsoft.com/office/drawing/2014/main" id="{5CA2CABE-274D-43C8-8625-EF2172370986}"/>
                </a:ext>
              </a:extLst>
            </p:cNvPr>
            <p:cNvSpPr txBox="1"/>
            <p:nvPr/>
          </p:nvSpPr>
          <p:spPr>
            <a:xfrm>
              <a:off x="5284628" y="2943442"/>
              <a:ext cx="585627" cy="369332"/>
            </a:xfrm>
            <a:prstGeom prst="rect">
              <a:avLst/>
            </a:prstGeom>
            <a:noFill/>
          </p:spPr>
          <p:txBody>
            <a:bodyPr wrap="square" rtlCol="0">
              <a:spAutoFit/>
            </a:bodyPr>
            <a:lstStyle/>
            <a:p>
              <a:pPr algn="ctr"/>
              <a:r>
                <a:rPr lang="en-GB" b="1" dirty="0"/>
                <a:t>3</a:t>
              </a:r>
              <a:r>
                <a:rPr lang="en-GB" dirty="0"/>
                <a:t> </a:t>
              </a:r>
            </a:p>
          </p:txBody>
        </p:sp>
      </p:grpSp>
      <p:sp>
        <p:nvSpPr>
          <p:cNvPr id="7" name="Right Brace 6">
            <a:extLst>
              <a:ext uri="{FF2B5EF4-FFF2-40B4-BE49-F238E27FC236}">
                <a16:creationId xmlns:a16="http://schemas.microsoft.com/office/drawing/2014/main" id="{AC29C9B4-FC32-4166-AB9B-CE67A2B8D8E5}"/>
              </a:ext>
            </a:extLst>
          </p:cNvPr>
          <p:cNvSpPr/>
          <p:nvPr/>
        </p:nvSpPr>
        <p:spPr>
          <a:xfrm rot="16200000">
            <a:off x="3374552" y="-681383"/>
            <a:ext cx="446926" cy="4995971"/>
          </a:xfrm>
          <a:prstGeom prst="rightBrace">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 name="TextBox 7">
            <a:extLst>
              <a:ext uri="{FF2B5EF4-FFF2-40B4-BE49-F238E27FC236}">
                <a16:creationId xmlns:a16="http://schemas.microsoft.com/office/drawing/2014/main" id="{7C021914-4238-44C7-BB1D-EB28D8993FA1}"/>
              </a:ext>
            </a:extLst>
          </p:cNvPr>
          <p:cNvSpPr txBox="1"/>
          <p:nvPr/>
        </p:nvSpPr>
        <p:spPr>
          <a:xfrm>
            <a:off x="1806453" y="1214792"/>
            <a:ext cx="3782653" cy="369332"/>
          </a:xfrm>
          <a:prstGeom prst="rect">
            <a:avLst/>
          </a:prstGeom>
          <a:noFill/>
        </p:spPr>
        <p:txBody>
          <a:bodyPr wrap="square" rtlCol="0">
            <a:spAutoFit/>
          </a:bodyPr>
          <a:lstStyle/>
          <a:p>
            <a:r>
              <a:rPr lang="en-GB" dirty="0"/>
              <a:t>Total number of sunbeds</a:t>
            </a:r>
          </a:p>
        </p:txBody>
      </p:sp>
      <p:cxnSp>
        <p:nvCxnSpPr>
          <p:cNvPr id="13" name="Straight Connector 12">
            <a:extLst>
              <a:ext uri="{FF2B5EF4-FFF2-40B4-BE49-F238E27FC236}">
                <a16:creationId xmlns:a16="http://schemas.microsoft.com/office/drawing/2014/main" id="{091727F8-6BCC-45FF-A9FA-9363E56E8B7B}"/>
              </a:ext>
            </a:extLst>
          </p:cNvPr>
          <p:cNvCxnSpPr/>
          <p:nvPr/>
        </p:nvCxnSpPr>
        <p:spPr>
          <a:xfrm>
            <a:off x="1099335" y="5383658"/>
            <a:ext cx="5229546" cy="0"/>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0046F299-63D4-4188-8A01-5752432D9E3A}"/>
              </a:ext>
            </a:extLst>
          </p:cNvPr>
          <p:cNvGrpSpPr/>
          <p:nvPr/>
        </p:nvGrpSpPr>
        <p:grpSpPr>
          <a:xfrm>
            <a:off x="1099335" y="5393117"/>
            <a:ext cx="5501034" cy="385371"/>
            <a:chOff x="1051406" y="5431287"/>
            <a:chExt cx="5501034" cy="385371"/>
          </a:xfrm>
        </p:grpSpPr>
        <p:sp>
          <p:nvSpPr>
            <p:cNvPr id="18" name="TextBox 17">
              <a:extLst>
                <a:ext uri="{FF2B5EF4-FFF2-40B4-BE49-F238E27FC236}">
                  <a16:creationId xmlns:a16="http://schemas.microsoft.com/office/drawing/2014/main" id="{51F1A6F6-B9AB-4C05-B687-FAFA7AE02266}"/>
                </a:ext>
              </a:extLst>
            </p:cNvPr>
            <p:cNvSpPr txBox="1"/>
            <p:nvPr/>
          </p:nvSpPr>
          <p:spPr>
            <a:xfrm>
              <a:off x="1051406" y="5445303"/>
              <a:ext cx="472611" cy="369332"/>
            </a:xfrm>
            <a:prstGeom prst="rect">
              <a:avLst/>
            </a:prstGeom>
            <a:noFill/>
            <a:ln w="15875">
              <a:solidFill>
                <a:schemeClr val="accent1">
                  <a:shade val="50000"/>
                </a:schemeClr>
              </a:solidFill>
            </a:ln>
          </p:spPr>
          <p:txBody>
            <a:bodyPr wrap="square" rtlCol="0">
              <a:spAutoFit/>
            </a:bodyPr>
            <a:lstStyle/>
            <a:p>
              <a:pPr algn="ctr"/>
              <a:r>
                <a:rPr lang="en-GB" b="1" dirty="0"/>
                <a:t>0</a:t>
              </a:r>
            </a:p>
          </p:txBody>
        </p:sp>
        <p:sp>
          <p:nvSpPr>
            <p:cNvPr id="103" name="TextBox 102">
              <a:extLst>
                <a:ext uri="{FF2B5EF4-FFF2-40B4-BE49-F238E27FC236}">
                  <a16:creationId xmlns:a16="http://schemas.microsoft.com/office/drawing/2014/main" id="{E68E3C11-9282-4DB1-9E85-618C9B8B3672}"/>
                </a:ext>
              </a:extLst>
            </p:cNvPr>
            <p:cNvSpPr txBox="1"/>
            <p:nvPr/>
          </p:nvSpPr>
          <p:spPr>
            <a:xfrm>
              <a:off x="5181921" y="5433861"/>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104" name="TextBox 103">
              <a:extLst>
                <a:ext uri="{FF2B5EF4-FFF2-40B4-BE49-F238E27FC236}">
                  <a16:creationId xmlns:a16="http://schemas.microsoft.com/office/drawing/2014/main" id="{1D5A4843-E42D-49A2-8937-9F8B7AE29A6A}"/>
                </a:ext>
              </a:extLst>
            </p:cNvPr>
            <p:cNvSpPr txBox="1"/>
            <p:nvPr/>
          </p:nvSpPr>
          <p:spPr>
            <a:xfrm>
              <a:off x="4334127" y="5431287"/>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105" name="TextBox 104">
              <a:extLst>
                <a:ext uri="{FF2B5EF4-FFF2-40B4-BE49-F238E27FC236}">
                  <a16:creationId xmlns:a16="http://schemas.microsoft.com/office/drawing/2014/main" id="{8199F579-F690-47E7-8384-230C613D1A2F}"/>
                </a:ext>
              </a:extLst>
            </p:cNvPr>
            <p:cNvSpPr txBox="1"/>
            <p:nvPr/>
          </p:nvSpPr>
          <p:spPr>
            <a:xfrm>
              <a:off x="3529715" y="5447326"/>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a:t>
              </a:r>
            </a:p>
          </p:txBody>
        </p:sp>
        <p:sp>
          <p:nvSpPr>
            <p:cNvPr id="107" name="TextBox 106">
              <a:extLst>
                <a:ext uri="{FF2B5EF4-FFF2-40B4-BE49-F238E27FC236}">
                  <a16:creationId xmlns:a16="http://schemas.microsoft.com/office/drawing/2014/main" id="{0E0C1F2C-5C31-42D1-92D9-9AC94C00CD92}"/>
                </a:ext>
              </a:extLst>
            </p:cNvPr>
            <p:cNvSpPr txBox="1"/>
            <p:nvPr/>
          </p:nvSpPr>
          <p:spPr>
            <a:xfrm>
              <a:off x="6079829" y="5433445"/>
              <a:ext cx="472611" cy="369332"/>
            </a:xfrm>
            <a:prstGeom prst="rect">
              <a:avLst/>
            </a:prstGeom>
            <a:noFill/>
            <a:ln w="15875">
              <a:solidFill>
                <a:schemeClr val="accent1">
                  <a:shade val="50000"/>
                </a:schemeClr>
              </a:solidFill>
            </a:ln>
          </p:spPr>
          <p:txBody>
            <a:bodyPr wrap="square" rtlCol="0">
              <a:spAutoFit/>
            </a:bodyPr>
            <a:lstStyle/>
            <a:p>
              <a:pPr algn="ctr"/>
              <a:r>
                <a:rPr lang="en-GB" b="1" dirty="0">
                  <a:solidFill>
                    <a:srgbClr val="FF0000"/>
                  </a:solidFill>
                </a:rPr>
                <a:t>18</a:t>
              </a:r>
            </a:p>
          </p:txBody>
        </p:sp>
      </p:grpSp>
      <p:sp>
        <p:nvSpPr>
          <p:cNvPr id="111" name="TextBox 110">
            <a:extLst>
              <a:ext uri="{FF2B5EF4-FFF2-40B4-BE49-F238E27FC236}">
                <a16:creationId xmlns:a16="http://schemas.microsoft.com/office/drawing/2014/main" id="{C8AFB581-90D1-4825-AB84-F32D1FA1EBC8}"/>
              </a:ext>
            </a:extLst>
          </p:cNvPr>
          <p:cNvSpPr txBox="1"/>
          <p:nvPr/>
        </p:nvSpPr>
        <p:spPr>
          <a:xfrm>
            <a:off x="5548997" y="4892640"/>
            <a:ext cx="472611" cy="369332"/>
          </a:xfrm>
          <a:prstGeom prst="rect">
            <a:avLst/>
          </a:prstGeom>
          <a:noFill/>
          <a:ln w="15875">
            <a:noFill/>
          </a:ln>
        </p:spPr>
        <p:txBody>
          <a:bodyPr wrap="square" rtlCol="0">
            <a:spAutoFit/>
          </a:bodyPr>
          <a:lstStyle/>
          <a:p>
            <a:pPr algn="ctr"/>
            <a:r>
              <a:rPr lang="en-GB" b="1" dirty="0"/>
              <a:t>-3</a:t>
            </a:r>
          </a:p>
        </p:txBody>
      </p:sp>
      <p:sp>
        <p:nvSpPr>
          <p:cNvPr id="112" name="TextBox 111">
            <a:extLst>
              <a:ext uri="{FF2B5EF4-FFF2-40B4-BE49-F238E27FC236}">
                <a16:creationId xmlns:a16="http://schemas.microsoft.com/office/drawing/2014/main" id="{28DB7834-C53E-488C-80E3-10E97BDF18DE}"/>
              </a:ext>
            </a:extLst>
          </p:cNvPr>
          <p:cNvSpPr txBox="1"/>
          <p:nvPr/>
        </p:nvSpPr>
        <p:spPr>
          <a:xfrm>
            <a:off x="4744215" y="4907537"/>
            <a:ext cx="472611" cy="369332"/>
          </a:xfrm>
          <a:prstGeom prst="rect">
            <a:avLst/>
          </a:prstGeom>
          <a:noFill/>
          <a:ln w="15875">
            <a:noFill/>
          </a:ln>
        </p:spPr>
        <p:txBody>
          <a:bodyPr wrap="square" rtlCol="0">
            <a:spAutoFit/>
          </a:bodyPr>
          <a:lstStyle/>
          <a:p>
            <a:pPr algn="ctr"/>
            <a:r>
              <a:rPr lang="en-GB" b="1" dirty="0"/>
              <a:t>-3</a:t>
            </a:r>
          </a:p>
        </p:txBody>
      </p:sp>
      <p:sp>
        <p:nvSpPr>
          <p:cNvPr id="114" name="TextBox 113">
            <a:extLst>
              <a:ext uri="{FF2B5EF4-FFF2-40B4-BE49-F238E27FC236}">
                <a16:creationId xmlns:a16="http://schemas.microsoft.com/office/drawing/2014/main" id="{16350071-8C5E-4BDC-9B99-D6FE69907B94}"/>
              </a:ext>
            </a:extLst>
          </p:cNvPr>
          <p:cNvSpPr txBox="1"/>
          <p:nvPr/>
        </p:nvSpPr>
        <p:spPr>
          <a:xfrm>
            <a:off x="3918556" y="4916800"/>
            <a:ext cx="472611" cy="369332"/>
          </a:xfrm>
          <a:prstGeom prst="rect">
            <a:avLst/>
          </a:prstGeom>
          <a:noFill/>
          <a:ln w="15875">
            <a:noFill/>
          </a:ln>
        </p:spPr>
        <p:txBody>
          <a:bodyPr wrap="square" rtlCol="0">
            <a:spAutoFit/>
          </a:bodyPr>
          <a:lstStyle/>
          <a:p>
            <a:pPr algn="ctr"/>
            <a:r>
              <a:rPr lang="en-GB" b="1" dirty="0"/>
              <a:t>-3</a:t>
            </a:r>
          </a:p>
        </p:txBody>
      </p:sp>
      <p:sp>
        <p:nvSpPr>
          <p:cNvPr id="60" name="TextBox 59">
            <a:extLst>
              <a:ext uri="{FF2B5EF4-FFF2-40B4-BE49-F238E27FC236}">
                <a16:creationId xmlns:a16="http://schemas.microsoft.com/office/drawing/2014/main" id="{43A1CB17-6BE0-4CB5-9842-A903FE202012}"/>
              </a:ext>
            </a:extLst>
          </p:cNvPr>
          <p:cNvSpPr txBox="1"/>
          <p:nvPr/>
        </p:nvSpPr>
        <p:spPr>
          <a:xfrm>
            <a:off x="3284440" y="2316989"/>
            <a:ext cx="585627" cy="369332"/>
          </a:xfrm>
          <a:prstGeom prst="rect">
            <a:avLst/>
          </a:prstGeom>
          <a:noFill/>
        </p:spPr>
        <p:txBody>
          <a:bodyPr wrap="square" rtlCol="0">
            <a:spAutoFit/>
          </a:bodyPr>
          <a:lstStyle/>
          <a:p>
            <a:pPr algn="ctr"/>
            <a:r>
              <a:rPr lang="en-GB" dirty="0"/>
              <a:t> 18</a:t>
            </a:r>
          </a:p>
        </p:txBody>
      </p:sp>
      <p:sp>
        <p:nvSpPr>
          <p:cNvPr id="115" name="TextBox 114">
            <a:extLst>
              <a:ext uri="{FF2B5EF4-FFF2-40B4-BE49-F238E27FC236}">
                <a16:creationId xmlns:a16="http://schemas.microsoft.com/office/drawing/2014/main" id="{F8AD4182-4CE8-4B51-92BA-02977360ED47}"/>
              </a:ext>
            </a:extLst>
          </p:cNvPr>
          <p:cNvSpPr txBox="1"/>
          <p:nvPr/>
        </p:nvSpPr>
        <p:spPr>
          <a:xfrm>
            <a:off x="6845136" y="851750"/>
            <a:ext cx="5978559" cy="6186309"/>
          </a:xfrm>
          <a:prstGeom prst="rect">
            <a:avLst/>
          </a:prstGeom>
          <a:noFill/>
        </p:spPr>
        <p:txBody>
          <a:bodyPr wrap="square">
            <a:spAutoFit/>
          </a:bodyPr>
          <a:lstStyle/>
          <a:p>
            <a:endParaRPr lang="en-GB" b="1" dirty="0"/>
          </a:p>
          <a:p>
            <a:r>
              <a:rPr lang="en-GB" b="1" dirty="0"/>
              <a:t>We could use an array:</a:t>
            </a:r>
          </a:p>
          <a:p>
            <a:endParaRPr lang="en-GB" b="1" dirty="0"/>
          </a:p>
          <a:p>
            <a:endParaRPr lang="en-GB" b="1"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p>
            <a:endParaRPr lang="en-GB" b="1" dirty="0"/>
          </a:p>
          <a:p>
            <a:endParaRPr lang="en-GB" b="1" dirty="0"/>
          </a:p>
          <a:p>
            <a:endParaRPr lang="en-GB" dirty="0"/>
          </a:p>
          <a:p>
            <a:endParaRPr lang="en-GB" dirty="0"/>
          </a:p>
          <a:p>
            <a:endParaRPr lang="en-GB" dirty="0"/>
          </a:p>
          <a:p>
            <a:endParaRPr lang="en-GB" dirty="0"/>
          </a:p>
          <a:p>
            <a:endParaRPr lang="en-GB" b="1" dirty="0"/>
          </a:p>
          <a:p>
            <a:endParaRPr lang="en-GB" b="1" dirty="0"/>
          </a:p>
          <a:p>
            <a:endParaRPr lang="en-GB" b="1" dirty="0"/>
          </a:p>
          <a:p>
            <a:endParaRPr lang="en-GB" dirty="0"/>
          </a:p>
        </p:txBody>
      </p:sp>
      <p:sp>
        <p:nvSpPr>
          <p:cNvPr id="110" name="Rectangle 109">
            <a:extLst>
              <a:ext uri="{FF2B5EF4-FFF2-40B4-BE49-F238E27FC236}">
                <a16:creationId xmlns:a16="http://schemas.microsoft.com/office/drawing/2014/main" id="{1C979758-0128-4C90-A223-257A62C2EFAD}"/>
              </a:ext>
            </a:extLst>
          </p:cNvPr>
          <p:cNvSpPr/>
          <p:nvPr/>
        </p:nvSpPr>
        <p:spPr>
          <a:xfrm>
            <a:off x="3976322" y="2834255"/>
            <a:ext cx="1057661" cy="614442"/>
          </a:xfrm>
          <a:prstGeom prst="rect">
            <a:avLst/>
          </a:prstGeom>
          <a:solidFill>
            <a:schemeClr val="accent6">
              <a:lumMod val="40000"/>
              <a:lumOff val="60000"/>
            </a:schemeClr>
          </a:solidFill>
          <a:ln w="254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6" name="TextBox 115">
            <a:extLst>
              <a:ext uri="{FF2B5EF4-FFF2-40B4-BE49-F238E27FC236}">
                <a16:creationId xmlns:a16="http://schemas.microsoft.com/office/drawing/2014/main" id="{56CCE38F-90B6-4C99-A847-5F6305718DA8}"/>
              </a:ext>
            </a:extLst>
          </p:cNvPr>
          <p:cNvSpPr txBox="1"/>
          <p:nvPr/>
        </p:nvSpPr>
        <p:spPr>
          <a:xfrm>
            <a:off x="4268749" y="2941548"/>
            <a:ext cx="585627" cy="369332"/>
          </a:xfrm>
          <a:prstGeom prst="rect">
            <a:avLst/>
          </a:prstGeom>
          <a:noFill/>
        </p:spPr>
        <p:txBody>
          <a:bodyPr wrap="square" rtlCol="0">
            <a:spAutoFit/>
          </a:bodyPr>
          <a:lstStyle/>
          <a:p>
            <a:pPr algn="ctr"/>
            <a:r>
              <a:rPr lang="en-GB" b="1" dirty="0"/>
              <a:t>3</a:t>
            </a:r>
            <a:r>
              <a:rPr lang="en-GB" dirty="0"/>
              <a:t> </a:t>
            </a:r>
          </a:p>
        </p:txBody>
      </p:sp>
      <p:cxnSp>
        <p:nvCxnSpPr>
          <p:cNvPr id="9" name="Straight Arrow Connector 8">
            <a:extLst>
              <a:ext uri="{FF2B5EF4-FFF2-40B4-BE49-F238E27FC236}">
                <a16:creationId xmlns:a16="http://schemas.microsoft.com/office/drawing/2014/main" id="{EBC6697E-56E7-456C-9B78-8F2EA866EC8D}"/>
              </a:ext>
            </a:extLst>
          </p:cNvPr>
          <p:cNvCxnSpPr>
            <a:cxnSpLocks/>
          </p:cNvCxnSpPr>
          <p:nvPr/>
        </p:nvCxnSpPr>
        <p:spPr>
          <a:xfrm flipH="1">
            <a:off x="1873339" y="3141476"/>
            <a:ext cx="1724674" cy="0"/>
          </a:xfrm>
          <a:prstGeom prst="straightConnector1">
            <a:avLst/>
          </a:prstGeom>
          <a:ln w="22225">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17" name="TextBox 116">
            <a:extLst>
              <a:ext uri="{FF2B5EF4-FFF2-40B4-BE49-F238E27FC236}">
                <a16:creationId xmlns:a16="http://schemas.microsoft.com/office/drawing/2014/main" id="{1CF189FD-3D14-4B0E-A67E-E0FBE3FCC321}"/>
              </a:ext>
            </a:extLst>
          </p:cNvPr>
          <p:cNvSpPr txBox="1"/>
          <p:nvPr/>
        </p:nvSpPr>
        <p:spPr>
          <a:xfrm>
            <a:off x="1270414" y="2952142"/>
            <a:ext cx="585627" cy="369332"/>
          </a:xfrm>
          <a:prstGeom prst="rect">
            <a:avLst/>
          </a:prstGeom>
          <a:noFill/>
        </p:spPr>
        <p:txBody>
          <a:bodyPr wrap="square" rtlCol="0">
            <a:spAutoFit/>
          </a:bodyPr>
          <a:lstStyle/>
          <a:p>
            <a:pPr algn="ctr"/>
            <a:r>
              <a:rPr lang="en-GB" b="1" dirty="0"/>
              <a:t>?</a:t>
            </a:r>
            <a:r>
              <a:rPr lang="en-GB" dirty="0"/>
              <a:t> </a:t>
            </a:r>
          </a:p>
        </p:txBody>
      </p:sp>
      <p:sp>
        <p:nvSpPr>
          <p:cNvPr id="118" name="Right Brace 117">
            <a:extLst>
              <a:ext uri="{FF2B5EF4-FFF2-40B4-BE49-F238E27FC236}">
                <a16:creationId xmlns:a16="http://schemas.microsoft.com/office/drawing/2014/main" id="{46CB60F3-DFEA-467F-A0FF-7C97162D42D5}"/>
              </a:ext>
            </a:extLst>
          </p:cNvPr>
          <p:cNvSpPr/>
          <p:nvPr/>
        </p:nvSpPr>
        <p:spPr>
          <a:xfrm rot="5400000">
            <a:off x="4825699" y="2737139"/>
            <a:ext cx="446926" cy="2093672"/>
          </a:xfrm>
          <a:prstGeom prst="rightBrace">
            <a:avLst/>
          </a:prstGeom>
          <a:ln w="158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9" name="TextBox 118">
            <a:extLst>
              <a:ext uri="{FF2B5EF4-FFF2-40B4-BE49-F238E27FC236}">
                <a16:creationId xmlns:a16="http://schemas.microsoft.com/office/drawing/2014/main" id="{E82FCAC7-1A9A-4848-94F6-8009B634B6C2}"/>
              </a:ext>
            </a:extLst>
          </p:cNvPr>
          <p:cNvSpPr txBox="1"/>
          <p:nvPr/>
        </p:nvSpPr>
        <p:spPr>
          <a:xfrm>
            <a:off x="3433731" y="3944905"/>
            <a:ext cx="3782653" cy="369332"/>
          </a:xfrm>
          <a:prstGeom prst="rect">
            <a:avLst/>
          </a:prstGeom>
          <a:noFill/>
        </p:spPr>
        <p:txBody>
          <a:bodyPr wrap="square" rtlCol="0">
            <a:spAutoFit/>
          </a:bodyPr>
          <a:lstStyle/>
          <a:p>
            <a:r>
              <a:rPr lang="en-GB" dirty="0"/>
              <a:t>Stacks of 3 sunbeds at a time</a:t>
            </a:r>
          </a:p>
        </p:txBody>
      </p:sp>
      <p:sp>
        <p:nvSpPr>
          <p:cNvPr id="120" name="Arrow: Curved Down 119">
            <a:extLst>
              <a:ext uri="{FF2B5EF4-FFF2-40B4-BE49-F238E27FC236}">
                <a16:creationId xmlns:a16="http://schemas.microsoft.com/office/drawing/2014/main" id="{866D55EC-D928-4CD7-BCED-4656B151D459}"/>
              </a:ext>
            </a:extLst>
          </p:cNvPr>
          <p:cNvSpPr/>
          <p:nvPr/>
        </p:nvSpPr>
        <p:spPr>
          <a:xfrm flipH="1">
            <a:off x="5299964" y="4802393"/>
            <a:ext cx="955174" cy="572165"/>
          </a:xfrm>
          <a:prstGeom prst="curvedDownArrow">
            <a:avLst>
              <a:gd name="adj1" fmla="val 25000"/>
              <a:gd name="adj2" fmla="val 59130"/>
              <a:gd name="adj3" fmla="val 35774"/>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grpSp>
        <p:nvGrpSpPr>
          <p:cNvPr id="12" name="Group 11">
            <a:extLst>
              <a:ext uri="{FF2B5EF4-FFF2-40B4-BE49-F238E27FC236}">
                <a16:creationId xmlns:a16="http://schemas.microsoft.com/office/drawing/2014/main" id="{555198BD-D1D9-434E-8291-2575C63AC292}"/>
              </a:ext>
            </a:extLst>
          </p:cNvPr>
          <p:cNvGrpSpPr/>
          <p:nvPr/>
        </p:nvGrpSpPr>
        <p:grpSpPr>
          <a:xfrm>
            <a:off x="6923025" y="1927351"/>
            <a:ext cx="5134091" cy="2409463"/>
            <a:chOff x="6923025" y="1927351"/>
            <a:chExt cx="5134091" cy="2409463"/>
          </a:xfrm>
        </p:grpSpPr>
        <p:grpSp>
          <p:nvGrpSpPr>
            <p:cNvPr id="11" name="Group 10">
              <a:extLst>
                <a:ext uri="{FF2B5EF4-FFF2-40B4-BE49-F238E27FC236}">
                  <a16:creationId xmlns:a16="http://schemas.microsoft.com/office/drawing/2014/main" id="{C7BE350F-716A-4E63-965E-BFAE4CAAD777}"/>
                </a:ext>
              </a:extLst>
            </p:cNvPr>
            <p:cNvGrpSpPr/>
            <p:nvPr/>
          </p:nvGrpSpPr>
          <p:grpSpPr>
            <a:xfrm>
              <a:off x="7078587" y="1927351"/>
              <a:ext cx="4978529" cy="658752"/>
              <a:chOff x="7078587" y="1927351"/>
              <a:chExt cx="4978529" cy="658752"/>
            </a:xfrm>
          </p:grpSpPr>
          <p:pic>
            <p:nvPicPr>
              <p:cNvPr id="123" name="Picture 122" descr="A picture containing text, seat, chair, furniture&#10;&#10;Description automatically generated">
                <a:extLst>
                  <a:ext uri="{FF2B5EF4-FFF2-40B4-BE49-F238E27FC236}">
                    <a16:creationId xmlns:a16="http://schemas.microsoft.com/office/drawing/2014/main" id="{148CBCEC-0CA8-4A05-9425-BA50A8D266FE}"/>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078587" y="1927351"/>
                <a:ext cx="819498" cy="600462"/>
              </a:xfrm>
              <a:prstGeom prst="rect">
                <a:avLst/>
              </a:prstGeom>
            </p:spPr>
          </p:pic>
          <p:pic>
            <p:nvPicPr>
              <p:cNvPr id="178" name="Picture 177" descr="A picture containing text, seat, chair, furniture&#10;&#10;Description automatically generated">
                <a:extLst>
                  <a:ext uri="{FF2B5EF4-FFF2-40B4-BE49-F238E27FC236}">
                    <a16:creationId xmlns:a16="http://schemas.microsoft.com/office/drawing/2014/main" id="{894B9220-DE57-4C72-9BF4-2C455A9D31C7}"/>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879640" y="1961239"/>
                <a:ext cx="819498" cy="600462"/>
              </a:xfrm>
              <a:prstGeom prst="rect">
                <a:avLst/>
              </a:prstGeom>
            </p:spPr>
          </p:pic>
          <p:pic>
            <p:nvPicPr>
              <p:cNvPr id="179" name="Picture 178" descr="A picture containing text, seat, chair, furniture&#10;&#10;Description automatically generated">
                <a:extLst>
                  <a:ext uri="{FF2B5EF4-FFF2-40B4-BE49-F238E27FC236}">
                    <a16:creationId xmlns:a16="http://schemas.microsoft.com/office/drawing/2014/main" id="{77A79DAB-EA55-42B1-9AB8-4C04F38B96E8}"/>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1237618" y="1961239"/>
                <a:ext cx="819498" cy="600462"/>
              </a:xfrm>
              <a:prstGeom prst="rect">
                <a:avLst/>
              </a:prstGeom>
            </p:spPr>
          </p:pic>
          <p:pic>
            <p:nvPicPr>
              <p:cNvPr id="180" name="Picture 179" descr="A picture containing text, seat, chair, furniture&#10;&#10;Description automatically generated">
                <a:extLst>
                  <a:ext uri="{FF2B5EF4-FFF2-40B4-BE49-F238E27FC236}">
                    <a16:creationId xmlns:a16="http://schemas.microsoft.com/office/drawing/2014/main" id="{2FCB868C-FC7C-4F42-8628-E35ECCD4BF95}"/>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414591" y="1975662"/>
                <a:ext cx="819498" cy="600462"/>
              </a:xfrm>
              <a:prstGeom prst="rect">
                <a:avLst/>
              </a:prstGeom>
            </p:spPr>
          </p:pic>
          <p:pic>
            <p:nvPicPr>
              <p:cNvPr id="181" name="Picture 180" descr="A picture containing text, seat, chair, furniture&#10;&#10;Description automatically generated">
                <a:extLst>
                  <a:ext uri="{FF2B5EF4-FFF2-40B4-BE49-F238E27FC236}">
                    <a16:creationId xmlns:a16="http://schemas.microsoft.com/office/drawing/2014/main" id="{0A7BF3E3-7520-4559-8B15-D31DCEC97EC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9535512" y="1985641"/>
                <a:ext cx="819498" cy="600462"/>
              </a:xfrm>
              <a:prstGeom prst="rect">
                <a:avLst/>
              </a:prstGeom>
            </p:spPr>
          </p:pic>
          <p:pic>
            <p:nvPicPr>
              <p:cNvPr id="182" name="Picture 181" descr="A picture containing text, seat, chair, furniture&#10;&#10;Description automatically generated">
                <a:extLst>
                  <a:ext uri="{FF2B5EF4-FFF2-40B4-BE49-F238E27FC236}">
                    <a16:creationId xmlns:a16="http://schemas.microsoft.com/office/drawing/2014/main" id="{1BEB5B0D-751C-4B62-AC20-BF331F38C66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8746589" y="1959865"/>
                <a:ext cx="819498" cy="600462"/>
              </a:xfrm>
              <a:prstGeom prst="rect">
                <a:avLst/>
              </a:prstGeom>
            </p:spPr>
          </p:pic>
        </p:grpSp>
        <p:grpSp>
          <p:nvGrpSpPr>
            <p:cNvPr id="183" name="Group 182">
              <a:extLst>
                <a:ext uri="{FF2B5EF4-FFF2-40B4-BE49-F238E27FC236}">
                  <a16:creationId xmlns:a16="http://schemas.microsoft.com/office/drawing/2014/main" id="{0E9D7448-67B9-4A31-B901-AA3BCBC32CAB}"/>
                </a:ext>
              </a:extLst>
            </p:cNvPr>
            <p:cNvGrpSpPr/>
            <p:nvPr/>
          </p:nvGrpSpPr>
          <p:grpSpPr>
            <a:xfrm>
              <a:off x="6923025" y="3678062"/>
              <a:ext cx="4978529" cy="658752"/>
              <a:chOff x="7078587" y="1927351"/>
              <a:chExt cx="4978529" cy="658752"/>
            </a:xfrm>
          </p:grpSpPr>
          <p:pic>
            <p:nvPicPr>
              <p:cNvPr id="184" name="Picture 183" descr="A picture containing text, seat, chair, furniture&#10;&#10;Description automatically generated">
                <a:extLst>
                  <a:ext uri="{FF2B5EF4-FFF2-40B4-BE49-F238E27FC236}">
                    <a16:creationId xmlns:a16="http://schemas.microsoft.com/office/drawing/2014/main" id="{2451608D-3910-4BBF-8450-007884D33698}"/>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078587" y="1927351"/>
                <a:ext cx="819498" cy="600462"/>
              </a:xfrm>
              <a:prstGeom prst="rect">
                <a:avLst/>
              </a:prstGeom>
            </p:spPr>
          </p:pic>
          <p:pic>
            <p:nvPicPr>
              <p:cNvPr id="185" name="Picture 184" descr="A picture containing text, seat, chair, furniture&#10;&#10;Description automatically generated">
                <a:extLst>
                  <a:ext uri="{FF2B5EF4-FFF2-40B4-BE49-F238E27FC236}">
                    <a16:creationId xmlns:a16="http://schemas.microsoft.com/office/drawing/2014/main" id="{737D4FD5-7CDF-4C73-8DD8-539BA16D5936}"/>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879640" y="1961239"/>
                <a:ext cx="819498" cy="600462"/>
              </a:xfrm>
              <a:prstGeom prst="rect">
                <a:avLst/>
              </a:prstGeom>
            </p:spPr>
          </p:pic>
          <p:pic>
            <p:nvPicPr>
              <p:cNvPr id="186" name="Picture 185" descr="A picture containing text, seat, chair, furniture&#10;&#10;Description automatically generated">
                <a:extLst>
                  <a:ext uri="{FF2B5EF4-FFF2-40B4-BE49-F238E27FC236}">
                    <a16:creationId xmlns:a16="http://schemas.microsoft.com/office/drawing/2014/main" id="{A879F1FA-89E5-47A3-8F3A-2E9466D164C4}"/>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1237618" y="1961239"/>
                <a:ext cx="819498" cy="600462"/>
              </a:xfrm>
              <a:prstGeom prst="rect">
                <a:avLst/>
              </a:prstGeom>
            </p:spPr>
          </p:pic>
          <p:pic>
            <p:nvPicPr>
              <p:cNvPr id="187" name="Picture 186" descr="A picture containing text, seat, chair, furniture&#10;&#10;Description automatically generated">
                <a:extLst>
                  <a:ext uri="{FF2B5EF4-FFF2-40B4-BE49-F238E27FC236}">
                    <a16:creationId xmlns:a16="http://schemas.microsoft.com/office/drawing/2014/main" id="{A19DD253-4965-460C-BA02-169C1F662723}"/>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414591" y="1975662"/>
                <a:ext cx="819498" cy="600462"/>
              </a:xfrm>
              <a:prstGeom prst="rect">
                <a:avLst/>
              </a:prstGeom>
            </p:spPr>
          </p:pic>
          <p:pic>
            <p:nvPicPr>
              <p:cNvPr id="188" name="Picture 187" descr="A picture containing text, seat, chair, furniture&#10;&#10;Description automatically generated">
                <a:extLst>
                  <a:ext uri="{FF2B5EF4-FFF2-40B4-BE49-F238E27FC236}">
                    <a16:creationId xmlns:a16="http://schemas.microsoft.com/office/drawing/2014/main" id="{9F00B499-8DBD-424D-B483-560DEBD68A9B}"/>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9535512" y="1985641"/>
                <a:ext cx="819498" cy="600462"/>
              </a:xfrm>
              <a:prstGeom prst="rect">
                <a:avLst/>
              </a:prstGeom>
            </p:spPr>
          </p:pic>
          <p:pic>
            <p:nvPicPr>
              <p:cNvPr id="189" name="Picture 188" descr="A picture containing text, seat, chair, furniture&#10;&#10;Description automatically generated">
                <a:extLst>
                  <a:ext uri="{FF2B5EF4-FFF2-40B4-BE49-F238E27FC236}">
                    <a16:creationId xmlns:a16="http://schemas.microsoft.com/office/drawing/2014/main" id="{04914FC2-9C52-400C-946E-61C405AE87C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8746589" y="1959865"/>
                <a:ext cx="819498" cy="600462"/>
              </a:xfrm>
              <a:prstGeom prst="rect">
                <a:avLst/>
              </a:prstGeom>
            </p:spPr>
          </p:pic>
        </p:grpSp>
        <p:grpSp>
          <p:nvGrpSpPr>
            <p:cNvPr id="190" name="Group 189">
              <a:extLst>
                <a:ext uri="{FF2B5EF4-FFF2-40B4-BE49-F238E27FC236}">
                  <a16:creationId xmlns:a16="http://schemas.microsoft.com/office/drawing/2014/main" id="{3A9F50DF-F30C-4248-85D6-9EAAFC6A9D14}"/>
                </a:ext>
              </a:extLst>
            </p:cNvPr>
            <p:cNvGrpSpPr/>
            <p:nvPr/>
          </p:nvGrpSpPr>
          <p:grpSpPr>
            <a:xfrm>
              <a:off x="7010428" y="2840245"/>
              <a:ext cx="4978529" cy="658752"/>
              <a:chOff x="7078587" y="1927351"/>
              <a:chExt cx="4978529" cy="658752"/>
            </a:xfrm>
          </p:grpSpPr>
          <p:pic>
            <p:nvPicPr>
              <p:cNvPr id="191" name="Picture 190" descr="A picture containing text, seat, chair, furniture&#10;&#10;Description automatically generated">
                <a:extLst>
                  <a:ext uri="{FF2B5EF4-FFF2-40B4-BE49-F238E27FC236}">
                    <a16:creationId xmlns:a16="http://schemas.microsoft.com/office/drawing/2014/main" id="{DC3A8A81-5B95-41F9-B33B-810E2FEDDB16}"/>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078587" y="1927351"/>
                <a:ext cx="819498" cy="600462"/>
              </a:xfrm>
              <a:prstGeom prst="rect">
                <a:avLst/>
              </a:prstGeom>
            </p:spPr>
          </p:pic>
          <p:pic>
            <p:nvPicPr>
              <p:cNvPr id="192" name="Picture 191" descr="A picture containing text, seat, chair, furniture&#10;&#10;Description automatically generated">
                <a:extLst>
                  <a:ext uri="{FF2B5EF4-FFF2-40B4-BE49-F238E27FC236}">
                    <a16:creationId xmlns:a16="http://schemas.microsoft.com/office/drawing/2014/main" id="{3E93A889-543E-4BF7-9479-F6CB817AC4FA}"/>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879640" y="1961239"/>
                <a:ext cx="819498" cy="600462"/>
              </a:xfrm>
              <a:prstGeom prst="rect">
                <a:avLst/>
              </a:prstGeom>
            </p:spPr>
          </p:pic>
          <p:pic>
            <p:nvPicPr>
              <p:cNvPr id="193" name="Picture 192" descr="A picture containing text, seat, chair, furniture&#10;&#10;Description automatically generated">
                <a:extLst>
                  <a:ext uri="{FF2B5EF4-FFF2-40B4-BE49-F238E27FC236}">
                    <a16:creationId xmlns:a16="http://schemas.microsoft.com/office/drawing/2014/main" id="{DCC2321B-89E5-4DED-8A58-4D59085A0673}"/>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1237618" y="1961239"/>
                <a:ext cx="819498" cy="600462"/>
              </a:xfrm>
              <a:prstGeom prst="rect">
                <a:avLst/>
              </a:prstGeom>
            </p:spPr>
          </p:pic>
          <p:pic>
            <p:nvPicPr>
              <p:cNvPr id="194" name="Picture 193" descr="A picture containing text, seat, chair, furniture&#10;&#10;Description automatically generated">
                <a:extLst>
                  <a:ext uri="{FF2B5EF4-FFF2-40B4-BE49-F238E27FC236}">
                    <a16:creationId xmlns:a16="http://schemas.microsoft.com/office/drawing/2014/main" id="{9BDEBEE6-96DE-421B-892D-D27E3BB5BC60}"/>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0414591" y="1975662"/>
                <a:ext cx="819498" cy="600462"/>
              </a:xfrm>
              <a:prstGeom prst="rect">
                <a:avLst/>
              </a:prstGeom>
            </p:spPr>
          </p:pic>
          <p:pic>
            <p:nvPicPr>
              <p:cNvPr id="195" name="Picture 194" descr="A picture containing text, seat, chair, furniture&#10;&#10;Description automatically generated">
                <a:extLst>
                  <a:ext uri="{FF2B5EF4-FFF2-40B4-BE49-F238E27FC236}">
                    <a16:creationId xmlns:a16="http://schemas.microsoft.com/office/drawing/2014/main" id="{6209C0E0-381B-477F-817B-DCC8B32B1EEF}"/>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9535512" y="1985641"/>
                <a:ext cx="819498" cy="600462"/>
              </a:xfrm>
              <a:prstGeom prst="rect">
                <a:avLst/>
              </a:prstGeom>
            </p:spPr>
          </p:pic>
          <p:pic>
            <p:nvPicPr>
              <p:cNvPr id="196" name="Picture 195" descr="A picture containing text, seat, chair, furniture&#10;&#10;Description automatically generated">
                <a:extLst>
                  <a:ext uri="{FF2B5EF4-FFF2-40B4-BE49-F238E27FC236}">
                    <a16:creationId xmlns:a16="http://schemas.microsoft.com/office/drawing/2014/main" id="{4FF765A2-F868-42C9-8A47-27ACEBBD8949}"/>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8746589" y="1959865"/>
                <a:ext cx="819498" cy="600462"/>
              </a:xfrm>
              <a:prstGeom prst="rect">
                <a:avLst/>
              </a:prstGeom>
            </p:spPr>
          </p:pic>
        </p:grpSp>
      </p:grpSp>
    </p:spTree>
    <p:extLst>
      <p:ext uri="{BB962C8B-B14F-4D97-AF65-F5344CB8AC3E}">
        <p14:creationId xmlns:p14="http://schemas.microsoft.com/office/powerpoint/2010/main" val="33874397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AB234-D801-4FC2-BB72-FAB9C8B21463}"/>
              </a:ext>
            </a:extLst>
          </p:cNvPr>
          <p:cNvSpPr>
            <a:spLocks noGrp="1"/>
          </p:cNvSpPr>
          <p:nvPr>
            <p:ph type="title"/>
          </p:nvPr>
        </p:nvSpPr>
        <p:spPr>
          <a:xfrm>
            <a:off x="833479" y="844804"/>
            <a:ext cx="8229600" cy="580926"/>
          </a:xfrm>
        </p:spPr>
        <p:txBody>
          <a:bodyPr>
            <a:normAutofit/>
          </a:bodyPr>
          <a:lstStyle/>
          <a:p>
            <a:pPr algn="l"/>
            <a:r>
              <a:rPr lang="en-GB" sz="2800" b="1" dirty="0"/>
              <a:t>Carry out your plan: show your reasoning</a:t>
            </a:r>
          </a:p>
        </p:txBody>
      </p:sp>
      <p:sp>
        <p:nvSpPr>
          <p:cNvPr id="8" name="Text Box 2">
            <a:extLst>
              <a:ext uri="{FF2B5EF4-FFF2-40B4-BE49-F238E27FC236}">
                <a16:creationId xmlns:a16="http://schemas.microsoft.com/office/drawing/2014/main" id="{D775A32F-6EE0-4238-AD7B-00A6AE703C11}"/>
              </a:ext>
            </a:extLst>
          </p:cNvPr>
          <p:cNvSpPr txBox="1">
            <a:spLocks noChangeArrowheads="1"/>
          </p:cNvSpPr>
          <p:nvPr/>
        </p:nvSpPr>
        <p:spPr bwMode="auto">
          <a:xfrm>
            <a:off x="1524000" y="1"/>
            <a:ext cx="4248150" cy="351155"/>
          </a:xfrm>
          <a:prstGeom prst="rect">
            <a:avLst/>
          </a:prstGeom>
          <a:solidFill>
            <a:srgbClr val="1F3244"/>
          </a:solidFill>
          <a:ln w="9525">
            <a:noFill/>
            <a:miter lim="800000"/>
            <a:headEnd/>
            <a:tailEnd/>
          </a:ln>
        </p:spPr>
        <p:txBody>
          <a:bodyPr rot="0" vert="horz" wrap="square" lIns="91440" tIns="45720" rIns="91440" bIns="45720" anchor="t" anchorCtr="0">
            <a:noAutofit/>
          </a:bodyPr>
          <a:lstStyle/>
          <a:p>
            <a:pPr algn="ctr" hangingPunct="0">
              <a:spcBef>
                <a:spcPts val="700"/>
              </a:spcBef>
            </a:pPr>
            <a:r>
              <a:rPr lang="en-GB" kern="0" dirty="0">
                <a:solidFill>
                  <a:srgbClr val="FFFFFF"/>
                </a:solidFill>
                <a:latin typeface="Arial"/>
                <a:ea typeface="Times New Roman"/>
              </a:rPr>
              <a:t>HIAS Blended Learning Resource</a:t>
            </a:r>
            <a:endParaRPr lang="en-GB" b="1" kern="0" dirty="0">
              <a:solidFill>
                <a:srgbClr val="FFFFFF"/>
              </a:solidFill>
              <a:latin typeface="Arial"/>
              <a:ea typeface="Times New Roman"/>
            </a:endParaRPr>
          </a:p>
        </p:txBody>
      </p:sp>
      <p:sp>
        <p:nvSpPr>
          <p:cNvPr id="31" name="TextBox 30">
            <a:extLst>
              <a:ext uri="{FF2B5EF4-FFF2-40B4-BE49-F238E27FC236}">
                <a16:creationId xmlns:a16="http://schemas.microsoft.com/office/drawing/2014/main" id="{5638CB9E-0AF7-4EED-ACC2-E6D752CDF280}"/>
              </a:ext>
            </a:extLst>
          </p:cNvPr>
          <p:cNvSpPr txBox="1"/>
          <p:nvPr/>
        </p:nvSpPr>
        <p:spPr>
          <a:xfrm>
            <a:off x="506242" y="1530006"/>
            <a:ext cx="4518053" cy="5078313"/>
          </a:xfrm>
          <a:prstGeom prst="rect">
            <a:avLst/>
          </a:prstGeom>
          <a:solidFill>
            <a:schemeClr val="accent5">
              <a:lumMod val="20000"/>
              <a:lumOff val="80000"/>
            </a:schemeClr>
          </a:solidFill>
        </p:spPr>
        <p:txBody>
          <a:bodyPr wrap="square" rtlCol="0">
            <a:spAutoFit/>
          </a:bodyPr>
          <a:lstStyle/>
          <a:p>
            <a:r>
              <a:rPr lang="en-GB" b="1" dirty="0"/>
              <a:t>Step 1: Know that sunbeds are stacked in piles of 3 (x3 table facts)</a:t>
            </a:r>
          </a:p>
          <a:p>
            <a:r>
              <a:rPr lang="en-GB" b="1" dirty="0">
                <a:solidFill>
                  <a:srgbClr val="FF0000"/>
                </a:solidFill>
              </a:rPr>
              <a:t>1 x 3 = 3       3 x 3 = 9 etc…</a:t>
            </a:r>
          </a:p>
          <a:p>
            <a:r>
              <a:rPr lang="en-GB" b="1" dirty="0">
                <a:solidFill>
                  <a:srgbClr val="FF0000"/>
                </a:solidFill>
              </a:rPr>
              <a:t>2 x 3 = 6</a:t>
            </a:r>
          </a:p>
          <a:p>
            <a:endParaRPr lang="en-GB" b="1" dirty="0"/>
          </a:p>
          <a:p>
            <a:r>
              <a:rPr lang="en-GB" b="1" dirty="0">
                <a:cs typeface="Times New Roman" panose="02020603050405020304" pitchFamily="18" charset="0"/>
              </a:rPr>
              <a:t>Step 2:  </a:t>
            </a:r>
            <a:r>
              <a:rPr lang="en-GB" b="1" dirty="0"/>
              <a:t>There are 18 sunbeds which are stacked in piles of 3.  How many stacks can be made? </a:t>
            </a:r>
          </a:p>
          <a:p>
            <a:r>
              <a:rPr lang="en-GB" b="1" dirty="0">
                <a:solidFill>
                  <a:srgbClr val="FF0000"/>
                </a:solidFill>
              </a:rPr>
              <a:t>18 ÷ 3 = ?</a:t>
            </a:r>
          </a:p>
          <a:p>
            <a:endParaRPr lang="en-GB" b="1" dirty="0">
              <a:cs typeface="Times New Roman" panose="02020603050405020304" pitchFamily="18" charset="0"/>
            </a:endParaRPr>
          </a:p>
          <a:p>
            <a:r>
              <a:rPr lang="en-GB" b="1" dirty="0">
                <a:cs typeface="Times New Roman" panose="02020603050405020304" pitchFamily="18" charset="0"/>
              </a:rPr>
              <a:t>Step 3:  </a:t>
            </a:r>
            <a:r>
              <a:rPr lang="en-GB" b="1" dirty="0"/>
              <a:t>There are another 24 sunbeds which are stacked in piles of 3. How many more stacks can be made? </a:t>
            </a:r>
          </a:p>
          <a:p>
            <a:r>
              <a:rPr lang="en-GB" b="1" dirty="0">
                <a:solidFill>
                  <a:srgbClr val="FF0000"/>
                </a:solidFill>
                <a:cs typeface="Times New Roman" panose="02020603050405020304" pitchFamily="18" charset="0"/>
              </a:rPr>
              <a:t>24 ÷ 3 = ?</a:t>
            </a:r>
            <a:endParaRPr lang="en-GB" b="1" dirty="0">
              <a:cs typeface="Times New Roman" panose="02020603050405020304" pitchFamily="18" charset="0"/>
            </a:endParaRPr>
          </a:p>
          <a:p>
            <a:endParaRPr lang="en-GB" b="1" dirty="0">
              <a:cs typeface="Times New Roman" panose="02020603050405020304" pitchFamily="18" charset="0"/>
            </a:endParaRPr>
          </a:p>
          <a:p>
            <a:r>
              <a:rPr lang="en-GB" b="1" dirty="0">
                <a:cs typeface="Times New Roman" panose="02020603050405020304" pitchFamily="18" charset="0"/>
              </a:rPr>
              <a:t>Step 4:  </a:t>
            </a:r>
            <a:r>
              <a:rPr lang="en-GB" b="1" dirty="0"/>
              <a:t>How many stacks of 3 sunbeds are there altogether?</a:t>
            </a:r>
          </a:p>
          <a:p>
            <a:r>
              <a:rPr lang="en-GB" b="1" dirty="0">
                <a:solidFill>
                  <a:srgbClr val="FF0000"/>
                </a:solidFill>
              </a:rPr>
              <a:t>Add the answer from step 2 to step 3</a:t>
            </a:r>
          </a:p>
        </p:txBody>
      </p:sp>
      <p:grpSp>
        <p:nvGrpSpPr>
          <p:cNvPr id="14" name="Group 13">
            <a:extLst>
              <a:ext uri="{FF2B5EF4-FFF2-40B4-BE49-F238E27FC236}">
                <a16:creationId xmlns:a16="http://schemas.microsoft.com/office/drawing/2014/main" id="{4225C8CA-AC1D-4014-B212-51B46A273ECF}"/>
              </a:ext>
            </a:extLst>
          </p:cNvPr>
          <p:cNvGrpSpPr/>
          <p:nvPr/>
        </p:nvGrpSpPr>
        <p:grpSpPr>
          <a:xfrm>
            <a:off x="5479268" y="1408854"/>
            <a:ext cx="6578043" cy="5176802"/>
            <a:chOff x="5479268" y="1408854"/>
            <a:chExt cx="6578043" cy="5176802"/>
          </a:xfrm>
        </p:grpSpPr>
        <p:sp>
          <p:nvSpPr>
            <p:cNvPr id="15" name="Content Placeholder 6">
              <a:extLst>
                <a:ext uri="{FF2B5EF4-FFF2-40B4-BE49-F238E27FC236}">
                  <a16:creationId xmlns:a16="http://schemas.microsoft.com/office/drawing/2014/main" id="{ACCAA8CD-1997-46C9-B03C-BFB7E75BDBF6}"/>
                </a:ext>
              </a:extLst>
            </p:cNvPr>
            <p:cNvSpPr txBox="1">
              <a:spLocks/>
            </p:cNvSpPr>
            <p:nvPr/>
          </p:nvSpPr>
          <p:spPr bwMode="auto">
            <a:xfrm>
              <a:off x="5479268" y="1408854"/>
              <a:ext cx="6578043" cy="5176802"/>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spAutoFit/>
            </a:bodyPr>
            <a:lst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charset="0"/>
                <a:buNone/>
              </a:pPr>
              <a:r>
                <a:rPr lang="en-US" dirty="0">
                  <a:latin typeface="+mn-lt"/>
                  <a:ea typeface="Bariol" charset="0"/>
                  <a:cs typeface="Bariol" charset="0"/>
                </a:rPr>
                <a:t>TASK</a:t>
              </a: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a:p>
              <a:pPr marL="0" indent="0">
                <a:buFont typeface="Arial" charset="0"/>
                <a:buNone/>
              </a:pPr>
              <a:endParaRPr lang="en-US" dirty="0">
                <a:latin typeface="+mn-lt"/>
                <a:ea typeface="Bariol" charset="0"/>
                <a:cs typeface="Bariol" charset="0"/>
              </a:endParaRPr>
            </a:p>
          </p:txBody>
        </p:sp>
        <p:grpSp>
          <p:nvGrpSpPr>
            <p:cNvPr id="25" name="Group 24">
              <a:extLst>
                <a:ext uri="{FF2B5EF4-FFF2-40B4-BE49-F238E27FC236}">
                  <a16:creationId xmlns:a16="http://schemas.microsoft.com/office/drawing/2014/main" id="{4884B127-683A-4244-A908-50E04265E101}"/>
                </a:ext>
              </a:extLst>
            </p:cNvPr>
            <p:cNvGrpSpPr/>
            <p:nvPr/>
          </p:nvGrpSpPr>
          <p:grpSpPr>
            <a:xfrm>
              <a:off x="5695998" y="2080996"/>
              <a:ext cx="6144582" cy="3832518"/>
              <a:chOff x="3151727" y="1823160"/>
              <a:chExt cx="6144582" cy="3832518"/>
            </a:xfrm>
          </p:grpSpPr>
          <p:grpSp>
            <p:nvGrpSpPr>
              <p:cNvPr id="26" name="Group 25">
                <a:extLst>
                  <a:ext uri="{FF2B5EF4-FFF2-40B4-BE49-F238E27FC236}">
                    <a16:creationId xmlns:a16="http://schemas.microsoft.com/office/drawing/2014/main" id="{A8CB6F4B-B862-4D9E-A409-F047E8341B71}"/>
                  </a:ext>
                </a:extLst>
              </p:cNvPr>
              <p:cNvGrpSpPr/>
              <p:nvPr/>
            </p:nvGrpSpPr>
            <p:grpSpPr>
              <a:xfrm>
                <a:off x="3151727" y="1823160"/>
                <a:ext cx="6144582" cy="3832518"/>
                <a:chOff x="2781857" y="1864257"/>
                <a:chExt cx="6144582" cy="3832518"/>
              </a:xfrm>
              <a:solidFill>
                <a:schemeClr val="accent4">
                  <a:lumMod val="20000"/>
                  <a:lumOff val="80000"/>
                </a:schemeClr>
              </a:solidFill>
            </p:grpSpPr>
            <p:grpSp>
              <p:nvGrpSpPr>
                <p:cNvPr id="28" name="Group 27">
                  <a:extLst>
                    <a:ext uri="{FF2B5EF4-FFF2-40B4-BE49-F238E27FC236}">
                      <a16:creationId xmlns:a16="http://schemas.microsoft.com/office/drawing/2014/main" id="{5FC019BD-3828-4981-80E9-6FE3D8E08F1E}"/>
                    </a:ext>
                  </a:extLst>
                </p:cNvPr>
                <p:cNvGrpSpPr/>
                <p:nvPr/>
              </p:nvGrpSpPr>
              <p:grpSpPr>
                <a:xfrm>
                  <a:off x="2781857" y="1864257"/>
                  <a:ext cx="6144582" cy="3832518"/>
                  <a:chOff x="2853776" y="1813597"/>
                  <a:chExt cx="6144582" cy="3832518"/>
                </a:xfrm>
                <a:grpFill/>
              </p:grpSpPr>
              <p:sp>
                <p:nvSpPr>
                  <p:cNvPr id="30" name="Speech Bubble: Rectangle with Corners Rounded 29">
                    <a:extLst>
                      <a:ext uri="{FF2B5EF4-FFF2-40B4-BE49-F238E27FC236}">
                        <a16:creationId xmlns:a16="http://schemas.microsoft.com/office/drawing/2014/main" id="{D0548469-74CF-4B7B-94EA-53118127732F}"/>
                      </a:ext>
                    </a:extLst>
                  </p:cNvPr>
                  <p:cNvSpPr/>
                  <p:nvPr/>
                </p:nvSpPr>
                <p:spPr>
                  <a:xfrm>
                    <a:off x="2853776" y="1813597"/>
                    <a:ext cx="6144582" cy="3832518"/>
                  </a:xfrm>
                  <a:prstGeom prst="wedgeRoundRectCallout">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TextBox 31">
                    <a:extLst>
                      <a:ext uri="{FF2B5EF4-FFF2-40B4-BE49-F238E27FC236}">
                        <a16:creationId xmlns:a16="http://schemas.microsoft.com/office/drawing/2014/main" id="{D8458567-4ADC-4DD1-B700-E0F0EC1440FC}"/>
                      </a:ext>
                    </a:extLst>
                  </p:cNvPr>
                  <p:cNvSpPr txBox="1"/>
                  <p:nvPr/>
                </p:nvSpPr>
                <p:spPr>
                  <a:xfrm>
                    <a:off x="5557473" y="5170238"/>
                    <a:ext cx="3164441" cy="369332"/>
                  </a:xfrm>
                  <a:prstGeom prst="rect">
                    <a:avLst/>
                  </a:prstGeom>
                  <a:grpFill/>
                </p:spPr>
                <p:txBody>
                  <a:bodyPr wrap="square" rtlCol="0">
                    <a:spAutoFit/>
                  </a:bodyPr>
                  <a:lstStyle/>
                  <a:p>
                    <a:r>
                      <a:rPr lang="en-GB" dirty="0"/>
                      <a:t>Adapted from ‘Dip and Pick’</a:t>
                    </a:r>
                  </a:p>
                </p:txBody>
              </p:sp>
              <p:pic>
                <p:nvPicPr>
                  <p:cNvPr id="33" name="Picture 32">
                    <a:extLst>
                      <a:ext uri="{FF2B5EF4-FFF2-40B4-BE49-F238E27FC236}">
                        <a16:creationId xmlns:a16="http://schemas.microsoft.com/office/drawing/2014/main" id="{41417A5F-F8DC-4E95-8801-8B7BB1D43695}"/>
                      </a:ext>
                    </a:extLst>
                  </p:cNvPr>
                  <p:cNvPicPr>
                    <a:picLocks noChangeAspect="1"/>
                  </p:cNvPicPr>
                  <p:nvPr/>
                </p:nvPicPr>
                <p:blipFill>
                  <a:blip r:embed="rId2"/>
                  <a:stretch>
                    <a:fillRect/>
                  </a:stretch>
                </p:blipFill>
                <p:spPr>
                  <a:xfrm>
                    <a:off x="4311756" y="5069154"/>
                    <a:ext cx="819150" cy="571500"/>
                  </a:xfrm>
                  <a:prstGeom prst="rect">
                    <a:avLst/>
                  </a:prstGeom>
                  <a:grpFill/>
                </p:spPr>
              </p:pic>
            </p:grpSp>
            <p:sp>
              <p:nvSpPr>
                <p:cNvPr id="29" name="TextBox 28">
                  <a:extLst>
                    <a:ext uri="{FF2B5EF4-FFF2-40B4-BE49-F238E27FC236}">
                      <a16:creationId xmlns:a16="http://schemas.microsoft.com/office/drawing/2014/main" id="{CD2AD8C0-5DD8-4DBF-820C-561A50E5C183}"/>
                    </a:ext>
                  </a:extLst>
                </p:cNvPr>
                <p:cNvSpPr txBox="1"/>
                <p:nvPr/>
              </p:nvSpPr>
              <p:spPr>
                <a:xfrm>
                  <a:off x="3053897" y="2221007"/>
                  <a:ext cx="4863313" cy="2677656"/>
                </a:xfrm>
                <a:prstGeom prst="rect">
                  <a:avLst/>
                </a:prstGeom>
                <a:grpFill/>
              </p:spPr>
              <p:txBody>
                <a:bodyPr wrap="square" rtlCol="0">
                  <a:spAutoFit/>
                </a:bodyPr>
                <a:lstStyle/>
                <a:p>
                  <a:r>
                    <a:rPr lang="en-GB" sz="2400" dirty="0"/>
                    <a:t>By the pool, there are 18 sunbeds.</a:t>
                  </a:r>
                </a:p>
                <a:p>
                  <a:r>
                    <a:rPr lang="en-GB" sz="2400" dirty="0"/>
                    <a:t>The lifeguard stacks the sunbeds in piles of three.</a:t>
                  </a:r>
                </a:p>
                <a:p>
                  <a:r>
                    <a:rPr lang="en-GB" sz="2400" dirty="0"/>
                    <a:t>The lifeguard is given another 24 sunbeds.</a:t>
                  </a:r>
                </a:p>
                <a:p>
                  <a:r>
                    <a:rPr lang="en-GB" sz="2400" dirty="0"/>
                    <a:t>How many stacks of 3 can he make altogether?</a:t>
                  </a:r>
                </a:p>
              </p:txBody>
            </p:sp>
          </p:grpSp>
          <p:pic>
            <p:nvPicPr>
              <p:cNvPr id="27" name="Picture 26" descr="A picture containing text, seat, chair, furniture&#10;&#10;Description automatically generated">
                <a:extLst>
                  <a:ext uri="{FF2B5EF4-FFF2-40B4-BE49-F238E27FC236}">
                    <a16:creationId xmlns:a16="http://schemas.microsoft.com/office/drawing/2014/main" id="{194C5DE4-3D47-4206-A985-037B0C28642D}"/>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835577" y="3390032"/>
                <a:ext cx="1310231" cy="960032"/>
              </a:xfrm>
              <a:prstGeom prst="rect">
                <a:avLst/>
              </a:prstGeom>
            </p:spPr>
          </p:pic>
        </p:grpSp>
      </p:grpSp>
    </p:spTree>
    <p:extLst>
      <p:ext uri="{BB962C8B-B14F-4D97-AF65-F5344CB8AC3E}">
        <p14:creationId xmlns:p14="http://schemas.microsoft.com/office/powerpoint/2010/main" val="34153317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Oval 118">
            <a:extLst>
              <a:ext uri="{FF2B5EF4-FFF2-40B4-BE49-F238E27FC236}">
                <a16:creationId xmlns:a16="http://schemas.microsoft.com/office/drawing/2014/main" id="{8DEA7588-E2C7-45A1-9D68-93527A20DD80}"/>
              </a:ext>
            </a:extLst>
          </p:cNvPr>
          <p:cNvSpPr/>
          <p:nvPr/>
        </p:nvSpPr>
        <p:spPr>
          <a:xfrm>
            <a:off x="8010309" y="2466626"/>
            <a:ext cx="693645" cy="2605569"/>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0" name="Oval 119">
            <a:extLst>
              <a:ext uri="{FF2B5EF4-FFF2-40B4-BE49-F238E27FC236}">
                <a16:creationId xmlns:a16="http://schemas.microsoft.com/office/drawing/2014/main" id="{B89B5001-6966-4F28-A89D-C08C1CFEE93F}"/>
              </a:ext>
            </a:extLst>
          </p:cNvPr>
          <p:cNvSpPr/>
          <p:nvPr/>
        </p:nvSpPr>
        <p:spPr>
          <a:xfrm>
            <a:off x="8656221" y="2473629"/>
            <a:ext cx="693645" cy="2605569"/>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1" name="Oval 120">
            <a:extLst>
              <a:ext uri="{FF2B5EF4-FFF2-40B4-BE49-F238E27FC236}">
                <a16:creationId xmlns:a16="http://schemas.microsoft.com/office/drawing/2014/main" id="{BE9A4C28-8525-4854-9F81-913A72300391}"/>
              </a:ext>
            </a:extLst>
          </p:cNvPr>
          <p:cNvSpPr/>
          <p:nvPr/>
        </p:nvSpPr>
        <p:spPr>
          <a:xfrm>
            <a:off x="9364619" y="2445248"/>
            <a:ext cx="693645" cy="2605569"/>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8" name="Oval 117">
            <a:extLst>
              <a:ext uri="{FF2B5EF4-FFF2-40B4-BE49-F238E27FC236}">
                <a16:creationId xmlns:a16="http://schemas.microsoft.com/office/drawing/2014/main" id="{ECCFF189-B825-4339-BB69-D3689D564A0F}"/>
              </a:ext>
            </a:extLst>
          </p:cNvPr>
          <p:cNvSpPr/>
          <p:nvPr/>
        </p:nvSpPr>
        <p:spPr>
          <a:xfrm>
            <a:off x="10066311" y="2445248"/>
            <a:ext cx="693645" cy="2605569"/>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a:extLst>
              <a:ext uri="{FF2B5EF4-FFF2-40B4-BE49-F238E27FC236}">
                <a16:creationId xmlns:a16="http://schemas.microsoft.com/office/drawing/2014/main" id="{7513D06C-BA57-41C0-9606-FC34E5512ECB}"/>
              </a:ext>
            </a:extLst>
          </p:cNvPr>
          <p:cNvSpPr/>
          <p:nvPr/>
        </p:nvSpPr>
        <p:spPr>
          <a:xfrm>
            <a:off x="7344095" y="2427971"/>
            <a:ext cx="693645" cy="2605569"/>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0FE9DA91-6438-45D2-B26B-297CCE60DB34}"/>
              </a:ext>
            </a:extLst>
          </p:cNvPr>
          <p:cNvSpPr txBox="1"/>
          <p:nvPr/>
        </p:nvSpPr>
        <p:spPr>
          <a:xfrm>
            <a:off x="796247" y="577886"/>
            <a:ext cx="10078948" cy="3416320"/>
          </a:xfrm>
          <a:prstGeom prst="rect">
            <a:avLst/>
          </a:prstGeom>
          <a:noFill/>
        </p:spPr>
        <p:txBody>
          <a:bodyPr wrap="square" rtlCol="0">
            <a:spAutoFit/>
          </a:bodyPr>
          <a:lstStyle/>
          <a:p>
            <a:r>
              <a:rPr lang="en-GB" b="1" dirty="0"/>
              <a:t>Step 1:  Know that sunbeds are stacked in piles of 3 (x3 table facts)</a:t>
            </a:r>
          </a:p>
          <a:p>
            <a:r>
              <a:rPr lang="en-GB" b="1" dirty="0">
                <a:solidFill>
                  <a:srgbClr val="FF0000"/>
                </a:solidFill>
              </a:rPr>
              <a:t>1 x 3 = 3               3 x 3 = 9 etc…</a:t>
            </a:r>
          </a:p>
          <a:p>
            <a:r>
              <a:rPr lang="en-GB" b="1" dirty="0">
                <a:solidFill>
                  <a:srgbClr val="FF0000"/>
                </a:solidFill>
              </a:rPr>
              <a:t>2 x 3 = 6</a:t>
            </a:r>
          </a:p>
          <a:p>
            <a:endParaRPr lang="en-GB" b="1" dirty="0">
              <a:cs typeface="Times New Roman" panose="02020603050405020304" pitchFamily="18" charset="0"/>
            </a:endParaRPr>
          </a:p>
          <a:p>
            <a:r>
              <a:rPr lang="en-GB" b="1" dirty="0">
                <a:cs typeface="Times New Roman" panose="02020603050405020304" pitchFamily="18" charset="0"/>
              </a:rPr>
              <a:t>Step 2:  </a:t>
            </a:r>
            <a:r>
              <a:rPr lang="en-GB" b="1" dirty="0"/>
              <a:t>There are 18 sunbeds which are stacked in piles of 3.  How many stacks can be made? </a:t>
            </a:r>
          </a:p>
          <a:p>
            <a:r>
              <a:rPr lang="en-GB" b="1" dirty="0">
                <a:solidFill>
                  <a:srgbClr val="FF0000"/>
                </a:solidFill>
                <a:cs typeface="Times New Roman" panose="02020603050405020304" pitchFamily="18" charset="0"/>
              </a:rPr>
              <a:t>18 ÷ 3 = ?</a:t>
            </a:r>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b="1" dirty="0">
              <a:cs typeface="Times New Roman" panose="02020603050405020304" pitchFamily="18" charset="0"/>
            </a:endParaRPr>
          </a:p>
          <a:p>
            <a:endParaRPr lang="en-GB" dirty="0"/>
          </a:p>
        </p:txBody>
      </p:sp>
      <p:sp>
        <p:nvSpPr>
          <p:cNvPr id="94" name="TextBox 93">
            <a:extLst>
              <a:ext uri="{FF2B5EF4-FFF2-40B4-BE49-F238E27FC236}">
                <a16:creationId xmlns:a16="http://schemas.microsoft.com/office/drawing/2014/main" id="{88AE8399-0658-4FE2-9E4D-103F97FFE96F}"/>
              </a:ext>
            </a:extLst>
          </p:cNvPr>
          <p:cNvSpPr txBox="1"/>
          <p:nvPr/>
        </p:nvSpPr>
        <p:spPr>
          <a:xfrm>
            <a:off x="528691" y="5050818"/>
            <a:ext cx="5307030" cy="1200329"/>
          </a:xfrm>
          <a:prstGeom prst="rect">
            <a:avLst/>
          </a:prstGeom>
          <a:noFill/>
        </p:spPr>
        <p:txBody>
          <a:bodyPr wrap="square" rtlCol="0">
            <a:spAutoFit/>
          </a:bodyPr>
          <a:lstStyle/>
          <a:p>
            <a:r>
              <a:rPr lang="en-GB" b="1" dirty="0">
                <a:solidFill>
                  <a:srgbClr val="7030A0"/>
                </a:solidFill>
              </a:rPr>
              <a:t>‘If there are 18 sunbeds which are stacked in piles of 3, then there are 6 stacks which can be made.’</a:t>
            </a:r>
          </a:p>
          <a:p>
            <a:endParaRPr lang="en-GB" b="1" dirty="0">
              <a:solidFill>
                <a:srgbClr val="7030A0"/>
              </a:solidFill>
            </a:endParaRPr>
          </a:p>
        </p:txBody>
      </p:sp>
      <p:pic>
        <p:nvPicPr>
          <p:cNvPr id="6" name="Picture 5">
            <a:extLst>
              <a:ext uri="{FF2B5EF4-FFF2-40B4-BE49-F238E27FC236}">
                <a16:creationId xmlns:a16="http://schemas.microsoft.com/office/drawing/2014/main" id="{E2A2B7B1-7D3F-4579-8502-A8C17F324219}"/>
              </a:ext>
            </a:extLst>
          </p:cNvPr>
          <p:cNvPicPr>
            <a:picLocks noChangeAspect="1"/>
          </p:cNvPicPr>
          <p:nvPr/>
        </p:nvPicPr>
        <p:blipFill>
          <a:blip r:embed="rId2"/>
          <a:stretch>
            <a:fillRect/>
          </a:stretch>
        </p:blipFill>
        <p:spPr>
          <a:xfrm>
            <a:off x="1080446" y="2658337"/>
            <a:ext cx="4529246" cy="2338175"/>
          </a:xfrm>
          <a:prstGeom prst="rect">
            <a:avLst/>
          </a:prstGeom>
        </p:spPr>
      </p:pic>
      <p:sp>
        <p:nvSpPr>
          <p:cNvPr id="19" name="TextBox 18">
            <a:extLst>
              <a:ext uri="{FF2B5EF4-FFF2-40B4-BE49-F238E27FC236}">
                <a16:creationId xmlns:a16="http://schemas.microsoft.com/office/drawing/2014/main" id="{F289EB79-5D12-4BF1-A1EE-5481A7E0FDE8}"/>
              </a:ext>
            </a:extLst>
          </p:cNvPr>
          <p:cNvSpPr txBox="1"/>
          <p:nvPr/>
        </p:nvSpPr>
        <p:spPr>
          <a:xfrm>
            <a:off x="5669433" y="2593871"/>
            <a:ext cx="2588579" cy="2308324"/>
          </a:xfrm>
          <a:prstGeom prst="rect">
            <a:avLst/>
          </a:prstGeom>
          <a:noFill/>
        </p:spPr>
        <p:txBody>
          <a:bodyPr wrap="square" rtlCol="0">
            <a:spAutoFit/>
          </a:bodyPr>
          <a:lstStyle/>
          <a:p>
            <a:r>
              <a:rPr lang="en-GB" dirty="0">
                <a:solidFill>
                  <a:srgbClr val="FF0000"/>
                </a:solidFill>
              </a:rPr>
              <a:t>18 – 3 = 15</a:t>
            </a:r>
          </a:p>
          <a:p>
            <a:r>
              <a:rPr lang="en-GB" dirty="0">
                <a:solidFill>
                  <a:srgbClr val="FF0000"/>
                </a:solidFill>
              </a:rPr>
              <a:t>15 – 3 = 12</a:t>
            </a:r>
          </a:p>
          <a:p>
            <a:r>
              <a:rPr lang="en-GB" dirty="0">
                <a:solidFill>
                  <a:srgbClr val="FF0000"/>
                </a:solidFill>
              </a:rPr>
              <a:t>12 – 3 = 9 </a:t>
            </a:r>
          </a:p>
          <a:p>
            <a:r>
              <a:rPr lang="en-GB" dirty="0">
                <a:solidFill>
                  <a:srgbClr val="FF0000"/>
                </a:solidFill>
              </a:rPr>
              <a:t>9 – 3 = 6</a:t>
            </a:r>
          </a:p>
          <a:p>
            <a:r>
              <a:rPr lang="en-GB" dirty="0">
                <a:solidFill>
                  <a:srgbClr val="FF0000"/>
                </a:solidFill>
              </a:rPr>
              <a:t>6 – 3 = 3</a:t>
            </a:r>
          </a:p>
          <a:p>
            <a:r>
              <a:rPr lang="en-GB" dirty="0">
                <a:solidFill>
                  <a:srgbClr val="FF0000"/>
                </a:solidFill>
              </a:rPr>
              <a:t>3 – 3 = 0</a:t>
            </a:r>
          </a:p>
          <a:p>
            <a:endParaRPr lang="en-GB" dirty="0">
              <a:solidFill>
                <a:srgbClr val="FF0000"/>
              </a:solidFill>
            </a:endParaRPr>
          </a:p>
          <a:p>
            <a:r>
              <a:rPr lang="en-GB" dirty="0">
                <a:solidFill>
                  <a:srgbClr val="FF0000"/>
                </a:solidFill>
              </a:rPr>
              <a:t>18 ÷ 3 = 6</a:t>
            </a:r>
          </a:p>
        </p:txBody>
      </p:sp>
      <p:pic>
        <p:nvPicPr>
          <p:cNvPr id="111" name="Picture 110" descr="A picture containing text, seat, chair, furniture&#10;&#10;Description automatically generated">
            <a:extLst>
              <a:ext uri="{FF2B5EF4-FFF2-40B4-BE49-F238E27FC236}">
                <a16:creationId xmlns:a16="http://schemas.microsoft.com/office/drawing/2014/main" id="{B60A946B-4090-4E84-A547-22344082E30E}"/>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455064" y="2779071"/>
            <a:ext cx="648663" cy="515080"/>
          </a:xfrm>
          <a:prstGeom prst="rect">
            <a:avLst/>
          </a:prstGeom>
        </p:spPr>
      </p:pic>
      <p:pic>
        <p:nvPicPr>
          <p:cNvPr id="112" name="Picture 111" descr="A picture containing text, seat, chair, furniture&#10;&#10;Description automatically generated">
            <a:extLst>
              <a:ext uri="{FF2B5EF4-FFF2-40B4-BE49-F238E27FC236}">
                <a16:creationId xmlns:a16="http://schemas.microsoft.com/office/drawing/2014/main" id="{74299A99-790A-4403-9DE3-FA09534C410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8089127" y="2808140"/>
            <a:ext cx="648663" cy="515080"/>
          </a:xfrm>
          <a:prstGeom prst="rect">
            <a:avLst/>
          </a:prstGeom>
        </p:spPr>
      </p:pic>
      <p:pic>
        <p:nvPicPr>
          <p:cNvPr id="114" name="Picture 113" descr="A picture containing text, seat, chair, furniture&#10;&#10;Description automatically generated">
            <a:extLst>
              <a:ext uri="{FF2B5EF4-FFF2-40B4-BE49-F238E27FC236}">
                <a16:creationId xmlns:a16="http://schemas.microsoft.com/office/drawing/2014/main" id="{D2A00D70-D993-47F1-B4F2-40A0C741852A}"/>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095634" y="2820513"/>
            <a:ext cx="648663" cy="515080"/>
          </a:xfrm>
          <a:prstGeom prst="rect">
            <a:avLst/>
          </a:prstGeom>
        </p:spPr>
      </p:pic>
      <p:pic>
        <p:nvPicPr>
          <p:cNvPr id="115" name="Picture 114" descr="A picture containing text, seat, chair, furniture&#10;&#10;Description automatically generated">
            <a:extLst>
              <a:ext uri="{FF2B5EF4-FFF2-40B4-BE49-F238E27FC236}">
                <a16:creationId xmlns:a16="http://schemas.microsoft.com/office/drawing/2014/main" id="{A7029778-E3EF-4C54-BDB3-5037829E8825}"/>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9399811" y="2829073"/>
            <a:ext cx="648663" cy="515080"/>
          </a:xfrm>
          <a:prstGeom prst="rect">
            <a:avLst/>
          </a:prstGeom>
        </p:spPr>
      </p:pic>
      <p:pic>
        <p:nvPicPr>
          <p:cNvPr id="116" name="Picture 115" descr="A picture containing text, seat, chair, furniture&#10;&#10;Description automatically generated">
            <a:extLst>
              <a:ext uri="{FF2B5EF4-FFF2-40B4-BE49-F238E27FC236}">
                <a16:creationId xmlns:a16="http://schemas.microsoft.com/office/drawing/2014/main" id="{F861B043-749F-4B59-B4AE-D9BFF36C22C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8775349" y="2806962"/>
            <a:ext cx="648663" cy="515080"/>
          </a:xfrm>
          <a:prstGeom prst="rect">
            <a:avLst/>
          </a:prstGeom>
        </p:spPr>
      </p:pic>
      <p:pic>
        <p:nvPicPr>
          <p:cNvPr id="105" name="Picture 104" descr="A picture containing text, seat, chair, furniture&#10;&#10;Description automatically generated">
            <a:extLst>
              <a:ext uri="{FF2B5EF4-FFF2-40B4-BE49-F238E27FC236}">
                <a16:creationId xmlns:a16="http://schemas.microsoft.com/office/drawing/2014/main" id="{2D58177A-6DD3-4095-A7F5-9B1437F6739F}"/>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331931" y="4280844"/>
            <a:ext cx="648663" cy="515080"/>
          </a:xfrm>
          <a:prstGeom prst="rect">
            <a:avLst/>
          </a:prstGeom>
        </p:spPr>
      </p:pic>
      <p:pic>
        <p:nvPicPr>
          <p:cNvPr id="106" name="Picture 105" descr="A picture containing text, seat, chair, furniture&#10;&#10;Description automatically generated">
            <a:extLst>
              <a:ext uri="{FF2B5EF4-FFF2-40B4-BE49-F238E27FC236}">
                <a16:creationId xmlns:a16="http://schemas.microsoft.com/office/drawing/2014/main" id="{5EE98D8A-4978-451F-9C41-8960786C52F9}"/>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965994" y="4309913"/>
            <a:ext cx="648663" cy="515080"/>
          </a:xfrm>
          <a:prstGeom prst="rect">
            <a:avLst/>
          </a:prstGeom>
        </p:spPr>
      </p:pic>
      <p:pic>
        <p:nvPicPr>
          <p:cNvPr id="108" name="Picture 107" descr="A picture containing text, seat, chair, furniture&#10;&#10;Description automatically generated">
            <a:extLst>
              <a:ext uri="{FF2B5EF4-FFF2-40B4-BE49-F238E27FC236}">
                <a16:creationId xmlns:a16="http://schemas.microsoft.com/office/drawing/2014/main" id="{C1DCB03B-E55B-4E89-AB67-E8ADB1EA9767}"/>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9972501" y="4322286"/>
            <a:ext cx="648663" cy="515080"/>
          </a:xfrm>
          <a:prstGeom prst="rect">
            <a:avLst/>
          </a:prstGeom>
        </p:spPr>
      </p:pic>
      <p:pic>
        <p:nvPicPr>
          <p:cNvPr id="109" name="Picture 108" descr="A picture containing text, seat, chair, furniture&#10;&#10;Description automatically generated">
            <a:extLst>
              <a:ext uri="{FF2B5EF4-FFF2-40B4-BE49-F238E27FC236}">
                <a16:creationId xmlns:a16="http://schemas.microsoft.com/office/drawing/2014/main" id="{032B55AB-EA9B-4283-BC8A-0B25E3303F29}"/>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9276678" y="4330846"/>
            <a:ext cx="648663" cy="515080"/>
          </a:xfrm>
          <a:prstGeom prst="rect">
            <a:avLst/>
          </a:prstGeom>
        </p:spPr>
      </p:pic>
      <p:pic>
        <p:nvPicPr>
          <p:cNvPr id="110" name="Picture 109" descr="A picture containing text, seat, chair, furniture&#10;&#10;Description automatically generated">
            <a:extLst>
              <a:ext uri="{FF2B5EF4-FFF2-40B4-BE49-F238E27FC236}">
                <a16:creationId xmlns:a16="http://schemas.microsoft.com/office/drawing/2014/main" id="{8521A45E-0802-471E-9716-19AFC678D948}"/>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8652216" y="4308735"/>
            <a:ext cx="648663" cy="515080"/>
          </a:xfrm>
          <a:prstGeom prst="rect">
            <a:avLst/>
          </a:prstGeom>
        </p:spPr>
      </p:pic>
      <p:pic>
        <p:nvPicPr>
          <p:cNvPr id="99" name="Picture 98" descr="A picture containing text, seat, chair, furniture&#10;&#10;Description automatically generated">
            <a:extLst>
              <a:ext uri="{FF2B5EF4-FFF2-40B4-BE49-F238E27FC236}">
                <a16:creationId xmlns:a16="http://schemas.microsoft.com/office/drawing/2014/main" id="{CDAA03A8-5111-4DB0-AF2D-54D5D7C6A004}"/>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7401114" y="3562158"/>
            <a:ext cx="648663" cy="515080"/>
          </a:xfrm>
          <a:prstGeom prst="rect">
            <a:avLst/>
          </a:prstGeom>
        </p:spPr>
      </p:pic>
      <p:pic>
        <p:nvPicPr>
          <p:cNvPr id="100" name="Picture 99" descr="A picture containing text, seat, chair, furniture&#10;&#10;Description automatically generated">
            <a:extLst>
              <a:ext uri="{FF2B5EF4-FFF2-40B4-BE49-F238E27FC236}">
                <a16:creationId xmlns:a16="http://schemas.microsoft.com/office/drawing/2014/main" id="{1DC3206B-E5ED-4D5F-A367-B92E09FE087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8035177" y="3591227"/>
            <a:ext cx="648663" cy="515080"/>
          </a:xfrm>
          <a:prstGeom prst="rect">
            <a:avLst/>
          </a:prstGeom>
        </p:spPr>
      </p:pic>
      <p:grpSp>
        <p:nvGrpSpPr>
          <p:cNvPr id="89" name="Group 88">
            <a:extLst>
              <a:ext uri="{FF2B5EF4-FFF2-40B4-BE49-F238E27FC236}">
                <a16:creationId xmlns:a16="http://schemas.microsoft.com/office/drawing/2014/main" id="{FA2CADA6-9334-4945-9B96-743FBDDCD232}"/>
              </a:ext>
            </a:extLst>
          </p:cNvPr>
          <p:cNvGrpSpPr/>
          <p:nvPr/>
        </p:nvGrpSpPr>
        <p:grpSpPr>
          <a:xfrm>
            <a:off x="10623957" y="2390943"/>
            <a:ext cx="822137" cy="2605569"/>
            <a:chOff x="10623957" y="2390943"/>
            <a:chExt cx="822137" cy="2605569"/>
          </a:xfrm>
        </p:grpSpPr>
        <p:sp>
          <p:nvSpPr>
            <p:cNvPr id="117" name="Oval 116">
              <a:extLst>
                <a:ext uri="{FF2B5EF4-FFF2-40B4-BE49-F238E27FC236}">
                  <a16:creationId xmlns:a16="http://schemas.microsoft.com/office/drawing/2014/main" id="{772219EE-9981-4B4F-8D5A-373892560A87}"/>
                </a:ext>
              </a:extLst>
            </p:cNvPr>
            <p:cNvSpPr/>
            <p:nvPr/>
          </p:nvSpPr>
          <p:spPr>
            <a:xfrm>
              <a:off x="10752449" y="2390943"/>
              <a:ext cx="693645" cy="2605569"/>
            </a:xfrm>
            <a:prstGeom prst="ellips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3" name="Picture 112" descr="A picture containing text, seat, chair, furniture&#10;&#10;Description automatically generated">
              <a:extLst>
                <a:ext uri="{FF2B5EF4-FFF2-40B4-BE49-F238E27FC236}">
                  <a16:creationId xmlns:a16="http://schemas.microsoft.com/office/drawing/2014/main" id="{8BEEA22F-5000-440C-B891-3C6B2296F531}"/>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747090" y="2808140"/>
              <a:ext cx="648663" cy="515080"/>
            </a:xfrm>
            <a:prstGeom prst="rect">
              <a:avLst/>
            </a:prstGeom>
          </p:spPr>
        </p:pic>
        <p:pic>
          <p:nvPicPr>
            <p:cNvPr id="107" name="Picture 106" descr="A picture containing text, seat, chair, furniture&#10;&#10;Description automatically generated">
              <a:extLst>
                <a:ext uri="{FF2B5EF4-FFF2-40B4-BE49-F238E27FC236}">
                  <a16:creationId xmlns:a16="http://schemas.microsoft.com/office/drawing/2014/main" id="{FF0763E6-A709-43C8-9722-B0A1C1D886A6}"/>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23957" y="4309913"/>
              <a:ext cx="648663" cy="515080"/>
            </a:xfrm>
            <a:prstGeom prst="rect">
              <a:avLst/>
            </a:prstGeom>
          </p:spPr>
        </p:pic>
        <p:pic>
          <p:nvPicPr>
            <p:cNvPr id="101" name="Picture 100" descr="A picture containing text, seat, chair, furniture&#10;&#10;Description automatically generated">
              <a:extLst>
                <a:ext uri="{FF2B5EF4-FFF2-40B4-BE49-F238E27FC236}">
                  <a16:creationId xmlns:a16="http://schemas.microsoft.com/office/drawing/2014/main" id="{195EA2CA-07B3-4E99-BCB5-E981672C95A3}"/>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693140" y="3591227"/>
              <a:ext cx="648663" cy="515080"/>
            </a:xfrm>
            <a:prstGeom prst="rect">
              <a:avLst/>
            </a:prstGeom>
          </p:spPr>
        </p:pic>
      </p:grpSp>
      <p:pic>
        <p:nvPicPr>
          <p:cNvPr id="102" name="Picture 101" descr="A picture containing text, seat, chair, furniture&#10;&#10;Description automatically generated">
            <a:extLst>
              <a:ext uri="{FF2B5EF4-FFF2-40B4-BE49-F238E27FC236}">
                <a16:creationId xmlns:a16="http://schemas.microsoft.com/office/drawing/2014/main" id="{676DD158-8A94-4E70-93E5-FCDA22AAFFEF}"/>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10041684" y="3603600"/>
            <a:ext cx="648663" cy="515080"/>
          </a:xfrm>
          <a:prstGeom prst="rect">
            <a:avLst/>
          </a:prstGeom>
        </p:spPr>
      </p:pic>
      <p:pic>
        <p:nvPicPr>
          <p:cNvPr id="103" name="Picture 102" descr="A picture containing text, seat, chair, furniture&#10;&#10;Description automatically generated">
            <a:extLst>
              <a:ext uri="{FF2B5EF4-FFF2-40B4-BE49-F238E27FC236}">
                <a16:creationId xmlns:a16="http://schemas.microsoft.com/office/drawing/2014/main" id="{B2BDA72C-68C6-4BC2-B5D5-26FE58813FCB}"/>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9345861" y="3612160"/>
            <a:ext cx="648663" cy="515080"/>
          </a:xfrm>
          <a:prstGeom prst="rect">
            <a:avLst/>
          </a:prstGeom>
        </p:spPr>
      </p:pic>
      <p:pic>
        <p:nvPicPr>
          <p:cNvPr id="104" name="Picture 103" descr="A picture containing text, seat, chair, furniture&#10;&#10;Description automatically generated">
            <a:extLst>
              <a:ext uri="{FF2B5EF4-FFF2-40B4-BE49-F238E27FC236}">
                <a16:creationId xmlns:a16="http://schemas.microsoft.com/office/drawing/2014/main" id="{F5D5D0F7-C7F0-41A7-AE9A-EAC75D19A416}"/>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8721399" y="3590049"/>
            <a:ext cx="648663" cy="515080"/>
          </a:xfrm>
          <a:prstGeom prst="rect">
            <a:avLst/>
          </a:prstGeom>
        </p:spPr>
      </p:pic>
      <p:sp>
        <p:nvSpPr>
          <p:cNvPr id="49" name="TextBox 48">
            <a:extLst>
              <a:ext uri="{FF2B5EF4-FFF2-40B4-BE49-F238E27FC236}">
                <a16:creationId xmlns:a16="http://schemas.microsoft.com/office/drawing/2014/main" id="{AB1EC70E-2F9C-40B2-A968-60ECCF9290EF}"/>
              </a:ext>
            </a:extLst>
          </p:cNvPr>
          <p:cNvSpPr txBox="1"/>
          <p:nvPr/>
        </p:nvSpPr>
        <p:spPr>
          <a:xfrm>
            <a:off x="7099443" y="5373384"/>
            <a:ext cx="4859676" cy="369332"/>
          </a:xfrm>
          <a:prstGeom prst="rect">
            <a:avLst/>
          </a:prstGeom>
          <a:solidFill>
            <a:schemeClr val="bg1"/>
          </a:solidFill>
        </p:spPr>
        <p:txBody>
          <a:bodyPr wrap="square" rtlCol="0">
            <a:spAutoFit/>
          </a:bodyPr>
          <a:lstStyle/>
          <a:p>
            <a:r>
              <a:rPr lang="en-GB" dirty="0">
                <a:solidFill>
                  <a:srgbClr val="FF0000"/>
                </a:solidFill>
              </a:rPr>
              <a:t>1 stack    2 stacks   etc…                  6 stacks</a:t>
            </a:r>
          </a:p>
        </p:txBody>
      </p:sp>
      <p:pic>
        <p:nvPicPr>
          <p:cNvPr id="123" name="Picture 122">
            <a:extLst>
              <a:ext uri="{FF2B5EF4-FFF2-40B4-BE49-F238E27FC236}">
                <a16:creationId xmlns:a16="http://schemas.microsoft.com/office/drawing/2014/main" id="{4D166D55-A167-4888-8EB8-82564B2BE9CD}"/>
              </a:ext>
            </a:extLst>
          </p:cNvPr>
          <p:cNvPicPr>
            <a:picLocks noChangeAspect="1"/>
          </p:cNvPicPr>
          <p:nvPr/>
        </p:nvPicPr>
        <p:blipFill>
          <a:blip r:embed="rId5"/>
          <a:stretch>
            <a:fillRect/>
          </a:stretch>
        </p:blipFill>
        <p:spPr>
          <a:xfrm>
            <a:off x="4244082" y="5802379"/>
            <a:ext cx="4224398" cy="897535"/>
          </a:xfrm>
          <a:prstGeom prst="rect">
            <a:avLst/>
          </a:prstGeom>
        </p:spPr>
      </p:pic>
    </p:spTree>
    <p:extLst>
      <p:ext uri="{BB962C8B-B14F-4D97-AF65-F5344CB8AC3E}">
        <p14:creationId xmlns:p14="http://schemas.microsoft.com/office/powerpoint/2010/main" val="2895142760"/>
      </p:ext>
    </p:extLst>
  </p:cSld>
  <p:clrMapOvr>
    <a:masterClrMapping/>
  </p:clrMapOvr>
</p:sld>
</file>

<file path=ppt/theme/theme1.xml><?xml version="1.0" encoding="utf-8"?>
<a:theme xmlns:a="http://schemas.openxmlformats.org/drawingml/2006/main" name="3_HIAS PowerPoint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676</TotalTime>
  <Words>1489</Words>
  <Application>Microsoft Office PowerPoint</Application>
  <PresentationFormat>Widescreen</PresentationFormat>
  <Paragraphs>281</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Symbol</vt:lpstr>
      <vt:lpstr>3_HIAS PowerPoint template</vt:lpstr>
      <vt:lpstr>Year 3</vt:lpstr>
      <vt:lpstr> HIAS Blended Learning Resource</vt:lpstr>
      <vt:lpstr>PowerPoint Presentation</vt:lpstr>
      <vt:lpstr> Solving problems including missing number problems involving multiplication and division   </vt:lpstr>
      <vt:lpstr>Understand the problem</vt:lpstr>
      <vt:lpstr>Make a Plan</vt:lpstr>
      <vt:lpstr>PowerPoint Presentation</vt:lpstr>
      <vt:lpstr>Carry out your plan: show your reasoning</vt:lpstr>
      <vt:lpstr>PowerPoint Presentation</vt:lpstr>
      <vt:lpstr>PowerPoint Presentation</vt:lpstr>
      <vt:lpstr>Review your solution: does it seem reasonable? Which steps/ parts did you find easy and which harder?</vt:lpstr>
      <vt:lpstr>Now try this one</vt:lpstr>
      <vt:lpstr>HIAS Maths team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dc:title>
  <dc:creator>Clifft, Jacqui</dc:creator>
  <cp:lastModifiedBy>Vickers, Rebecca</cp:lastModifiedBy>
  <cp:revision>74</cp:revision>
  <dcterms:created xsi:type="dcterms:W3CDTF">2021-01-05T11:02:27Z</dcterms:created>
  <dcterms:modified xsi:type="dcterms:W3CDTF">2021-02-26T13:22:56Z</dcterms:modified>
</cp:coreProperties>
</file>