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2" r:id="rId2"/>
    <p:sldId id="2643" r:id="rId3"/>
    <p:sldId id="2645" r:id="rId4"/>
    <p:sldId id="262" r:id="rId5"/>
    <p:sldId id="273" r:id="rId6"/>
    <p:sldId id="2637" r:id="rId7"/>
    <p:sldId id="2638" r:id="rId8"/>
    <p:sldId id="2639" r:id="rId9"/>
    <p:sldId id="2644" r:id="rId10"/>
    <p:sldId id="2646" r:id="rId11"/>
    <p:sldId id="2641" r:id="rId12"/>
    <p:sldId id="264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8" autoAdjust="0"/>
    <p:restoredTop sz="94660"/>
  </p:normalViewPr>
  <p:slideViewPr>
    <p:cSldViewPr snapToGrid="0">
      <p:cViewPr varScale="1">
        <p:scale>
          <a:sx n="62" d="100"/>
          <a:sy n="62" d="100"/>
        </p:scale>
        <p:origin x="12" y="43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03/02/2021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1.jp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3</a:t>
            </a:r>
          </a:p>
        </p:txBody>
      </p:sp>
      <p:sp>
        <p:nvSpPr>
          <p:cNvPr id="3" name="Subtitle 2"/>
          <p:cNvSpPr>
            <a:spLocks noGrp="1"/>
          </p:cNvSpPr>
          <p:nvPr>
            <p:ph type="subTitle" idx="1"/>
          </p:nvPr>
        </p:nvSpPr>
        <p:spPr>
          <a:xfrm>
            <a:off x="1847528" y="3068960"/>
            <a:ext cx="7776864" cy="966223"/>
          </a:xfrm>
        </p:spPr>
        <p:txBody>
          <a:bodyPr>
            <a:normAutofit fontScale="92500" lnSpcReduction="20000"/>
          </a:bodyPr>
          <a:lstStyle/>
          <a:p>
            <a:pPr algn="l"/>
            <a:r>
              <a:rPr lang="en-GB" sz="2400" dirty="0">
                <a:solidFill>
                  <a:schemeClr val="tx1"/>
                </a:solidFill>
              </a:rPr>
              <a:t>Measures (Time)</a:t>
            </a:r>
          </a:p>
          <a:p>
            <a:pPr marL="342900" indent="-342900" algn="l">
              <a:buFont typeface="Arial" panose="020B0604020202020204" pitchFamily="34" charset="0"/>
              <a:buChar char="•"/>
            </a:pPr>
            <a:r>
              <a:rPr lang="en-GB" sz="2400" dirty="0">
                <a:solidFill>
                  <a:schemeClr val="tx1"/>
                </a:solidFill>
              </a:rPr>
              <a:t>Record and compare time in terms of seconds, minutes, hours and o’clock</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DA91-6438-45D2-B26B-297CCE60DB34}"/>
              </a:ext>
            </a:extLst>
          </p:cNvPr>
          <p:cNvSpPr txBox="1"/>
          <p:nvPr/>
        </p:nvSpPr>
        <p:spPr>
          <a:xfrm>
            <a:off x="796247" y="577886"/>
            <a:ext cx="10078948" cy="3416320"/>
          </a:xfrm>
          <a:prstGeom prst="rect">
            <a:avLst/>
          </a:prstGeom>
          <a:noFill/>
        </p:spPr>
        <p:txBody>
          <a:bodyPr wrap="square" rtlCol="0">
            <a:spAutoFit/>
          </a:bodyPr>
          <a:lstStyle/>
          <a:p>
            <a:r>
              <a:rPr lang="en-GB" b="1" dirty="0"/>
              <a:t>Step 3: </a:t>
            </a:r>
            <a:r>
              <a:rPr lang="en-GB" b="1" dirty="0">
                <a:cs typeface="Times New Roman" panose="02020603050405020304" pitchFamily="18" charset="0"/>
              </a:rPr>
              <a:t>Compare the times using &lt;, &gt; or =</a:t>
            </a:r>
          </a:p>
          <a:p>
            <a:r>
              <a:rPr lang="en-GB" b="1" dirty="0">
                <a:solidFill>
                  <a:srgbClr val="FF0000"/>
                </a:solidFill>
                <a:cs typeface="Times New Roman" panose="02020603050405020304" pitchFamily="18" charset="0"/>
              </a:rPr>
              <a:t>3 minutes 5 seconds = </a:t>
            </a:r>
            <a:r>
              <a:rPr lang="en-GB" b="1" dirty="0">
                <a:solidFill>
                  <a:srgbClr val="0070C0"/>
                </a:solidFill>
                <a:cs typeface="Times New Roman" panose="02020603050405020304" pitchFamily="18" charset="0"/>
              </a:rPr>
              <a:t>185 seconds   </a:t>
            </a:r>
            <a:r>
              <a:rPr lang="en-GB" b="1" dirty="0">
                <a:solidFill>
                  <a:srgbClr val="00B050"/>
                </a:solidFill>
                <a:cs typeface="Times New Roman" panose="02020603050405020304" pitchFamily="18" charset="0"/>
              </a:rPr>
              <a:t>185 seconds &lt; 190 seconds</a:t>
            </a:r>
            <a:endParaRPr lang="en-GB" b="1" dirty="0">
              <a:solidFill>
                <a:srgbClr val="0070C0"/>
              </a:solidFill>
              <a:cs typeface="Times New Roman" panose="02020603050405020304" pitchFamily="18" charset="0"/>
            </a:endParaRPr>
          </a:p>
          <a:p>
            <a:r>
              <a:rPr lang="en-GB" b="1" dirty="0">
                <a:solidFill>
                  <a:srgbClr val="FF0000"/>
                </a:solidFill>
                <a:cs typeface="Times New Roman" panose="02020603050405020304" pitchFamily="18" charset="0"/>
              </a:rPr>
              <a:t>4 minutes = </a:t>
            </a:r>
            <a:r>
              <a:rPr lang="en-GB" b="1" dirty="0">
                <a:solidFill>
                  <a:srgbClr val="0070C0"/>
                </a:solidFill>
                <a:cs typeface="Times New Roman" panose="02020603050405020304" pitchFamily="18" charset="0"/>
              </a:rPr>
              <a:t>240 seconds  </a:t>
            </a:r>
            <a:r>
              <a:rPr lang="en-GB" b="1" dirty="0">
                <a:solidFill>
                  <a:srgbClr val="00B050"/>
                </a:solidFill>
                <a:cs typeface="Times New Roman" panose="02020603050405020304" pitchFamily="18" charset="0"/>
              </a:rPr>
              <a:t>4 minutes = 240 seconds</a:t>
            </a:r>
          </a:p>
          <a:p>
            <a:r>
              <a:rPr lang="en-GB" b="1" dirty="0">
                <a:solidFill>
                  <a:srgbClr val="FF0000"/>
                </a:solidFill>
                <a:cs typeface="Times New Roman" panose="02020603050405020304" pitchFamily="18" charset="0"/>
              </a:rPr>
              <a:t>2 minutes 50 seconds = </a:t>
            </a:r>
            <a:r>
              <a:rPr lang="en-GB" b="1" dirty="0">
                <a:solidFill>
                  <a:srgbClr val="0070C0"/>
                </a:solidFill>
                <a:cs typeface="Times New Roman" panose="02020603050405020304" pitchFamily="18" charset="0"/>
              </a:rPr>
              <a:t>170 seconds  </a:t>
            </a:r>
            <a:r>
              <a:rPr lang="en-GB" b="1" dirty="0">
                <a:solidFill>
                  <a:srgbClr val="00B050"/>
                </a:solidFill>
                <a:cs typeface="Times New Roman" panose="02020603050405020304" pitchFamily="18" charset="0"/>
              </a:rPr>
              <a:t>2 minutes 50 seconds = 170 seconds</a:t>
            </a:r>
            <a:endParaRPr lang="en-GB" b="1" dirty="0">
              <a:solidFill>
                <a:srgbClr val="0070C0"/>
              </a:solidFill>
              <a:cs typeface="Times New Roman" panose="02020603050405020304" pitchFamily="18" charset="0"/>
            </a:endParaRPr>
          </a:p>
          <a:p>
            <a:r>
              <a:rPr lang="en-GB" b="1" dirty="0">
                <a:cs typeface="Times New Roman" panose="02020603050405020304" pitchFamily="18" charset="0"/>
              </a:rPr>
              <a:t> </a:t>
            </a:r>
          </a:p>
          <a:p>
            <a:endParaRPr lang="en-GB" b="1" dirty="0">
              <a:cs typeface="Times New Roman" panose="02020603050405020304" pitchFamily="18" charset="0"/>
            </a:endParaRPr>
          </a:p>
          <a:p>
            <a:r>
              <a:rPr lang="en-GB" b="1" dirty="0">
                <a:cs typeface="Times New Roman" panose="02020603050405020304" pitchFamily="18" charset="0"/>
              </a:rPr>
              <a:t>Step 4:  Are the statements true or false?</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dirty="0"/>
          </a:p>
        </p:txBody>
      </p:sp>
      <p:grpSp>
        <p:nvGrpSpPr>
          <p:cNvPr id="6" name="Group 5">
            <a:extLst>
              <a:ext uri="{FF2B5EF4-FFF2-40B4-BE49-F238E27FC236}">
                <a16:creationId xmlns:a16="http://schemas.microsoft.com/office/drawing/2014/main" id="{BE3703C5-1685-41D5-BA1D-75995B66D91C}"/>
              </a:ext>
            </a:extLst>
          </p:cNvPr>
          <p:cNvGrpSpPr/>
          <p:nvPr/>
        </p:nvGrpSpPr>
        <p:grpSpPr>
          <a:xfrm>
            <a:off x="1109609" y="2897312"/>
            <a:ext cx="4378069" cy="3684671"/>
            <a:chOff x="5539554" y="1158549"/>
            <a:chExt cx="6578043" cy="5176802"/>
          </a:xfrm>
        </p:grpSpPr>
        <p:sp>
          <p:nvSpPr>
            <p:cNvPr id="7" name="Content Placeholder 6">
              <a:extLst>
                <a:ext uri="{FF2B5EF4-FFF2-40B4-BE49-F238E27FC236}">
                  <a16:creationId xmlns:a16="http://schemas.microsoft.com/office/drawing/2014/main" id="{6531B4B7-3742-491C-B0AD-C5EF2D88A440}"/>
                </a:ext>
              </a:extLst>
            </p:cNvPr>
            <p:cNvSpPr txBox="1">
              <a:spLocks/>
            </p:cNvSpPr>
            <p:nvPr/>
          </p:nvSpPr>
          <p:spPr bwMode="auto">
            <a:xfrm>
              <a:off x="5539554" y="1158549"/>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8" name="Group 7">
              <a:extLst>
                <a:ext uri="{FF2B5EF4-FFF2-40B4-BE49-F238E27FC236}">
                  <a16:creationId xmlns:a16="http://schemas.microsoft.com/office/drawing/2014/main" id="{2876A962-4A03-463E-9CD9-9B686C494228}"/>
                </a:ext>
              </a:extLst>
            </p:cNvPr>
            <p:cNvGrpSpPr/>
            <p:nvPr/>
          </p:nvGrpSpPr>
          <p:grpSpPr>
            <a:xfrm>
              <a:off x="5866726" y="1830691"/>
              <a:ext cx="6144582" cy="3832518"/>
              <a:chOff x="2825394" y="1735509"/>
              <a:chExt cx="6144582" cy="3832518"/>
            </a:xfrm>
          </p:grpSpPr>
          <p:grpSp>
            <p:nvGrpSpPr>
              <p:cNvPr id="9" name="Group 8">
                <a:extLst>
                  <a:ext uri="{FF2B5EF4-FFF2-40B4-BE49-F238E27FC236}">
                    <a16:creationId xmlns:a16="http://schemas.microsoft.com/office/drawing/2014/main" id="{64938836-0AA6-4F5F-99BA-7E3F5E8D2DAF}"/>
                  </a:ext>
                </a:extLst>
              </p:cNvPr>
              <p:cNvGrpSpPr/>
              <p:nvPr/>
            </p:nvGrpSpPr>
            <p:grpSpPr>
              <a:xfrm>
                <a:off x="2825394" y="1735509"/>
                <a:ext cx="6144582" cy="3832518"/>
                <a:chOff x="2816029" y="1950181"/>
                <a:chExt cx="5373111" cy="3358194"/>
              </a:xfrm>
            </p:grpSpPr>
            <p:sp>
              <p:nvSpPr>
                <p:cNvPr id="11" name="Speech Bubble: Rectangle with Corners Rounded 10">
                  <a:extLst>
                    <a:ext uri="{FF2B5EF4-FFF2-40B4-BE49-F238E27FC236}">
                      <a16:creationId xmlns:a16="http://schemas.microsoft.com/office/drawing/2014/main" id="{AF56D8EE-D7A3-4346-AA89-8E10179BEA36}"/>
                    </a:ext>
                  </a:extLst>
                </p:cNvPr>
                <p:cNvSpPr/>
                <p:nvPr/>
              </p:nvSpPr>
              <p:spPr>
                <a:xfrm>
                  <a:off x="2816029" y="1950181"/>
                  <a:ext cx="5373111" cy="335819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4EF37465-3D70-4FAB-95D1-84BABD43FC40}"/>
                    </a:ext>
                  </a:extLst>
                </p:cNvPr>
                <p:cNvPicPr>
                  <a:picLocks noChangeAspect="1"/>
                </p:cNvPicPr>
                <p:nvPr/>
              </p:nvPicPr>
              <p:blipFill>
                <a:blip r:embed="rId2"/>
                <a:stretch>
                  <a:fillRect/>
                </a:stretch>
              </p:blipFill>
              <p:spPr>
                <a:xfrm>
                  <a:off x="3071973" y="2186240"/>
                  <a:ext cx="4859676" cy="2886075"/>
                </a:xfrm>
                <a:prstGeom prst="rect">
                  <a:avLst/>
                </a:prstGeom>
                <a:solidFill>
                  <a:schemeClr val="accent6">
                    <a:lumMod val="40000"/>
                    <a:lumOff val="60000"/>
                  </a:schemeClr>
                </a:solidFill>
              </p:spPr>
            </p:pic>
            <p:pic>
              <p:nvPicPr>
                <p:cNvPr id="13" name="Picture 12">
                  <a:extLst>
                    <a:ext uri="{FF2B5EF4-FFF2-40B4-BE49-F238E27FC236}">
                      <a16:creationId xmlns:a16="http://schemas.microsoft.com/office/drawing/2014/main" id="{61342478-A268-46A4-BEA6-F8DDD99BAE16}"/>
                    </a:ext>
                  </a:extLst>
                </p:cNvPr>
                <p:cNvPicPr>
                  <a:picLocks noChangeAspect="1"/>
                </p:cNvPicPr>
                <p:nvPr/>
              </p:nvPicPr>
              <p:blipFill>
                <a:blip r:embed="rId3"/>
                <a:stretch>
                  <a:fillRect/>
                </a:stretch>
              </p:blipFill>
              <p:spPr>
                <a:xfrm>
                  <a:off x="7053565" y="4264833"/>
                  <a:ext cx="878084" cy="807482"/>
                </a:xfrm>
                <a:prstGeom prst="rect">
                  <a:avLst/>
                </a:prstGeom>
              </p:spPr>
            </p:pic>
          </p:grpSp>
          <p:pic>
            <p:nvPicPr>
              <p:cNvPr id="10" name="Picture 9" descr="Stopwatch">
                <a:extLst>
                  <a:ext uri="{FF2B5EF4-FFF2-40B4-BE49-F238E27FC236}">
                    <a16:creationId xmlns:a16="http://schemas.microsoft.com/office/drawing/2014/main" id="{AE6B9B5D-4A9B-456C-BA13-7BEDF45E2E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7463" y="1861318"/>
                <a:ext cx="1568829" cy="921534"/>
              </a:xfrm>
              <a:prstGeom prst="rect">
                <a:avLst/>
              </a:prstGeom>
            </p:spPr>
          </p:pic>
        </p:grpSp>
      </p:grpSp>
      <p:pic>
        <p:nvPicPr>
          <p:cNvPr id="4" name="Picture 3">
            <a:extLst>
              <a:ext uri="{FF2B5EF4-FFF2-40B4-BE49-F238E27FC236}">
                <a16:creationId xmlns:a16="http://schemas.microsoft.com/office/drawing/2014/main" id="{2F1B10C0-4C46-4DD7-9BBB-86C421C9A1E0}"/>
              </a:ext>
            </a:extLst>
          </p:cNvPr>
          <p:cNvPicPr>
            <a:picLocks noChangeAspect="1"/>
          </p:cNvPicPr>
          <p:nvPr/>
        </p:nvPicPr>
        <p:blipFill>
          <a:blip r:embed="rId5"/>
          <a:stretch>
            <a:fillRect/>
          </a:stretch>
        </p:blipFill>
        <p:spPr>
          <a:xfrm>
            <a:off x="6070194" y="3441664"/>
            <a:ext cx="2181225" cy="2838450"/>
          </a:xfrm>
          <a:prstGeom prst="rect">
            <a:avLst/>
          </a:prstGeom>
        </p:spPr>
      </p:pic>
    </p:spTree>
    <p:extLst>
      <p:ext uri="{BB962C8B-B14F-4D97-AF65-F5344CB8AC3E}">
        <p14:creationId xmlns:p14="http://schemas.microsoft.com/office/powerpoint/2010/main" val="1591479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877985"/>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b="1" dirty="0">
                <a:cs typeface="Times New Roman" panose="02020603050405020304" pitchFamily="18" charset="0"/>
              </a:rPr>
              <a:t>      </a:t>
            </a:r>
            <a:r>
              <a:rPr lang="en-GB" sz="1600" dirty="0">
                <a:cs typeface="Times New Roman" panose="02020603050405020304" pitchFamily="18" charset="0"/>
              </a:rPr>
              <a:t>Remember the question is about converting </a:t>
            </a:r>
          </a:p>
          <a:p>
            <a:r>
              <a:rPr lang="en-GB" sz="1600" dirty="0">
                <a:cs typeface="Times New Roman" panose="02020603050405020304" pitchFamily="18" charset="0"/>
              </a:rPr>
              <a:t>      times from minutes to seconds and </a:t>
            </a:r>
          </a:p>
          <a:p>
            <a:r>
              <a:rPr lang="en-GB" sz="1600" dirty="0">
                <a:cs typeface="Times New Roman" panose="02020603050405020304" pitchFamily="18" charset="0"/>
              </a:rPr>
              <a:t>      comparing the times with &lt; , &gt; or =</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in a </a:t>
            </a:r>
          </a:p>
          <a:p>
            <a:r>
              <a:rPr lang="en-GB" b="1" dirty="0">
                <a:cs typeface="Times New Roman" panose="02020603050405020304" pitchFamily="18" charset="0"/>
              </a:rPr>
              <a:t>    different way and see if you get the </a:t>
            </a:r>
          </a:p>
          <a:p>
            <a:r>
              <a:rPr lang="en-GB" b="1" dirty="0">
                <a:cs typeface="Times New Roman" panose="02020603050405020304" pitchFamily="18" charset="0"/>
              </a:rPr>
              <a:t>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4" name="Content Placeholder 6">
            <a:extLst>
              <a:ext uri="{FF2B5EF4-FFF2-40B4-BE49-F238E27FC236}">
                <a16:creationId xmlns:a16="http://schemas.microsoft.com/office/drawing/2014/main" id="{6D7F20D6-088F-45B5-BCE0-B6EC2890B998}"/>
              </a:ext>
            </a:extLst>
          </p:cNvPr>
          <p:cNvSpPr txBox="1">
            <a:spLocks/>
          </p:cNvSpPr>
          <p:nvPr/>
        </p:nvSpPr>
        <p:spPr bwMode="auto">
          <a:xfrm>
            <a:off x="5426539" y="1538693"/>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3" name="Group 22">
            <a:extLst>
              <a:ext uri="{FF2B5EF4-FFF2-40B4-BE49-F238E27FC236}">
                <a16:creationId xmlns:a16="http://schemas.microsoft.com/office/drawing/2014/main" id="{4DCA5225-A14B-4BED-999F-75D70BC47B2C}"/>
              </a:ext>
            </a:extLst>
          </p:cNvPr>
          <p:cNvGrpSpPr/>
          <p:nvPr/>
        </p:nvGrpSpPr>
        <p:grpSpPr>
          <a:xfrm>
            <a:off x="5753711" y="2210835"/>
            <a:ext cx="6144582" cy="3832518"/>
            <a:chOff x="2825394" y="1735509"/>
            <a:chExt cx="6144582" cy="3832518"/>
          </a:xfrm>
        </p:grpSpPr>
        <p:grpSp>
          <p:nvGrpSpPr>
            <p:cNvPr id="24" name="Group 23">
              <a:extLst>
                <a:ext uri="{FF2B5EF4-FFF2-40B4-BE49-F238E27FC236}">
                  <a16:creationId xmlns:a16="http://schemas.microsoft.com/office/drawing/2014/main" id="{3E8F3DCA-97E7-4F09-A4A6-57EF2CA017AF}"/>
                </a:ext>
              </a:extLst>
            </p:cNvPr>
            <p:cNvGrpSpPr/>
            <p:nvPr/>
          </p:nvGrpSpPr>
          <p:grpSpPr>
            <a:xfrm>
              <a:off x="2825394" y="1735509"/>
              <a:ext cx="6144582" cy="3832518"/>
              <a:chOff x="2816029" y="1950181"/>
              <a:chExt cx="5373111" cy="3358194"/>
            </a:xfrm>
          </p:grpSpPr>
          <p:sp>
            <p:nvSpPr>
              <p:cNvPr id="26" name="Speech Bubble: Rectangle with Corners Rounded 25">
                <a:extLst>
                  <a:ext uri="{FF2B5EF4-FFF2-40B4-BE49-F238E27FC236}">
                    <a16:creationId xmlns:a16="http://schemas.microsoft.com/office/drawing/2014/main" id="{43E48925-23A3-4917-95B7-352F40EC55C5}"/>
                  </a:ext>
                </a:extLst>
              </p:cNvPr>
              <p:cNvSpPr/>
              <p:nvPr/>
            </p:nvSpPr>
            <p:spPr>
              <a:xfrm>
                <a:off x="2816029" y="1950181"/>
                <a:ext cx="5373111" cy="335819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7" name="Picture 26">
                <a:extLst>
                  <a:ext uri="{FF2B5EF4-FFF2-40B4-BE49-F238E27FC236}">
                    <a16:creationId xmlns:a16="http://schemas.microsoft.com/office/drawing/2014/main" id="{4CFC8339-4844-4B7C-9C48-E4C41C7C1763}"/>
                  </a:ext>
                </a:extLst>
              </p:cNvPr>
              <p:cNvPicPr>
                <a:picLocks noChangeAspect="1"/>
              </p:cNvPicPr>
              <p:nvPr/>
            </p:nvPicPr>
            <p:blipFill>
              <a:blip r:embed="rId2"/>
              <a:stretch>
                <a:fillRect/>
              </a:stretch>
            </p:blipFill>
            <p:spPr>
              <a:xfrm>
                <a:off x="3071973" y="2186240"/>
                <a:ext cx="4859676" cy="2886075"/>
              </a:xfrm>
              <a:prstGeom prst="rect">
                <a:avLst/>
              </a:prstGeom>
              <a:solidFill>
                <a:schemeClr val="accent6">
                  <a:lumMod val="40000"/>
                  <a:lumOff val="60000"/>
                </a:schemeClr>
              </a:solidFill>
            </p:spPr>
          </p:pic>
          <p:pic>
            <p:nvPicPr>
              <p:cNvPr id="28" name="Picture 27">
                <a:extLst>
                  <a:ext uri="{FF2B5EF4-FFF2-40B4-BE49-F238E27FC236}">
                    <a16:creationId xmlns:a16="http://schemas.microsoft.com/office/drawing/2014/main" id="{33FC124B-1D10-4581-A4D2-F2D45C46FE47}"/>
                  </a:ext>
                </a:extLst>
              </p:cNvPr>
              <p:cNvPicPr>
                <a:picLocks noChangeAspect="1"/>
              </p:cNvPicPr>
              <p:nvPr/>
            </p:nvPicPr>
            <p:blipFill>
              <a:blip r:embed="rId3"/>
              <a:stretch>
                <a:fillRect/>
              </a:stretch>
            </p:blipFill>
            <p:spPr>
              <a:xfrm>
                <a:off x="7053565" y="4264833"/>
                <a:ext cx="878084" cy="807482"/>
              </a:xfrm>
              <a:prstGeom prst="rect">
                <a:avLst/>
              </a:prstGeom>
            </p:spPr>
          </p:pic>
        </p:grpSp>
        <p:pic>
          <p:nvPicPr>
            <p:cNvPr id="25" name="Picture 24" descr="Stopwatch">
              <a:extLst>
                <a:ext uri="{FF2B5EF4-FFF2-40B4-BE49-F238E27FC236}">
                  <a16:creationId xmlns:a16="http://schemas.microsoft.com/office/drawing/2014/main" id="{38199BE8-F614-4DB1-BF06-30CF6711F3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7463" y="1861318"/>
              <a:ext cx="1568829" cy="921534"/>
            </a:xfrm>
            <a:prstGeom prst="rect">
              <a:avLst/>
            </a:prstGeom>
          </p:spPr>
        </p:pic>
      </p:grpSp>
    </p:spTree>
    <p:extLst>
      <p:ext uri="{BB962C8B-B14F-4D97-AF65-F5344CB8AC3E}">
        <p14:creationId xmlns:p14="http://schemas.microsoft.com/office/powerpoint/2010/main" val="238481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9980D6C2-C9DA-40CB-81ED-CA58B2BDF65E}"/>
              </a:ext>
            </a:extLst>
          </p:cNvPr>
          <p:cNvSpPr txBox="1">
            <a:spLocks/>
          </p:cNvSpPr>
          <p:nvPr/>
        </p:nvSpPr>
        <p:spPr bwMode="auto">
          <a:xfrm>
            <a:off x="5096792" y="1104187"/>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sp>
        <p:nvSpPr>
          <p:cNvPr id="15" name="Speech Bubble: Rectangle with Corners Rounded 14">
            <a:extLst>
              <a:ext uri="{FF2B5EF4-FFF2-40B4-BE49-F238E27FC236}">
                <a16:creationId xmlns:a16="http://schemas.microsoft.com/office/drawing/2014/main" id="{36060F54-C76F-47FA-BC63-2A831738D8F6}"/>
              </a:ext>
            </a:extLst>
          </p:cNvPr>
          <p:cNvSpPr/>
          <p:nvPr/>
        </p:nvSpPr>
        <p:spPr>
          <a:xfrm>
            <a:off x="5313522" y="1320787"/>
            <a:ext cx="6144582" cy="4216425"/>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a:extLst>
              <a:ext uri="{FF2B5EF4-FFF2-40B4-BE49-F238E27FC236}">
                <a16:creationId xmlns:a16="http://schemas.microsoft.com/office/drawing/2014/main" id="{44C90884-9006-400D-9407-DA6BE8D69E36}"/>
              </a:ext>
            </a:extLst>
          </p:cNvPr>
          <p:cNvPicPr>
            <a:picLocks noChangeAspect="1"/>
          </p:cNvPicPr>
          <p:nvPr/>
        </p:nvPicPr>
        <p:blipFill>
          <a:blip r:embed="rId2"/>
          <a:stretch>
            <a:fillRect/>
          </a:stretch>
        </p:blipFill>
        <p:spPr>
          <a:xfrm>
            <a:off x="10562310" y="5147530"/>
            <a:ext cx="1004159" cy="1013845"/>
          </a:xfrm>
          <a:prstGeom prst="rect">
            <a:avLst/>
          </a:prstGeom>
        </p:spPr>
      </p:pic>
      <p:pic>
        <p:nvPicPr>
          <p:cNvPr id="4" name="Picture 3">
            <a:extLst>
              <a:ext uri="{FF2B5EF4-FFF2-40B4-BE49-F238E27FC236}">
                <a16:creationId xmlns:a16="http://schemas.microsoft.com/office/drawing/2014/main" id="{BEB1F3CF-4D25-4A32-9F07-B6DF08A93F48}"/>
              </a:ext>
            </a:extLst>
          </p:cNvPr>
          <p:cNvPicPr>
            <a:picLocks noChangeAspect="1"/>
          </p:cNvPicPr>
          <p:nvPr/>
        </p:nvPicPr>
        <p:blipFill>
          <a:blip r:embed="rId3"/>
          <a:stretch>
            <a:fillRect/>
          </a:stretch>
        </p:blipFill>
        <p:spPr>
          <a:xfrm>
            <a:off x="5805845" y="1642330"/>
            <a:ext cx="5125858" cy="3505200"/>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244825" y="918524"/>
            <a:ext cx="8229600" cy="580926"/>
          </a:xfrm>
        </p:spPr>
        <p:txBody>
          <a:bodyPr>
            <a:normAutofit fontScale="90000"/>
          </a:bodyPr>
          <a:lstStyle/>
          <a:p>
            <a:pPr algn="l"/>
            <a:br>
              <a:rPr lang="en-GB" sz="2800" b="1" dirty="0">
                <a:solidFill>
                  <a:schemeClr val="tx1"/>
                </a:solidFill>
              </a:rPr>
            </a:br>
            <a:r>
              <a:rPr lang="en-GB" sz="2800" b="1" dirty="0">
                <a:solidFill>
                  <a:schemeClr val="tx1"/>
                </a:solidFill>
              </a:rPr>
              <a:t>Recording and comparing time in terms of seconds, minutes, hours and o’clock</a:t>
            </a:r>
            <a:br>
              <a:rPr lang="en-GB" sz="2800" dirty="0">
                <a:solidFill>
                  <a:schemeClr val="tx1"/>
                </a:solidFill>
              </a:rPr>
            </a:br>
            <a:br>
              <a:rPr lang="en-GB" sz="2800" b="1" dirty="0">
                <a:solidFill>
                  <a:schemeClr val="tx1"/>
                </a:solidFill>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7" name="Group 16">
            <a:extLst>
              <a:ext uri="{FF2B5EF4-FFF2-40B4-BE49-F238E27FC236}">
                <a16:creationId xmlns:a16="http://schemas.microsoft.com/office/drawing/2014/main" id="{76CC963C-B4C3-4AFE-B8AA-BB77505ED92D}"/>
              </a:ext>
            </a:extLst>
          </p:cNvPr>
          <p:cNvGrpSpPr/>
          <p:nvPr/>
        </p:nvGrpSpPr>
        <p:grpSpPr>
          <a:xfrm>
            <a:off x="3023709" y="1766331"/>
            <a:ext cx="6144582" cy="3832518"/>
            <a:chOff x="2825394" y="1735509"/>
            <a:chExt cx="6144582" cy="3832518"/>
          </a:xfrm>
        </p:grpSpPr>
        <p:grpSp>
          <p:nvGrpSpPr>
            <p:cNvPr id="14" name="Group 13">
              <a:extLst>
                <a:ext uri="{FF2B5EF4-FFF2-40B4-BE49-F238E27FC236}">
                  <a16:creationId xmlns:a16="http://schemas.microsoft.com/office/drawing/2014/main" id="{FA632B6C-29ED-44DD-A1B2-82B2416D82CD}"/>
                </a:ext>
              </a:extLst>
            </p:cNvPr>
            <p:cNvGrpSpPr/>
            <p:nvPr/>
          </p:nvGrpSpPr>
          <p:grpSpPr>
            <a:xfrm>
              <a:off x="2825394" y="1735509"/>
              <a:ext cx="6144582" cy="3832518"/>
              <a:chOff x="2816029" y="1950181"/>
              <a:chExt cx="5373111" cy="3358194"/>
            </a:xfrm>
          </p:grpSpPr>
          <p:sp>
            <p:nvSpPr>
              <p:cNvPr id="11" name="Speech Bubble: Rectangle with Corners Rounded 10">
                <a:extLst>
                  <a:ext uri="{FF2B5EF4-FFF2-40B4-BE49-F238E27FC236}">
                    <a16:creationId xmlns:a16="http://schemas.microsoft.com/office/drawing/2014/main" id="{9D487693-2DF4-453B-BBEE-CAE6FC3C3F12}"/>
                  </a:ext>
                </a:extLst>
              </p:cNvPr>
              <p:cNvSpPr/>
              <p:nvPr/>
            </p:nvSpPr>
            <p:spPr>
              <a:xfrm>
                <a:off x="2816029" y="1950181"/>
                <a:ext cx="5373111" cy="335819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323FEFDF-80FF-46AD-9BB0-8814249AA9F9}"/>
                  </a:ext>
                </a:extLst>
              </p:cNvPr>
              <p:cNvPicPr>
                <a:picLocks noChangeAspect="1"/>
              </p:cNvPicPr>
              <p:nvPr/>
            </p:nvPicPr>
            <p:blipFill>
              <a:blip r:embed="rId2"/>
              <a:stretch>
                <a:fillRect/>
              </a:stretch>
            </p:blipFill>
            <p:spPr>
              <a:xfrm>
                <a:off x="3071973" y="2186240"/>
                <a:ext cx="4859676" cy="2886075"/>
              </a:xfrm>
              <a:prstGeom prst="rect">
                <a:avLst/>
              </a:prstGeom>
              <a:solidFill>
                <a:schemeClr val="accent6">
                  <a:lumMod val="40000"/>
                  <a:lumOff val="60000"/>
                </a:schemeClr>
              </a:solidFill>
            </p:spPr>
          </p:pic>
          <p:pic>
            <p:nvPicPr>
              <p:cNvPr id="13" name="Picture 12">
                <a:extLst>
                  <a:ext uri="{FF2B5EF4-FFF2-40B4-BE49-F238E27FC236}">
                    <a16:creationId xmlns:a16="http://schemas.microsoft.com/office/drawing/2014/main" id="{830BE3B1-2063-4ECC-9AE4-A2BDC8C23267}"/>
                  </a:ext>
                </a:extLst>
              </p:cNvPr>
              <p:cNvPicPr>
                <a:picLocks noChangeAspect="1"/>
              </p:cNvPicPr>
              <p:nvPr/>
            </p:nvPicPr>
            <p:blipFill>
              <a:blip r:embed="rId3"/>
              <a:stretch>
                <a:fillRect/>
              </a:stretch>
            </p:blipFill>
            <p:spPr>
              <a:xfrm>
                <a:off x="7053565" y="4264833"/>
                <a:ext cx="878084" cy="807482"/>
              </a:xfrm>
              <a:prstGeom prst="rect">
                <a:avLst/>
              </a:prstGeom>
            </p:spPr>
          </p:pic>
        </p:grpSp>
        <p:pic>
          <p:nvPicPr>
            <p:cNvPr id="16" name="Picture 15" descr="Stopwatch">
              <a:extLst>
                <a:ext uri="{FF2B5EF4-FFF2-40B4-BE49-F238E27FC236}">
                  <a16:creationId xmlns:a16="http://schemas.microsoft.com/office/drawing/2014/main" id="{2AD698E8-DFE3-4CD0-A48B-09631BAAF04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7463" y="1861318"/>
              <a:ext cx="1568829" cy="921534"/>
            </a:xfrm>
            <a:prstGeom prst="rect">
              <a:avLst/>
            </a:prstGeom>
          </p:spPr>
        </p:pic>
      </p:gr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10" name="TextBox 9">
            <a:extLst>
              <a:ext uri="{FF2B5EF4-FFF2-40B4-BE49-F238E27FC236}">
                <a16:creationId xmlns:a16="http://schemas.microsoft.com/office/drawing/2014/main" id="{4354E2B1-015F-49CE-9770-4DDD36444C69}"/>
              </a:ext>
            </a:extLst>
          </p:cNvPr>
          <p:cNvSpPr txBox="1"/>
          <p:nvPr/>
        </p:nvSpPr>
        <p:spPr>
          <a:xfrm>
            <a:off x="456325" y="1606023"/>
            <a:ext cx="4976122" cy="3785652"/>
          </a:xfrm>
          <a:prstGeom prst="rect">
            <a:avLst/>
          </a:prstGeom>
          <a:solidFill>
            <a:schemeClr val="accent5">
              <a:lumMod val="20000"/>
              <a:lumOff val="80000"/>
            </a:schemeClr>
          </a:solidFill>
        </p:spPr>
        <p:txBody>
          <a:bodyPr wrap="square" rtlCol="0">
            <a:spAutoFit/>
          </a:bodyPr>
          <a:lstStyle/>
          <a:p>
            <a:r>
              <a:rPr lang="en-GB" sz="2000" i="1" dirty="0"/>
              <a:t>True or False?</a:t>
            </a:r>
          </a:p>
          <a:p>
            <a:endParaRPr lang="en-GB" sz="2000" i="1" dirty="0"/>
          </a:p>
          <a:p>
            <a:r>
              <a:rPr lang="en-GB" sz="2000" b="1" i="1" dirty="0"/>
              <a:t>Key Fact: 1 minute = 60 seconds</a:t>
            </a:r>
          </a:p>
          <a:p>
            <a:r>
              <a:rPr lang="en-GB" sz="2000" i="1" dirty="0"/>
              <a:t>Have to convert between minutes and seconds to compare times</a:t>
            </a:r>
          </a:p>
          <a:p>
            <a:endParaRPr lang="en-GB" sz="2000" i="1" dirty="0"/>
          </a:p>
          <a:p>
            <a:r>
              <a:rPr lang="en-GB" sz="2000" b="1" i="1" dirty="0"/>
              <a:t>Key fact: &lt; less than, &gt; greater than, </a:t>
            </a:r>
          </a:p>
          <a:p>
            <a:r>
              <a:rPr lang="en-GB" sz="2000" b="1" i="1" dirty="0"/>
              <a:t>= equals (the same as)</a:t>
            </a:r>
          </a:p>
          <a:p>
            <a:r>
              <a:rPr lang="en-GB" sz="2000" i="1" dirty="0"/>
              <a:t>Have to convert to the same unit of measurement (e.g. all in seconds or all in minutes) to be able to compare the times</a:t>
            </a:r>
          </a:p>
          <a:p>
            <a:endParaRPr lang="en-GB" sz="2000"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3" name="Group 2">
            <a:extLst>
              <a:ext uri="{FF2B5EF4-FFF2-40B4-BE49-F238E27FC236}">
                <a16:creationId xmlns:a16="http://schemas.microsoft.com/office/drawing/2014/main" id="{C40EE396-0370-49DD-BD04-94A30BFE880E}"/>
              </a:ext>
            </a:extLst>
          </p:cNvPr>
          <p:cNvGrpSpPr/>
          <p:nvPr/>
        </p:nvGrpSpPr>
        <p:grpSpPr>
          <a:xfrm>
            <a:off x="5539554" y="1158549"/>
            <a:ext cx="6578043" cy="5176802"/>
            <a:chOff x="5539554" y="1158549"/>
            <a:chExt cx="6578043" cy="5176802"/>
          </a:xfrm>
        </p:grpSpPr>
        <p:sp>
          <p:nvSpPr>
            <p:cNvPr id="15" name="Content Placeholder 6">
              <a:extLst>
                <a:ext uri="{FF2B5EF4-FFF2-40B4-BE49-F238E27FC236}">
                  <a16:creationId xmlns:a16="http://schemas.microsoft.com/office/drawing/2014/main" id="{A34D55C8-23E5-4F90-8A71-41D0A2940D3D}"/>
                </a:ext>
              </a:extLst>
            </p:cNvPr>
            <p:cNvSpPr txBox="1">
              <a:spLocks/>
            </p:cNvSpPr>
            <p:nvPr/>
          </p:nvSpPr>
          <p:spPr bwMode="auto">
            <a:xfrm>
              <a:off x="5539554" y="1158549"/>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6" name="Group 15">
              <a:extLst>
                <a:ext uri="{FF2B5EF4-FFF2-40B4-BE49-F238E27FC236}">
                  <a16:creationId xmlns:a16="http://schemas.microsoft.com/office/drawing/2014/main" id="{0D4A377A-B31E-47A7-B125-E8F0F1E78797}"/>
                </a:ext>
              </a:extLst>
            </p:cNvPr>
            <p:cNvGrpSpPr/>
            <p:nvPr/>
          </p:nvGrpSpPr>
          <p:grpSpPr>
            <a:xfrm>
              <a:off x="5866726" y="1830691"/>
              <a:ext cx="6144582" cy="3832518"/>
              <a:chOff x="2825394" y="1735509"/>
              <a:chExt cx="6144582" cy="3832518"/>
            </a:xfrm>
          </p:grpSpPr>
          <p:grpSp>
            <p:nvGrpSpPr>
              <p:cNvPr id="17" name="Group 16">
                <a:extLst>
                  <a:ext uri="{FF2B5EF4-FFF2-40B4-BE49-F238E27FC236}">
                    <a16:creationId xmlns:a16="http://schemas.microsoft.com/office/drawing/2014/main" id="{ABBBB8A9-401B-41EF-965D-DB6BF8B4C571}"/>
                  </a:ext>
                </a:extLst>
              </p:cNvPr>
              <p:cNvGrpSpPr/>
              <p:nvPr/>
            </p:nvGrpSpPr>
            <p:grpSpPr>
              <a:xfrm>
                <a:off x="2825394" y="1735509"/>
                <a:ext cx="6144582" cy="3832518"/>
                <a:chOff x="2816029" y="1950181"/>
                <a:chExt cx="5373111" cy="3358194"/>
              </a:xfrm>
            </p:grpSpPr>
            <p:sp>
              <p:nvSpPr>
                <p:cNvPr id="19" name="Speech Bubble: Rectangle with Corners Rounded 18">
                  <a:extLst>
                    <a:ext uri="{FF2B5EF4-FFF2-40B4-BE49-F238E27FC236}">
                      <a16:creationId xmlns:a16="http://schemas.microsoft.com/office/drawing/2014/main" id="{34CBB5A8-0CF7-4CCA-85F1-895994E740EC}"/>
                    </a:ext>
                  </a:extLst>
                </p:cNvPr>
                <p:cNvSpPr/>
                <p:nvPr/>
              </p:nvSpPr>
              <p:spPr>
                <a:xfrm>
                  <a:off x="2816029" y="1950181"/>
                  <a:ext cx="5373111" cy="335819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 name="Picture 19">
                  <a:extLst>
                    <a:ext uri="{FF2B5EF4-FFF2-40B4-BE49-F238E27FC236}">
                      <a16:creationId xmlns:a16="http://schemas.microsoft.com/office/drawing/2014/main" id="{61B4C918-4DAA-49D3-B1C7-0C93E67DE29F}"/>
                    </a:ext>
                  </a:extLst>
                </p:cNvPr>
                <p:cNvPicPr>
                  <a:picLocks noChangeAspect="1"/>
                </p:cNvPicPr>
                <p:nvPr/>
              </p:nvPicPr>
              <p:blipFill>
                <a:blip r:embed="rId2"/>
                <a:stretch>
                  <a:fillRect/>
                </a:stretch>
              </p:blipFill>
              <p:spPr>
                <a:xfrm>
                  <a:off x="3071973" y="2186240"/>
                  <a:ext cx="4859676" cy="2886075"/>
                </a:xfrm>
                <a:prstGeom prst="rect">
                  <a:avLst/>
                </a:prstGeom>
                <a:solidFill>
                  <a:schemeClr val="accent6">
                    <a:lumMod val="40000"/>
                    <a:lumOff val="60000"/>
                  </a:schemeClr>
                </a:solidFill>
              </p:spPr>
            </p:pic>
            <p:pic>
              <p:nvPicPr>
                <p:cNvPr id="21" name="Picture 20">
                  <a:extLst>
                    <a:ext uri="{FF2B5EF4-FFF2-40B4-BE49-F238E27FC236}">
                      <a16:creationId xmlns:a16="http://schemas.microsoft.com/office/drawing/2014/main" id="{982A9DAC-EC2B-433E-93E1-3462C1E8910A}"/>
                    </a:ext>
                  </a:extLst>
                </p:cNvPr>
                <p:cNvPicPr>
                  <a:picLocks noChangeAspect="1"/>
                </p:cNvPicPr>
                <p:nvPr/>
              </p:nvPicPr>
              <p:blipFill>
                <a:blip r:embed="rId3"/>
                <a:stretch>
                  <a:fillRect/>
                </a:stretch>
              </p:blipFill>
              <p:spPr>
                <a:xfrm>
                  <a:off x="7053565" y="4264833"/>
                  <a:ext cx="878084" cy="807482"/>
                </a:xfrm>
                <a:prstGeom prst="rect">
                  <a:avLst/>
                </a:prstGeom>
              </p:spPr>
            </p:pic>
          </p:grpSp>
          <p:pic>
            <p:nvPicPr>
              <p:cNvPr id="18" name="Picture 17" descr="Stopwatch">
                <a:extLst>
                  <a:ext uri="{FF2B5EF4-FFF2-40B4-BE49-F238E27FC236}">
                    <a16:creationId xmlns:a16="http://schemas.microsoft.com/office/drawing/2014/main" id="{6ECEC884-8C59-4A21-B3CE-4DE43112C5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7463" y="1861318"/>
                <a:ext cx="1568829" cy="921534"/>
              </a:xfrm>
              <a:prstGeom prst="rect">
                <a:avLst/>
              </a:prstGeom>
            </p:spPr>
          </p:pic>
        </p:grpSp>
      </p:grpSp>
    </p:spTree>
    <p:extLst>
      <p:ext uri="{BB962C8B-B14F-4D97-AF65-F5344CB8AC3E}">
        <p14:creationId xmlns:p14="http://schemas.microsoft.com/office/powerpoint/2010/main" val="56460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 calcmode="lin" valueType="num">
                                      <p:cBhvr additive="base">
                                        <p:cTn id="1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 calcmode="lin" valueType="num">
                                      <p:cBhvr additive="base">
                                        <p:cTn id="17"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
                                            <p:txEl>
                                              <p:pRg st="5" end="5"/>
                                            </p:txEl>
                                          </p:spTgt>
                                        </p:tgtEl>
                                        <p:attrNameLst>
                                          <p:attrName>style.visibility</p:attrName>
                                        </p:attrNameLst>
                                      </p:cBhvr>
                                      <p:to>
                                        <p:strVal val="visible"/>
                                      </p:to>
                                    </p:set>
                                    <p:anim calcmode="lin" valueType="num">
                                      <p:cBhvr additive="base">
                                        <p:cTn id="23"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
                                            <p:txEl>
                                              <p:pRg st="6" end="6"/>
                                            </p:txEl>
                                          </p:spTgt>
                                        </p:tgtEl>
                                        <p:attrNameLst>
                                          <p:attrName>style.visibility</p:attrName>
                                        </p:attrNameLst>
                                      </p:cBhvr>
                                      <p:to>
                                        <p:strVal val="visible"/>
                                      </p:to>
                                    </p:set>
                                    <p:anim calcmode="lin" valueType="num">
                                      <p:cBhvr additive="base">
                                        <p:cTn id="27"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
                                            <p:txEl>
                                              <p:pRg st="7" end="7"/>
                                            </p:txEl>
                                          </p:spTgt>
                                        </p:tgtEl>
                                        <p:attrNameLst>
                                          <p:attrName>style.visibility</p:attrName>
                                        </p:attrNameLst>
                                      </p:cBhvr>
                                      <p:to>
                                        <p:strVal val="visible"/>
                                      </p:to>
                                    </p:set>
                                    <p:anim calcmode="lin" valueType="num">
                                      <p:cBhvr additive="base">
                                        <p:cTn id="31" dur="500" fill="hold"/>
                                        <p:tgtEl>
                                          <p:spTgt spid="10">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4524315"/>
          </a:xfrm>
          <a:prstGeom prst="rect">
            <a:avLst/>
          </a:prstGeom>
          <a:solidFill>
            <a:schemeClr val="accent5">
              <a:lumMod val="20000"/>
              <a:lumOff val="80000"/>
            </a:schemeClr>
          </a:solidFill>
        </p:spPr>
        <p:txBody>
          <a:bodyPr wrap="square" rtlCol="0">
            <a:spAutoFit/>
          </a:bodyPr>
          <a:lstStyle/>
          <a:p>
            <a:r>
              <a:rPr lang="en-GB" b="1" dirty="0"/>
              <a:t>Step 1: Know that 1 minute = 60 seconds</a:t>
            </a:r>
          </a:p>
          <a:p>
            <a:endParaRPr lang="en-GB" b="1" dirty="0"/>
          </a:p>
          <a:p>
            <a:endParaRPr lang="en-GB" b="1" dirty="0">
              <a:cs typeface="Times New Roman" panose="02020603050405020304" pitchFamily="18" charset="0"/>
            </a:endParaRPr>
          </a:p>
          <a:p>
            <a:r>
              <a:rPr lang="en-GB" b="1" dirty="0">
                <a:cs typeface="Times New Roman" panose="02020603050405020304" pitchFamily="18" charset="0"/>
              </a:rPr>
              <a:t>Step 2:  Convert all the times into seconds</a:t>
            </a: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3:  Compare the times using &lt;, &gt; or = </a:t>
            </a: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4:  Are the statements true or false?</a:t>
            </a: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3" name="Group 12">
            <a:extLst>
              <a:ext uri="{FF2B5EF4-FFF2-40B4-BE49-F238E27FC236}">
                <a16:creationId xmlns:a16="http://schemas.microsoft.com/office/drawing/2014/main" id="{51A63D06-66BA-4CFD-85D7-C9E2F03EC6BE}"/>
              </a:ext>
            </a:extLst>
          </p:cNvPr>
          <p:cNvGrpSpPr/>
          <p:nvPr/>
        </p:nvGrpSpPr>
        <p:grpSpPr>
          <a:xfrm>
            <a:off x="5351532" y="1135267"/>
            <a:ext cx="6578043" cy="5176802"/>
            <a:chOff x="5539554" y="1158549"/>
            <a:chExt cx="6578043" cy="5176802"/>
          </a:xfrm>
        </p:grpSpPr>
        <p:sp>
          <p:nvSpPr>
            <p:cNvPr id="14" name="Content Placeholder 6">
              <a:extLst>
                <a:ext uri="{FF2B5EF4-FFF2-40B4-BE49-F238E27FC236}">
                  <a16:creationId xmlns:a16="http://schemas.microsoft.com/office/drawing/2014/main" id="{CCE82BD0-367C-4DE2-B251-996A733AA041}"/>
                </a:ext>
              </a:extLst>
            </p:cNvPr>
            <p:cNvSpPr txBox="1">
              <a:spLocks/>
            </p:cNvSpPr>
            <p:nvPr/>
          </p:nvSpPr>
          <p:spPr bwMode="auto">
            <a:xfrm>
              <a:off x="5539554" y="1158549"/>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3" name="Group 22">
              <a:extLst>
                <a:ext uri="{FF2B5EF4-FFF2-40B4-BE49-F238E27FC236}">
                  <a16:creationId xmlns:a16="http://schemas.microsoft.com/office/drawing/2014/main" id="{4904975B-E387-423D-820F-C34EEEF5C0A2}"/>
                </a:ext>
              </a:extLst>
            </p:cNvPr>
            <p:cNvGrpSpPr/>
            <p:nvPr/>
          </p:nvGrpSpPr>
          <p:grpSpPr>
            <a:xfrm>
              <a:off x="5866726" y="1830691"/>
              <a:ext cx="6144582" cy="3832518"/>
              <a:chOff x="2825394" y="1735509"/>
              <a:chExt cx="6144582" cy="3832518"/>
            </a:xfrm>
          </p:grpSpPr>
          <p:grpSp>
            <p:nvGrpSpPr>
              <p:cNvPr id="24" name="Group 23">
                <a:extLst>
                  <a:ext uri="{FF2B5EF4-FFF2-40B4-BE49-F238E27FC236}">
                    <a16:creationId xmlns:a16="http://schemas.microsoft.com/office/drawing/2014/main" id="{B60B9682-0FB8-479E-B953-F0E8890B9AD3}"/>
                  </a:ext>
                </a:extLst>
              </p:cNvPr>
              <p:cNvGrpSpPr/>
              <p:nvPr/>
            </p:nvGrpSpPr>
            <p:grpSpPr>
              <a:xfrm>
                <a:off x="2825394" y="1735509"/>
                <a:ext cx="6144582" cy="3832518"/>
                <a:chOff x="2816029" y="1950181"/>
                <a:chExt cx="5373111" cy="3358194"/>
              </a:xfrm>
            </p:grpSpPr>
            <p:sp>
              <p:nvSpPr>
                <p:cNvPr id="26" name="Speech Bubble: Rectangle with Corners Rounded 25">
                  <a:extLst>
                    <a:ext uri="{FF2B5EF4-FFF2-40B4-BE49-F238E27FC236}">
                      <a16:creationId xmlns:a16="http://schemas.microsoft.com/office/drawing/2014/main" id="{8F79EFB3-57E4-44FA-91A6-95DA07810449}"/>
                    </a:ext>
                  </a:extLst>
                </p:cNvPr>
                <p:cNvSpPr/>
                <p:nvPr/>
              </p:nvSpPr>
              <p:spPr>
                <a:xfrm>
                  <a:off x="2816029" y="1950181"/>
                  <a:ext cx="5373111" cy="335819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7" name="Picture 26">
                  <a:extLst>
                    <a:ext uri="{FF2B5EF4-FFF2-40B4-BE49-F238E27FC236}">
                      <a16:creationId xmlns:a16="http://schemas.microsoft.com/office/drawing/2014/main" id="{4E815EEE-FDAD-4C86-8C2E-B3701437B903}"/>
                    </a:ext>
                  </a:extLst>
                </p:cNvPr>
                <p:cNvPicPr>
                  <a:picLocks noChangeAspect="1"/>
                </p:cNvPicPr>
                <p:nvPr/>
              </p:nvPicPr>
              <p:blipFill>
                <a:blip r:embed="rId2"/>
                <a:stretch>
                  <a:fillRect/>
                </a:stretch>
              </p:blipFill>
              <p:spPr>
                <a:xfrm>
                  <a:off x="3071973" y="2186240"/>
                  <a:ext cx="4859676" cy="2886075"/>
                </a:xfrm>
                <a:prstGeom prst="rect">
                  <a:avLst/>
                </a:prstGeom>
                <a:solidFill>
                  <a:schemeClr val="accent6">
                    <a:lumMod val="40000"/>
                    <a:lumOff val="60000"/>
                  </a:schemeClr>
                </a:solidFill>
              </p:spPr>
            </p:pic>
            <p:pic>
              <p:nvPicPr>
                <p:cNvPr id="28" name="Picture 27">
                  <a:extLst>
                    <a:ext uri="{FF2B5EF4-FFF2-40B4-BE49-F238E27FC236}">
                      <a16:creationId xmlns:a16="http://schemas.microsoft.com/office/drawing/2014/main" id="{BBDEA614-6FFB-4688-9C7C-00CE3C5FF7D4}"/>
                    </a:ext>
                  </a:extLst>
                </p:cNvPr>
                <p:cNvPicPr>
                  <a:picLocks noChangeAspect="1"/>
                </p:cNvPicPr>
                <p:nvPr/>
              </p:nvPicPr>
              <p:blipFill>
                <a:blip r:embed="rId3"/>
                <a:stretch>
                  <a:fillRect/>
                </a:stretch>
              </p:blipFill>
              <p:spPr>
                <a:xfrm>
                  <a:off x="7053565" y="4264833"/>
                  <a:ext cx="878084" cy="807482"/>
                </a:xfrm>
                <a:prstGeom prst="rect">
                  <a:avLst/>
                </a:prstGeom>
              </p:spPr>
            </p:pic>
          </p:grpSp>
          <p:pic>
            <p:nvPicPr>
              <p:cNvPr id="25" name="Picture 24" descr="Stopwatch">
                <a:extLst>
                  <a:ext uri="{FF2B5EF4-FFF2-40B4-BE49-F238E27FC236}">
                    <a16:creationId xmlns:a16="http://schemas.microsoft.com/office/drawing/2014/main" id="{98EB54B0-778A-42AC-B891-0AA75BE634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7463" y="1861318"/>
                <a:ext cx="1568829" cy="921534"/>
              </a:xfrm>
              <a:prstGeom prst="rect">
                <a:avLst/>
              </a:prstGeom>
            </p:spPr>
          </p:pic>
        </p:grpSp>
      </p:gr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Rectangle 93">
            <a:extLst>
              <a:ext uri="{FF2B5EF4-FFF2-40B4-BE49-F238E27FC236}">
                <a16:creationId xmlns:a16="http://schemas.microsoft.com/office/drawing/2014/main" id="{719DE790-B17C-458B-AFE5-6227C1898D45}"/>
              </a:ext>
            </a:extLst>
          </p:cNvPr>
          <p:cNvSpPr/>
          <p:nvPr/>
        </p:nvSpPr>
        <p:spPr>
          <a:xfrm>
            <a:off x="5402248" y="4027031"/>
            <a:ext cx="6357296" cy="614442"/>
          </a:xfrm>
          <a:prstGeom prst="rect">
            <a:avLst/>
          </a:prstGeom>
          <a:solidFill>
            <a:schemeClr val="accent4">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7201D2E4-9740-4DF7-9E9C-B0B9439B9B99}"/>
              </a:ext>
            </a:extLst>
          </p:cNvPr>
          <p:cNvSpPr txBox="1"/>
          <p:nvPr/>
        </p:nvSpPr>
        <p:spPr>
          <a:xfrm>
            <a:off x="1018346" y="729445"/>
            <a:ext cx="9703941" cy="5355312"/>
          </a:xfrm>
          <a:prstGeom prst="rect">
            <a:avLst/>
          </a:prstGeom>
          <a:noFill/>
        </p:spPr>
        <p:txBody>
          <a:bodyPr wrap="square">
            <a:spAutoFit/>
          </a:bodyPr>
          <a:lstStyle/>
          <a:p>
            <a:r>
              <a:rPr lang="en-GB" b="1" dirty="0"/>
              <a:t>We could represent the problem on a bar model:</a:t>
            </a:r>
          </a:p>
          <a:p>
            <a:endParaRPr lang="en-GB" b="1" dirty="0"/>
          </a:p>
          <a:p>
            <a:endParaRPr lang="en-GB" b="1"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b="1" dirty="0"/>
          </a:p>
          <a:p>
            <a:endParaRPr lang="en-GB" b="1" dirty="0"/>
          </a:p>
          <a:p>
            <a:endParaRPr lang="en-GB" b="1" dirty="0"/>
          </a:p>
          <a:p>
            <a:endParaRPr lang="en-GB" dirty="0"/>
          </a:p>
        </p:txBody>
      </p:sp>
      <p:sp>
        <p:nvSpPr>
          <p:cNvPr id="6" name="Rectangle 5">
            <a:extLst>
              <a:ext uri="{FF2B5EF4-FFF2-40B4-BE49-F238E27FC236}">
                <a16:creationId xmlns:a16="http://schemas.microsoft.com/office/drawing/2014/main" id="{92CEB18C-4FF3-4D98-A508-DB53E4E8066F}"/>
              </a:ext>
            </a:extLst>
          </p:cNvPr>
          <p:cNvSpPr/>
          <p:nvPr/>
        </p:nvSpPr>
        <p:spPr>
          <a:xfrm>
            <a:off x="1147283" y="1527307"/>
            <a:ext cx="1595917" cy="616449"/>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a:extLst>
              <a:ext uri="{FF2B5EF4-FFF2-40B4-BE49-F238E27FC236}">
                <a16:creationId xmlns:a16="http://schemas.microsoft.com/office/drawing/2014/main" id="{A1538529-C270-4B44-96C1-B3DBE174E826}"/>
              </a:ext>
            </a:extLst>
          </p:cNvPr>
          <p:cNvSpPr txBox="1"/>
          <p:nvPr/>
        </p:nvSpPr>
        <p:spPr>
          <a:xfrm>
            <a:off x="1018346" y="1619991"/>
            <a:ext cx="1890444" cy="369332"/>
          </a:xfrm>
          <a:prstGeom prst="rect">
            <a:avLst/>
          </a:prstGeom>
          <a:noFill/>
        </p:spPr>
        <p:txBody>
          <a:bodyPr wrap="square" rtlCol="0">
            <a:spAutoFit/>
          </a:bodyPr>
          <a:lstStyle/>
          <a:p>
            <a:pPr algn="ctr"/>
            <a:r>
              <a:rPr lang="en-GB" dirty="0"/>
              <a:t>1 minute</a:t>
            </a:r>
          </a:p>
        </p:txBody>
      </p:sp>
      <p:grpSp>
        <p:nvGrpSpPr>
          <p:cNvPr id="62" name="Group 61">
            <a:extLst>
              <a:ext uri="{FF2B5EF4-FFF2-40B4-BE49-F238E27FC236}">
                <a16:creationId xmlns:a16="http://schemas.microsoft.com/office/drawing/2014/main" id="{5C95CFBC-51F8-4B39-AB06-94FF1522C1E5}"/>
              </a:ext>
            </a:extLst>
          </p:cNvPr>
          <p:cNvGrpSpPr/>
          <p:nvPr/>
        </p:nvGrpSpPr>
        <p:grpSpPr>
          <a:xfrm>
            <a:off x="2752208" y="4652485"/>
            <a:ext cx="4102565" cy="616449"/>
            <a:chOff x="1147283" y="2141749"/>
            <a:chExt cx="4102565" cy="616449"/>
          </a:xfrm>
        </p:grpSpPr>
        <p:sp>
          <p:nvSpPr>
            <p:cNvPr id="16" name="Rectangle 15">
              <a:extLst>
                <a:ext uri="{FF2B5EF4-FFF2-40B4-BE49-F238E27FC236}">
                  <a16:creationId xmlns:a16="http://schemas.microsoft.com/office/drawing/2014/main" id="{24C5D037-7308-4DFF-BC29-FC6358D78E49}"/>
                </a:ext>
              </a:extLst>
            </p:cNvPr>
            <p:cNvSpPr/>
            <p:nvPr/>
          </p:nvSpPr>
          <p:spPr>
            <a:xfrm>
              <a:off x="1147283" y="2141749"/>
              <a:ext cx="1595917"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9B8A7678-900F-47B1-B209-12ECC1A41429}"/>
                </a:ext>
              </a:extLst>
            </p:cNvPr>
            <p:cNvSpPr txBox="1"/>
            <p:nvPr/>
          </p:nvSpPr>
          <p:spPr>
            <a:xfrm>
              <a:off x="1317198" y="2236440"/>
              <a:ext cx="3932650" cy="369332"/>
            </a:xfrm>
            <a:prstGeom prst="rect">
              <a:avLst/>
            </a:prstGeom>
            <a:noFill/>
          </p:spPr>
          <p:txBody>
            <a:bodyPr wrap="square" rtlCol="0">
              <a:spAutoFit/>
            </a:bodyPr>
            <a:lstStyle/>
            <a:p>
              <a:r>
                <a:rPr lang="en-GB" dirty="0"/>
                <a:t>60 seconds </a:t>
              </a:r>
            </a:p>
          </p:txBody>
        </p:sp>
      </p:grpSp>
      <p:sp>
        <p:nvSpPr>
          <p:cNvPr id="5" name="TextBox 4">
            <a:extLst>
              <a:ext uri="{FF2B5EF4-FFF2-40B4-BE49-F238E27FC236}">
                <a16:creationId xmlns:a16="http://schemas.microsoft.com/office/drawing/2014/main" id="{9F1819D5-64C9-4708-BD18-542371C5A95D}"/>
              </a:ext>
            </a:extLst>
          </p:cNvPr>
          <p:cNvSpPr txBox="1"/>
          <p:nvPr/>
        </p:nvSpPr>
        <p:spPr>
          <a:xfrm>
            <a:off x="1032638" y="2906781"/>
            <a:ext cx="3102796" cy="369332"/>
          </a:xfrm>
          <a:prstGeom prst="rect">
            <a:avLst/>
          </a:prstGeom>
          <a:noFill/>
        </p:spPr>
        <p:txBody>
          <a:bodyPr wrap="square" rtlCol="0">
            <a:spAutoFit/>
          </a:bodyPr>
          <a:lstStyle/>
          <a:p>
            <a:r>
              <a:rPr lang="en-GB" dirty="0">
                <a:solidFill>
                  <a:srgbClr val="FF0000"/>
                </a:solidFill>
              </a:rPr>
              <a:t>1 minute = 60 seconds</a:t>
            </a:r>
          </a:p>
        </p:txBody>
      </p:sp>
      <p:sp>
        <p:nvSpPr>
          <p:cNvPr id="44" name="TextBox 43">
            <a:extLst>
              <a:ext uri="{FF2B5EF4-FFF2-40B4-BE49-F238E27FC236}">
                <a16:creationId xmlns:a16="http://schemas.microsoft.com/office/drawing/2014/main" id="{358B5CA9-A249-4B53-94BC-6D4B161A3F24}"/>
              </a:ext>
            </a:extLst>
          </p:cNvPr>
          <p:cNvSpPr txBox="1"/>
          <p:nvPr/>
        </p:nvSpPr>
        <p:spPr>
          <a:xfrm>
            <a:off x="1147283" y="5527503"/>
            <a:ext cx="3102796" cy="369332"/>
          </a:xfrm>
          <a:prstGeom prst="rect">
            <a:avLst/>
          </a:prstGeom>
          <a:noFill/>
        </p:spPr>
        <p:txBody>
          <a:bodyPr wrap="square" rtlCol="0">
            <a:spAutoFit/>
          </a:bodyPr>
          <a:lstStyle/>
          <a:p>
            <a:r>
              <a:rPr lang="en-GB" dirty="0">
                <a:solidFill>
                  <a:srgbClr val="FF0000"/>
                </a:solidFill>
              </a:rPr>
              <a:t>2 minutes = 120 seconds</a:t>
            </a:r>
          </a:p>
        </p:txBody>
      </p:sp>
      <p:sp>
        <p:nvSpPr>
          <p:cNvPr id="12" name="Rectangle 11">
            <a:extLst>
              <a:ext uri="{FF2B5EF4-FFF2-40B4-BE49-F238E27FC236}">
                <a16:creationId xmlns:a16="http://schemas.microsoft.com/office/drawing/2014/main" id="{200C3EB7-8818-46F9-8950-4E9B2B3AA006}"/>
              </a:ext>
            </a:extLst>
          </p:cNvPr>
          <p:cNvSpPr/>
          <p:nvPr/>
        </p:nvSpPr>
        <p:spPr>
          <a:xfrm>
            <a:off x="5434777" y="1551669"/>
            <a:ext cx="4757524" cy="614442"/>
          </a:xfrm>
          <a:prstGeom prst="rect">
            <a:avLst/>
          </a:prstGeom>
          <a:solidFill>
            <a:schemeClr val="accent4">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6" name="Group 65">
            <a:extLst>
              <a:ext uri="{FF2B5EF4-FFF2-40B4-BE49-F238E27FC236}">
                <a16:creationId xmlns:a16="http://schemas.microsoft.com/office/drawing/2014/main" id="{EE225C26-391E-457B-A0A0-EF03EA311B85}"/>
              </a:ext>
            </a:extLst>
          </p:cNvPr>
          <p:cNvGrpSpPr/>
          <p:nvPr/>
        </p:nvGrpSpPr>
        <p:grpSpPr>
          <a:xfrm>
            <a:off x="1147283" y="2139827"/>
            <a:ext cx="4102565" cy="616449"/>
            <a:chOff x="1147283" y="2141749"/>
            <a:chExt cx="4102565" cy="616449"/>
          </a:xfrm>
        </p:grpSpPr>
        <p:sp>
          <p:nvSpPr>
            <p:cNvPr id="67" name="Rectangle 66">
              <a:extLst>
                <a:ext uri="{FF2B5EF4-FFF2-40B4-BE49-F238E27FC236}">
                  <a16:creationId xmlns:a16="http://schemas.microsoft.com/office/drawing/2014/main" id="{230F1D91-5AB1-4CD8-9370-863432286C76}"/>
                </a:ext>
              </a:extLst>
            </p:cNvPr>
            <p:cNvSpPr/>
            <p:nvPr/>
          </p:nvSpPr>
          <p:spPr>
            <a:xfrm>
              <a:off x="1147283" y="2141749"/>
              <a:ext cx="1595917"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a:extLst>
                <a:ext uri="{FF2B5EF4-FFF2-40B4-BE49-F238E27FC236}">
                  <a16:creationId xmlns:a16="http://schemas.microsoft.com/office/drawing/2014/main" id="{8F3FFD4B-8464-4A7D-BA4B-7A5150F5DECA}"/>
                </a:ext>
              </a:extLst>
            </p:cNvPr>
            <p:cNvSpPr txBox="1"/>
            <p:nvPr/>
          </p:nvSpPr>
          <p:spPr>
            <a:xfrm>
              <a:off x="1317198" y="2236440"/>
              <a:ext cx="3932650" cy="369332"/>
            </a:xfrm>
            <a:prstGeom prst="rect">
              <a:avLst/>
            </a:prstGeom>
            <a:noFill/>
          </p:spPr>
          <p:txBody>
            <a:bodyPr wrap="square" rtlCol="0">
              <a:spAutoFit/>
            </a:bodyPr>
            <a:lstStyle/>
            <a:p>
              <a:r>
                <a:rPr lang="en-GB" dirty="0"/>
                <a:t>60 seconds </a:t>
              </a:r>
            </a:p>
          </p:txBody>
        </p:sp>
      </p:grpSp>
      <p:grpSp>
        <p:nvGrpSpPr>
          <p:cNvPr id="97" name="Group 96">
            <a:extLst>
              <a:ext uri="{FF2B5EF4-FFF2-40B4-BE49-F238E27FC236}">
                <a16:creationId xmlns:a16="http://schemas.microsoft.com/office/drawing/2014/main" id="{38ADABF9-CBB9-4057-9268-0235BCEDFF6D}"/>
              </a:ext>
            </a:extLst>
          </p:cNvPr>
          <p:cNvGrpSpPr/>
          <p:nvPr/>
        </p:nvGrpSpPr>
        <p:grpSpPr>
          <a:xfrm>
            <a:off x="1173011" y="4038043"/>
            <a:ext cx="4102565" cy="1230891"/>
            <a:chOff x="1173011" y="4038043"/>
            <a:chExt cx="4102565" cy="1230891"/>
          </a:xfrm>
        </p:grpSpPr>
        <p:sp>
          <p:nvSpPr>
            <p:cNvPr id="61" name="Rectangle 60">
              <a:extLst>
                <a:ext uri="{FF2B5EF4-FFF2-40B4-BE49-F238E27FC236}">
                  <a16:creationId xmlns:a16="http://schemas.microsoft.com/office/drawing/2014/main" id="{A3C917A0-80D7-4902-8918-79464C4787B1}"/>
                </a:ext>
              </a:extLst>
            </p:cNvPr>
            <p:cNvSpPr/>
            <p:nvPr/>
          </p:nvSpPr>
          <p:spPr>
            <a:xfrm>
              <a:off x="1173011" y="4038043"/>
              <a:ext cx="3158394" cy="614442"/>
            </a:xfrm>
            <a:prstGeom prst="rect">
              <a:avLst/>
            </a:prstGeom>
            <a:solidFill>
              <a:schemeClr val="accent4">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3" name="Group 62">
              <a:extLst>
                <a:ext uri="{FF2B5EF4-FFF2-40B4-BE49-F238E27FC236}">
                  <a16:creationId xmlns:a16="http://schemas.microsoft.com/office/drawing/2014/main" id="{D7EEBAF1-A615-4622-9131-3C6234041D7D}"/>
                </a:ext>
              </a:extLst>
            </p:cNvPr>
            <p:cNvGrpSpPr/>
            <p:nvPr/>
          </p:nvGrpSpPr>
          <p:grpSpPr>
            <a:xfrm>
              <a:off x="1173011" y="4652485"/>
              <a:ext cx="4102565" cy="616449"/>
              <a:chOff x="1147283" y="2141749"/>
              <a:chExt cx="4102565" cy="616449"/>
            </a:xfrm>
          </p:grpSpPr>
          <p:sp>
            <p:nvSpPr>
              <p:cNvPr id="64" name="Rectangle 63">
                <a:extLst>
                  <a:ext uri="{FF2B5EF4-FFF2-40B4-BE49-F238E27FC236}">
                    <a16:creationId xmlns:a16="http://schemas.microsoft.com/office/drawing/2014/main" id="{FDE4D1E1-EB71-4135-ADEC-7F87B8A5B58C}"/>
                  </a:ext>
                </a:extLst>
              </p:cNvPr>
              <p:cNvSpPr/>
              <p:nvPr/>
            </p:nvSpPr>
            <p:spPr>
              <a:xfrm>
                <a:off x="1147283" y="2141749"/>
                <a:ext cx="1595917"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TextBox 64">
                <a:extLst>
                  <a:ext uri="{FF2B5EF4-FFF2-40B4-BE49-F238E27FC236}">
                    <a16:creationId xmlns:a16="http://schemas.microsoft.com/office/drawing/2014/main" id="{23F1A41C-760A-4FA7-B0BE-6C037779821C}"/>
                  </a:ext>
                </a:extLst>
              </p:cNvPr>
              <p:cNvSpPr txBox="1"/>
              <p:nvPr/>
            </p:nvSpPr>
            <p:spPr>
              <a:xfrm>
                <a:off x="1317198" y="2236440"/>
                <a:ext cx="3932650" cy="369332"/>
              </a:xfrm>
              <a:prstGeom prst="rect">
                <a:avLst/>
              </a:prstGeom>
              <a:noFill/>
            </p:spPr>
            <p:txBody>
              <a:bodyPr wrap="square" rtlCol="0">
                <a:spAutoFit/>
              </a:bodyPr>
              <a:lstStyle/>
              <a:p>
                <a:r>
                  <a:rPr lang="en-GB" dirty="0"/>
                  <a:t>60 seconds </a:t>
                </a:r>
              </a:p>
            </p:txBody>
          </p:sp>
        </p:grpSp>
        <p:sp>
          <p:nvSpPr>
            <p:cNvPr id="69" name="TextBox 68">
              <a:extLst>
                <a:ext uri="{FF2B5EF4-FFF2-40B4-BE49-F238E27FC236}">
                  <a16:creationId xmlns:a16="http://schemas.microsoft.com/office/drawing/2014/main" id="{6F5015F6-B100-4B0A-89CF-BE6360B167BB}"/>
                </a:ext>
              </a:extLst>
            </p:cNvPr>
            <p:cNvSpPr txBox="1"/>
            <p:nvPr/>
          </p:nvSpPr>
          <p:spPr>
            <a:xfrm>
              <a:off x="1659722" y="4145833"/>
              <a:ext cx="1890444" cy="369332"/>
            </a:xfrm>
            <a:prstGeom prst="rect">
              <a:avLst/>
            </a:prstGeom>
            <a:noFill/>
          </p:spPr>
          <p:txBody>
            <a:bodyPr wrap="square" rtlCol="0">
              <a:spAutoFit/>
            </a:bodyPr>
            <a:lstStyle/>
            <a:p>
              <a:pPr algn="ctr"/>
              <a:r>
                <a:rPr lang="en-GB" dirty="0"/>
                <a:t>2 minutes</a:t>
              </a:r>
            </a:p>
          </p:txBody>
        </p:sp>
      </p:grpSp>
      <p:grpSp>
        <p:nvGrpSpPr>
          <p:cNvPr id="70" name="Group 69">
            <a:extLst>
              <a:ext uri="{FF2B5EF4-FFF2-40B4-BE49-F238E27FC236}">
                <a16:creationId xmlns:a16="http://schemas.microsoft.com/office/drawing/2014/main" id="{B17795B7-6BAA-44C7-A545-A96DFBD3BEC5}"/>
              </a:ext>
            </a:extLst>
          </p:cNvPr>
          <p:cNvGrpSpPr/>
          <p:nvPr/>
        </p:nvGrpSpPr>
        <p:grpSpPr>
          <a:xfrm>
            <a:off x="8601011" y="2163151"/>
            <a:ext cx="4102565" cy="616449"/>
            <a:chOff x="1147283" y="2141749"/>
            <a:chExt cx="4102565" cy="616449"/>
          </a:xfrm>
        </p:grpSpPr>
        <p:sp>
          <p:nvSpPr>
            <p:cNvPr id="71" name="Rectangle 70">
              <a:extLst>
                <a:ext uri="{FF2B5EF4-FFF2-40B4-BE49-F238E27FC236}">
                  <a16:creationId xmlns:a16="http://schemas.microsoft.com/office/drawing/2014/main" id="{BC2CF2B2-E8C1-4642-80E1-AEBB21654619}"/>
                </a:ext>
              </a:extLst>
            </p:cNvPr>
            <p:cNvSpPr/>
            <p:nvPr/>
          </p:nvSpPr>
          <p:spPr>
            <a:xfrm>
              <a:off x="1147283" y="2141749"/>
              <a:ext cx="1595917"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TextBox 71">
              <a:extLst>
                <a:ext uri="{FF2B5EF4-FFF2-40B4-BE49-F238E27FC236}">
                  <a16:creationId xmlns:a16="http://schemas.microsoft.com/office/drawing/2014/main" id="{95B16AD4-52DC-4B02-B20E-A05DD27BCEE3}"/>
                </a:ext>
              </a:extLst>
            </p:cNvPr>
            <p:cNvSpPr txBox="1"/>
            <p:nvPr/>
          </p:nvSpPr>
          <p:spPr>
            <a:xfrm>
              <a:off x="1317198" y="2236440"/>
              <a:ext cx="3932650" cy="369332"/>
            </a:xfrm>
            <a:prstGeom prst="rect">
              <a:avLst/>
            </a:prstGeom>
            <a:noFill/>
          </p:spPr>
          <p:txBody>
            <a:bodyPr wrap="square" rtlCol="0">
              <a:spAutoFit/>
            </a:bodyPr>
            <a:lstStyle/>
            <a:p>
              <a:r>
                <a:rPr lang="en-GB" dirty="0"/>
                <a:t>60 seconds </a:t>
              </a:r>
            </a:p>
          </p:txBody>
        </p:sp>
      </p:grpSp>
      <p:grpSp>
        <p:nvGrpSpPr>
          <p:cNvPr id="73" name="Group 72">
            <a:extLst>
              <a:ext uri="{FF2B5EF4-FFF2-40B4-BE49-F238E27FC236}">
                <a16:creationId xmlns:a16="http://schemas.microsoft.com/office/drawing/2014/main" id="{28B74A2F-9B71-44E5-8237-90EBD4822797}"/>
              </a:ext>
            </a:extLst>
          </p:cNvPr>
          <p:cNvGrpSpPr/>
          <p:nvPr/>
        </p:nvGrpSpPr>
        <p:grpSpPr>
          <a:xfrm>
            <a:off x="7025642" y="2164104"/>
            <a:ext cx="4102565" cy="616449"/>
            <a:chOff x="1147283" y="2141749"/>
            <a:chExt cx="4102565" cy="616449"/>
          </a:xfrm>
        </p:grpSpPr>
        <p:sp>
          <p:nvSpPr>
            <p:cNvPr id="74" name="Rectangle 73">
              <a:extLst>
                <a:ext uri="{FF2B5EF4-FFF2-40B4-BE49-F238E27FC236}">
                  <a16:creationId xmlns:a16="http://schemas.microsoft.com/office/drawing/2014/main" id="{6DE71098-9867-4FE6-BC63-FAD75F34646B}"/>
                </a:ext>
              </a:extLst>
            </p:cNvPr>
            <p:cNvSpPr/>
            <p:nvPr/>
          </p:nvSpPr>
          <p:spPr>
            <a:xfrm>
              <a:off x="1147283" y="2141749"/>
              <a:ext cx="1595917"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TextBox 74">
              <a:extLst>
                <a:ext uri="{FF2B5EF4-FFF2-40B4-BE49-F238E27FC236}">
                  <a16:creationId xmlns:a16="http://schemas.microsoft.com/office/drawing/2014/main" id="{FF852EA6-C103-4506-BDB7-AE4E0EBF1D2D}"/>
                </a:ext>
              </a:extLst>
            </p:cNvPr>
            <p:cNvSpPr txBox="1"/>
            <p:nvPr/>
          </p:nvSpPr>
          <p:spPr>
            <a:xfrm>
              <a:off x="1317198" y="2236440"/>
              <a:ext cx="3932650" cy="369332"/>
            </a:xfrm>
            <a:prstGeom prst="rect">
              <a:avLst/>
            </a:prstGeom>
            <a:noFill/>
          </p:spPr>
          <p:txBody>
            <a:bodyPr wrap="square" rtlCol="0">
              <a:spAutoFit/>
            </a:bodyPr>
            <a:lstStyle/>
            <a:p>
              <a:r>
                <a:rPr lang="en-GB" dirty="0"/>
                <a:t>60 seconds </a:t>
              </a:r>
            </a:p>
          </p:txBody>
        </p:sp>
      </p:grpSp>
      <p:grpSp>
        <p:nvGrpSpPr>
          <p:cNvPr id="76" name="Group 75">
            <a:extLst>
              <a:ext uri="{FF2B5EF4-FFF2-40B4-BE49-F238E27FC236}">
                <a16:creationId xmlns:a16="http://schemas.microsoft.com/office/drawing/2014/main" id="{46364D39-7C9C-4A43-8218-D3449D497505}"/>
              </a:ext>
            </a:extLst>
          </p:cNvPr>
          <p:cNvGrpSpPr/>
          <p:nvPr/>
        </p:nvGrpSpPr>
        <p:grpSpPr>
          <a:xfrm>
            <a:off x="5434777" y="2166111"/>
            <a:ext cx="4102565" cy="616449"/>
            <a:chOff x="1147283" y="2141749"/>
            <a:chExt cx="4102565" cy="616449"/>
          </a:xfrm>
        </p:grpSpPr>
        <p:sp>
          <p:nvSpPr>
            <p:cNvPr id="77" name="Rectangle 76">
              <a:extLst>
                <a:ext uri="{FF2B5EF4-FFF2-40B4-BE49-F238E27FC236}">
                  <a16:creationId xmlns:a16="http://schemas.microsoft.com/office/drawing/2014/main" id="{918D33F6-203B-4D7E-9B24-48A5967141A3}"/>
                </a:ext>
              </a:extLst>
            </p:cNvPr>
            <p:cNvSpPr/>
            <p:nvPr/>
          </p:nvSpPr>
          <p:spPr>
            <a:xfrm>
              <a:off x="1147283" y="2141749"/>
              <a:ext cx="1595917"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TextBox 77">
              <a:extLst>
                <a:ext uri="{FF2B5EF4-FFF2-40B4-BE49-F238E27FC236}">
                  <a16:creationId xmlns:a16="http://schemas.microsoft.com/office/drawing/2014/main" id="{A6684AF1-7474-4A5F-A036-06DA48AA48F4}"/>
                </a:ext>
              </a:extLst>
            </p:cNvPr>
            <p:cNvSpPr txBox="1"/>
            <p:nvPr/>
          </p:nvSpPr>
          <p:spPr>
            <a:xfrm>
              <a:off x="1317198" y="2236440"/>
              <a:ext cx="3932650" cy="369332"/>
            </a:xfrm>
            <a:prstGeom prst="rect">
              <a:avLst/>
            </a:prstGeom>
            <a:noFill/>
          </p:spPr>
          <p:txBody>
            <a:bodyPr wrap="square" rtlCol="0">
              <a:spAutoFit/>
            </a:bodyPr>
            <a:lstStyle/>
            <a:p>
              <a:r>
                <a:rPr lang="en-GB" dirty="0"/>
                <a:t>60 seconds </a:t>
              </a:r>
            </a:p>
          </p:txBody>
        </p:sp>
      </p:grpSp>
      <p:sp>
        <p:nvSpPr>
          <p:cNvPr id="79" name="TextBox 78">
            <a:extLst>
              <a:ext uri="{FF2B5EF4-FFF2-40B4-BE49-F238E27FC236}">
                <a16:creationId xmlns:a16="http://schemas.microsoft.com/office/drawing/2014/main" id="{87174615-CAEA-4EBD-A230-7BC3BAE4D1B9}"/>
              </a:ext>
            </a:extLst>
          </p:cNvPr>
          <p:cNvSpPr txBox="1"/>
          <p:nvPr/>
        </p:nvSpPr>
        <p:spPr>
          <a:xfrm>
            <a:off x="6742362" y="1632907"/>
            <a:ext cx="1890444" cy="369332"/>
          </a:xfrm>
          <a:prstGeom prst="rect">
            <a:avLst/>
          </a:prstGeom>
          <a:noFill/>
        </p:spPr>
        <p:txBody>
          <a:bodyPr wrap="square" rtlCol="0">
            <a:spAutoFit/>
          </a:bodyPr>
          <a:lstStyle/>
          <a:p>
            <a:pPr algn="ctr"/>
            <a:r>
              <a:rPr lang="en-GB" dirty="0"/>
              <a:t>3 minutes</a:t>
            </a:r>
          </a:p>
        </p:txBody>
      </p:sp>
      <p:sp>
        <p:nvSpPr>
          <p:cNvPr id="80" name="TextBox 79">
            <a:extLst>
              <a:ext uri="{FF2B5EF4-FFF2-40B4-BE49-F238E27FC236}">
                <a16:creationId xmlns:a16="http://schemas.microsoft.com/office/drawing/2014/main" id="{3B52488E-F646-4AA3-86CD-2807D889D55C}"/>
              </a:ext>
            </a:extLst>
          </p:cNvPr>
          <p:cNvSpPr txBox="1"/>
          <p:nvPr/>
        </p:nvSpPr>
        <p:spPr>
          <a:xfrm>
            <a:off x="7488410" y="4118057"/>
            <a:ext cx="1890444" cy="369332"/>
          </a:xfrm>
          <a:prstGeom prst="rect">
            <a:avLst/>
          </a:prstGeom>
          <a:noFill/>
        </p:spPr>
        <p:txBody>
          <a:bodyPr wrap="square" rtlCol="0">
            <a:spAutoFit/>
          </a:bodyPr>
          <a:lstStyle/>
          <a:p>
            <a:pPr algn="ctr"/>
            <a:r>
              <a:rPr lang="en-GB" dirty="0"/>
              <a:t>4 minutes</a:t>
            </a:r>
          </a:p>
        </p:txBody>
      </p:sp>
      <p:grpSp>
        <p:nvGrpSpPr>
          <p:cNvPr id="82" name="Group 81">
            <a:extLst>
              <a:ext uri="{FF2B5EF4-FFF2-40B4-BE49-F238E27FC236}">
                <a16:creationId xmlns:a16="http://schemas.microsoft.com/office/drawing/2014/main" id="{B3253208-F30C-42F2-83C0-97C6CF6A0BC7}"/>
              </a:ext>
            </a:extLst>
          </p:cNvPr>
          <p:cNvGrpSpPr/>
          <p:nvPr/>
        </p:nvGrpSpPr>
        <p:grpSpPr>
          <a:xfrm>
            <a:off x="10163627" y="4645143"/>
            <a:ext cx="4102565" cy="616449"/>
            <a:chOff x="1147283" y="2141749"/>
            <a:chExt cx="4102565" cy="616449"/>
          </a:xfrm>
        </p:grpSpPr>
        <p:sp>
          <p:nvSpPr>
            <p:cNvPr id="83" name="Rectangle 82">
              <a:extLst>
                <a:ext uri="{FF2B5EF4-FFF2-40B4-BE49-F238E27FC236}">
                  <a16:creationId xmlns:a16="http://schemas.microsoft.com/office/drawing/2014/main" id="{CAAB04AC-E6E1-47AD-A1F8-31ABDD58686C}"/>
                </a:ext>
              </a:extLst>
            </p:cNvPr>
            <p:cNvSpPr/>
            <p:nvPr/>
          </p:nvSpPr>
          <p:spPr>
            <a:xfrm>
              <a:off x="1147283" y="2141749"/>
              <a:ext cx="1595917"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TextBox 83">
              <a:extLst>
                <a:ext uri="{FF2B5EF4-FFF2-40B4-BE49-F238E27FC236}">
                  <a16:creationId xmlns:a16="http://schemas.microsoft.com/office/drawing/2014/main" id="{DD1DEEA1-ABB2-4885-AF74-BCCF4CA19CCD}"/>
                </a:ext>
              </a:extLst>
            </p:cNvPr>
            <p:cNvSpPr txBox="1"/>
            <p:nvPr/>
          </p:nvSpPr>
          <p:spPr>
            <a:xfrm>
              <a:off x="1317198" y="2236440"/>
              <a:ext cx="3932650" cy="369332"/>
            </a:xfrm>
            <a:prstGeom prst="rect">
              <a:avLst/>
            </a:prstGeom>
            <a:noFill/>
          </p:spPr>
          <p:txBody>
            <a:bodyPr wrap="square" rtlCol="0">
              <a:spAutoFit/>
            </a:bodyPr>
            <a:lstStyle/>
            <a:p>
              <a:r>
                <a:rPr lang="en-GB" dirty="0"/>
                <a:t>60 seconds </a:t>
              </a:r>
            </a:p>
          </p:txBody>
        </p:sp>
      </p:grpSp>
      <p:grpSp>
        <p:nvGrpSpPr>
          <p:cNvPr id="85" name="Group 84">
            <a:extLst>
              <a:ext uri="{FF2B5EF4-FFF2-40B4-BE49-F238E27FC236}">
                <a16:creationId xmlns:a16="http://schemas.microsoft.com/office/drawing/2014/main" id="{1BD6D988-99D4-4310-B505-3AF590978756}"/>
              </a:ext>
            </a:extLst>
          </p:cNvPr>
          <p:cNvGrpSpPr/>
          <p:nvPr/>
        </p:nvGrpSpPr>
        <p:grpSpPr>
          <a:xfrm>
            <a:off x="8580896" y="4645144"/>
            <a:ext cx="4102565" cy="616449"/>
            <a:chOff x="1147283" y="2141749"/>
            <a:chExt cx="4102565" cy="616449"/>
          </a:xfrm>
        </p:grpSpPr>
        <p:sp>
          <p:nvSpPr>
            <p:cNvPr id="86" name="Rectangle 85">
              <a:extLst>
                <a:ext uri="{FF2B5EF4-FFF2-40B4-BE49-F238E27FC236}">
                  <a16:creationId xmlns:a16="http://schemas.microsoft.com/office/drawing/2014/main" id="{9584C2FB-6253-45CF-96F1-26048DA5544D}"/>
                </a:ext>
              </a:extLst>
            </p:cNvPr>
            <p:cNvSpPr/>
            <p:nvPr/>
          </p:nvSpPr>
          <p:spPr>
            <a:xfrm>
              <a:off x="1147283" y="2141749"/>
              <a:ext cx="1595917"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TextBox 86">
              <a:extLst>
                <a:ext uri="{FF2B5EF4-FFF2-40B4-BE49-F238E27FC236}">
                  <a16:creationId xmlns:a16="http://schemas.microsoft.com/office/drawing/2014/main" id="{3CDBED87-BA80-42BB-8DAA-EDCF6E308F57}"/>
                </a:ext>
              </a:extLst>
            </p:cNvPr>
            <p:cNvSpPr txBox="1"/>
            <p:nvPr/>
          </p:nvSpPr>
          <p:spPr>
            <a:xfrm>
              <a:off x="1317198" y="2236440"/>
              <a:ext cx="3932650" cy="369332"/>
            </a:xfrm>
            <a:prstGeom prst="rect">
              <a:avLst/>
            </a:prstGeom>
            <a:noFill/>
          </p:spPr>
          <p:txBody>
            <a:bodyPr wrap="square" rtlCol="0">
              <a:spAutoFit/>
            </a:bodyPr>
            <a:lstStyle/>
            <a:p>
              <a:r>
                <a:rPr lang="en-GB" dirty="0"/>
                <a:t>60 seconds </a:t>
              </a:r>
            </a:p>
          </p:txBody>
        </p:sp>
      </p:grpSp>
      <p:grpSp>
        <p:nvGrpSpPr>
          <p:cNvPr id="88" name="Group 87">
            <a:extLst>
              <a:ext uri="{FF2B5EF4-FFF2-40B4-BE49-F238E27FC236}">
                <a16:creationId xmlns:a16="http://schemas.microsoft.com/office/drawing/2014/main" id="{ED34FC67-127C-460D-866E-08EA7637CD52}"/>
              </a:ext>
            </a:extLst>
          </p:cNvPr>
          <p:cNvGrpSpPr/>
          <p:nvPr/>
        </p:nvGrpSpPr>
        <p:grpSpPr>
          <a:xfrm>
            <a:off x="6984979" y="4648814"/>
            <a:ext cx="4102565" cy="616449"/>
            <a:chOff x="1147283" y="2141749"/>
            <a:chExt cx="4102565" cy="616449"/>
          </a:xfrm>
        </p:grpSpPr>
        <p:sp>
          <p:nvSpPr>
            <p:cNvPr id="89" name="Rectangle 88">
              <a:extLst>
                <a:ext uri="{FF2B5EF4-FFF2-40B4-BE49-F238E27FC236}">
                  <a16:creationId xmlns:a16="http://schemas.microsoft.com/office/drawing/2014/main" id="{BDD2B20D-6ADA-4FFE-B5F6-9E96FEADF2FD}"/>
                </a:ext>
              </a:extLst>
            </p:cNvPr>
            <p:cNvSpPr/>
            <p:nvPr/>
          </p:nvSpPr>
          <p:spPr>
            <a:xfrm>
              <a:off x="1147283" y="2141749"/>
              <a:ext cx="1595917"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TextBox 89">
              <a:extLst>
                <a:ext uri="{FF2B5EF4-FFF2-40B4-BE49-F238E27FC236}">
                  <a16:creationId xmlns:a16="http://schemas.microsoft.com/office/drawing/2014/main" id="{6996BBC6-0AF2-41B8-AB97-30BABA678509}"/>
                </a:ext>
              </a:extLst>
            </p:cNvPr>
            <p:cNvSpPr txBox="1"/>
            <p:nvPr/>
          </p:nvSpPr>
          <p:spPr>
            <a:xfrm>
              <a:off x="1317198" y="2236440"/>
              <a:ext cx="3932650" cy="369332"/>
            </a:xfrm>
            <a:prstGeom prst="rect">
              <a:avLst/>
            </a:prstGeom>
            <a:noFill/>
          </p:spPr>
          <p:txBody>
            <a:bodyPr wrap="square" rtlCol="0">
              <a:spAutoFit/>
            </a:bodyPr>
            <a:lstStyle/>
            <a:p>
              <a:r>
                <a:rPr lang="en-GB" dirty="0"/>
                <a:t>60 seconds </a:t>
              </a:r>
            </a:p>
          </p:txBody>
        </p:sp>
      </p:grpSp>
      <p:grpSp>
        <p:nvGrpSpPr>
          <p:cNvPr id="91" name="Group 90">
            <a:extLst>
              <a:ext uri="{FF2B5EF4-FFF2-40B4-BE49-F238E27FC236}">
                <a16:creationId xmlns:a16="http://schemas.microsoft.com/office/drawing/2014/main" id="{82061A6B-B8A2-4F04-9417-DD1B1E83CD23}"/>
              </a:ext>
            </a:extLst>
          </p:cNvPr>
          <p:cNvGrpSpPr/>
          <p:nvPr/>
        </p:nvGrpSpPr>
        <p:grpSpPr>
          <a:xfrm>
            <a:off x="5402248" y="4642210"/>
            <a:ext cx="4102565" cy="616449"/>
            <a:chOff x="1147283" y="2141749"/>
            <a:chExt cx="4102565" cy="616449"/>
          </a:xfrm>
        </p:grpSpPr>
        <p:sp>
          <p:nvSpPr>
            <p:cNvPr id="92" name="Rectangle 91">
              <a:extLst>
                <a:ext uri="{FF2B5EF4-FFF2-40B4-BE49-F238E27FC236}">
                  <a16:creationId xmlns:a16="http://schemas.microsoft.com/office/drawing/2014/main" id="{FFBF821E-B1BB-45B0-80CC-87C488D1D580}"/>
                </a:ext>
              </a:extLst>
            </p:cNvPr>
            <p:cNvSpPr/>
            <p:nvPr/>
          </p:nvSpPr>
          <p:spPr>
            <a:xfrm>
              <a:off x="1147283" y="2141749"/>
              <a:ext cx="1595917"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TextBox 92">
              <a:extLst>
                <a:ext uri="{FF2B5EF4-FFF2-40B4-BE49-F238E27FC236}">
                  <a16:creationId xmlns:a16="http://schemas.microsoft.com/office/drawing/2014/main" id="{798A97CF-D5F9-400A-98A4-D39588B7F388}"/>
                </a:ext>
              </a:extLst>
            </p:cNvPr>
            <p:cNvSpPr txBox="1"/>
            <p:nvPr/>
          </p:nvSpPr>
          <p:spPr>
            <a:xfrm>
              <a:off x="1317198" y="2236440"/>
              <a:ext cx="3932650" cy="369332"/>
            </a:xfrm>
            <a:prstGeom prst="rect">
              <a:avLst/>
            </a:prstGeom>
            <a:noFill/>
          </p:spPr>
          <p:txBody>
            <a:bodyPr wrap="square" rtlCol="0">
              <a:spAutoFit/>
            </a:bodyPr>
            <a:lstStyle/>
            <a:p>
              <a:r>
                <a:rPr lang="en-GB" dirty="0"/>
                <a:t>60 seconds </a:t>
              </a:r>
            </a:p>
          </p:txBody>
        </p:sp>
      </p:grpSp>
      <p:sp>
        <p:nvSpPr>
          <p:cNvPr id="95" name="TextBox 94">
            <a:extLst>
              <a:ext uri="{FF2B5EF4-FFF2-40B4-BE49-F238E27FC236}">
                <a16:creationId xmlns:a16="http://schemas.microsoft.com/office/drawing/2014/main" id="{3F4B8B87-3672-4985-8AE2-5CFBC80F355F}"/>
              </a:ext>
            </a:extLst>
          </p:cNvPr>
          <p:cNvSpPr txBox="1"/>
          <p:nvPr/>
        </p:nvSpPr>
        <p:spPr>
          <a:xfrm>
            <a:off x="6786969" y="5451254"/>
            <a:ext cx="3102796" cy="369332"/>
          </a:xfrm>
          <a:prstGeom prst="rect">
            <a:avLst/>
          </a:prstGeom>
          <a:noFill/>
        </p:spPr>
        <p:txBody>
          <a:bodyPr wrap="square" rtlCol="0">
            <a:spAutoFit/>
          </a:bodyPr>
          <a:lstStyle/>
          <a:p>
            <a:r>
              <a:rPr lang="en-GB" dirty="0">
                <a:solidFill>
                  <a:srgbClr val="FF0000"/>
                </a:solidFill>
              </a:rPr>
              <a:t>4 minutes = 240 seconds</a:t>
            </a:r>
          </a:p>
        </p:txBody>
      </p:sp>
      <p:sp>
        <p:nvSpPr>
          <p:cNvPr id="96" name="TextBox 95">
            <a:extLst>
              <a:ext uri="{FF2B5EF4-FFF2-40B4-BE49-F238E27FC236}">
                <a16:creationId xmlns:a16="http://schemas.microsoft.com/office/drawing/2014/main" id="{E62D989A-AC1E-4E09-99CA-4819CF4C3E73}"/>
              </a:ext>
            </a:extLst>
          </p:cNvPr>
          <p:cNvSpPr txBox="1"/>
          <p:nvPr/>
        </p:nvSpPr>
        <p:spPr>
          <a:xfrm>
            <a:off x="6659452" y="2841953"/>
            <a:ext cx="3102796" cy="369332"/>
          </a:xfrm>
          <a:prstGeom prst="rect">
            <a:avLst/>
          </a:prstGeom>
          <a:noFill/>
        </p:spPr>
        <p:txBody>
          <a:bodyPr wrap="square" rtlCol="0">
            <a:spAutoFit/>
          </a:bodyPr>
          <a:lstStyle/>
          <a:p>
            <a:r>
              <a:rPr lang="en-GB" dirty="0">
                <a:solidFill>
                  <a:srgbClr val="FF0000"/>
                </a:solidFill>
              </a:rPr>
              <a:t>3 minutes = 180 seconds</a:t>
            </a:r>
          </a:p>
        </p:txBody>
      </p:sp>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3" name="Group 12">
            <a:extLst>
              <a:ext uri="{FF2B5EF4-FFF2-40B4-BE49-F238E27FC236}">
                <a16:creationId xmlns:a16="http://schemas.microsoft.com/office/drawing/2014/main" id="{A80602DE-BF28-440F-8C5B-6217ACA0056A}"/>
              </a:ext>
            </a:extLst>
          </p:cNvPr>
          <p:cNvGrpSpPr/>
          <p:nvPr/>
        </p:nvGrpSpPr>
        <p:grpSpPr>
          <a:xfrm>
            <a:off x="5351532" y="1425730"/>
            <a:ext cx="6578043" cy="5176802"/>
            <a:chOff x="5539554" y="1158549"/>
            <a:chExt cx="6578043" cy="5176802"/>
          </a:xfrm>
        </p:grpSpPr>
        <p:sp>
          <p:nvSpPr>
            <p:cNvPr id="14" name="Content Placeholder 6">
              <a:extLst>
                <a:ext uri="{FF2B5EF4-FFF2-40B4-BE49-F238E27FC236}">
                  <a16:creationId xmlns:a16="http://schemas.microsoft.com/office/drawing/2014/main" id="{F4400253-783E-428D-BDC6-C8BAAE27B1B8}"/>
                </a:ext>
              </a:extLst>
            </p:cNvPr>
            <p:cNvSpPr txBox="1">
              <a:spLocks/>
            </p:cNvSpPr>
            <p:nvPr/>
          </p:nvSpPr>
          <p:spPr bwMode="auto">
            <a:xfrm>
              <a:off x="5539554" y="1158549"/>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5" name="Group 14">
              <a:extLst>
                <a:ext uri="{FF2B5EF4-FFF2-40B4-BE49-F238E27FC236}">
                  <a16:creationId xmlns:a16="http://schemas.microsoft.com/office/drawing/2014/main" id="{19E9E28C-4510-4C52-AF5D-A7DBC4C7606B}"/>
                </a:ext>
              </a:extLst>
            </p:cNvPr>
            <p:cNvGrpSpPr/>
            <p:nvPr/>
          </p:nvGrpSpPr>
          <p:grpSpPr>
            <a:xfrm>
              <a:off x="5866726" y="1830691"/>
              <a:ext cx="6144582" cy="3832518"/>
              <a:chOff x="2825394" y="1735509"/>
              <a:chExt cx="6144582" cy="3832518"/>
            </a:xfrm>
          </p:grpSpPr>
          <p:grpSp>
            <p:nvGrpSpPr>
              <p:cNvPr id="25" name="Group 24">
                <a:extLst>
                  <a:ext uri="{FF2B5EF4-FFF2-40B4-BE49-F238E27FC236}">
                    <a16:creationId xmlns:a16="http://schemas.microsoft.com/office/drawing/2014/main" id="{C4AFED39-5C53-4BBC-AAC7-370055E46B61}"/>
                  </a:ext>
                </a:extLst>
              </p:cNvPr>
              <p:cNvGrpSpPr/>
              <p:nvPr/>
            </p:nvGrpSpPr>
            <p:grpSpPr>
              <a:xfrm>
                <a:off x="2825394" y="1735509"/>
                <a:ext cx="6144582" cy="3832518"/>
                <a:chOff x="2816029" y="1950181"/>
                <a:chExt cx="5373111" cy="3358194"/>
              </a:xfrm>
            </p:grpSpPr>
            <p:sp>
              <p:nvSpPr>
                <p:cNvPr id="27" name="Speech Bubble: Rectangle with Corners Rounded 26">
                  <a:extLst>
                    <a:ext uri="{FF2B5EF4-FFF2-40B4-BE49-F238E27FC236}">
                      <a16:creationId xmlns:a16="http://schemas.microsoft.com/office/drawing/2014/main" id="{F30CAEB7-6F33-4833-9B74-6D6EE66950B0}"/>
                    </a:ext>
                  </a:extLst>
                </p:cNvPr>
                <p:cNvSpPr/>
                <p:nvPr/>
              </p:nvSpPr>
              <p:spPr>
                <a:xfrm>
                  <a:off x="2816029" y="1950181"/>
                  <a:ext cx="5373111" cy="3358194"/>
                </a:xfrm>
                <a:prstGeom prst="wedgeRoundRect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8" name="Picture 27">
                  <a:extLst>
                    <a:ext uri="{FF2B5EF4-FFF2-40B4-BE49-F238E27FC236}">
                      <a16:creationId xmlns:a16="http://schemas.microsoft.com/office/drawing/2014/main" id="{2C0CA9D3-5B79-4C9F-B911-E29BFA31FAA1}"/>
                    </a:ext>
                  </a:extLst>
                </p:cNvPr>
                <p:cNvPicPr>
                  <a:picLocks noChangeAspect="1"/>
                </p:cNvPicPr>
                <p:nvPr/>
              </p:nvPicPr>
              <p:blipFill>
                <a:blip r:embed="rId2"/>
                <a:stretch>
                  <a:fillRect/>
                </a:stretch>
              </p:blipFill>
              <p:spPr>
                <a:xfrm>
                  <a:off x="3071973" y="2186240"/>
                  <a:ext cx="4859676" cy="2886075"/>
                </a:xfrm>
                <a:prstGeom prst="rect">
                  <a:avLst/>
                </a:prstGeom>
                <a:solidFill>
                  <a:schemeClr val="accent6">
                    <a:lumMod val="40000"/>
                    <a:lumOff val="60000"/>
                  </a:schemeClr>
                </a:solidFill>
              </p:spPr>
            </p:pic>
            <p:pic>
              <p:nvPicPr>
                <p:cNvPr id="29" name="Picture 28">
                  <a:extLst>
                    <a:ext uri="{FF2B5EF4-FFF2-40B4-BE49-F238E27FC236}">
                      <a16:creationId xmlns:a16="http://schemas.microsoft.com/office/drawing/2014/main" id="{15F346E9-0064-4517-8B57-50F65F05498C}"/>
                    </a:ext>
                  </a:extLst>
                </p:cNvPr>
                <p:cNvPicPr>
                  <a:picLocks noChangeAspect="1"/>
                </p:cNvPicPr>
                <p:nvPr/>
              </p:nvPicPr>
              <p:blipFill>
                <a:blip r:embed="rId3"/>
                <a:stretch>
                  <a:fillRect/>
                </a:stretch>
              </p:blipFill>
              <p:spPr>
                <a:xfrm>
                  <a:off x="7053565" y="4264833"/>
                  <a:ext cx="878084" cy="807482"/>
                </a:xfrm>
                <a:prstGeom prst="rect">
                  <a:avLst/>
                </a:prstGeom>
              </p:spPr>
            </p:pic>
          </p:grpSp>
          <p:pic>
            <p:nvPicPr>
              <p:cNvPr id="26" name="Picture 25" descr="Stopwatch">
                <a:extLst>
                  <a:ext uri="{FF2B5EF4-FFF2-40B4-BE49-F238E27FC236}">
                    <a16:creationId xmlns:a16="http://schemas.microsoft.com/office/drawing/2014/main" id="{B819C0D9-80DD-4505-A9E9-BDA20D721C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07463" y="1861318"/>
                <a:ext cx="1568829" cy="921534"/>
              </a:xfrm>
              <a:prstGeom prst="rect">
                <a:avLst/>
              </a:prstGeom>
            </p:spPr>
          </p:pic>
        </p:grpSp>
      </p:grpSp>
      <p:sp>
        <p:nvSpPr>
          <p:cNvPr id="30" name="TextBox 29">
            <a:extLst>
              <a:ext uri="{FF2B5EF4-FFF2-40B4-BE49-F238E27FC236}">
                <a16:creationId xmlns:a16="http://schemas.microsoft.com/office/drawing/2014/main" id="{5E3FB741-9C78-4E6D-88E9-C009F1BA1F63}"/>
              </a:ext>
            </a:extLst>
          </p:cNvPr>
          <p:cNvSpPr txBox="1"/>
          <p:nvPr/>
        </p:nvSpPr>
        <p:spPr>
          <a:xfrm>
            <a:off x="539017" y="1474974"/>
            <a:ext cx="4518053" cy="5078313"/>
          </a:xfrm>
          <a:prstGeom prst="rect">
            <a:avLst/>
          </a:prstGeom>
          <a:solidFill>
            <a:schemeClr val="accent5">
              <a:lumMod val="20000"/>
              <a:lumOff val="80000"/>
            </a:schemeClr>
          </a:solidFill>
        </p:spPr>
        <p:txBody>
          <a:bodyPr wrap="square" rtlCol="0">
            <a:spAutoFit/>
          </a:bodyPr>
          <a:lstStyle/>
          <a:p>
            <a:r>
              <a:rPr lang="en-GB" b="1" dirty="0"/>
              <a:t>Step 1: Know that 60 seconds = 1 minute</a:t>
            </a:r>
          </a:p>
          <a:p>
            <a:r>
              <a:rPr lang="en-GB" b="1" dirty="0">
                <a:solidFill>
                  <a:srgbClr val="FF0000"/>
                </a:solidFill>
              </a:rPr>
              <a:t>2 minutes = ? seconds</a:t>
            </a:r>
          </a:p>
          <a:p>
            <a:r>
              <a:rPr lang="en-GB" b="1" dirty="0">
                <a:solidFill>
                  <a:srgbClr val="FF0000"/>
                </a:solidFill>
              </a:rPr>
              <a:t>3 minutes = ? seconds</a:t>
            </a:r>
          </a:p>
          <a:p>
            <a:r>
              <a:rPr lang="en-GB" b="1" dirty="0">
                <a:solidFill>
                  <a:srgbClr val="FF0000"/>
                </a:solidFill>
              </a:rPr>
              <a:t>4 minutes = ? Seconds</a:t>
            </a:r>
          </a:p>
          <a:p>
            <a:endParaRPr lang="en-GB" b="1" dirty="0">
              <a:solidFill>
                <a:srgbClr val="FF0000"/>
              </a:solidFill>
            </a:endParaRPr>
          </a:p>
          <a:p>
            <a:r>
              <a:rPr lang="en-GB" b="1" dirty="0">
                <a:cs typeface="Times New Roman" panose="02020603050405020304" pitchFamily="18" charset="0"/>
              </a:rPr>
              <a:t>Step 2:  Convert all the times into seconds</a:t>
            </a:r>
          </a:p>
          <a:p>
            <a:r>
              <a:rPr lang="en-GB" b="1" dirty="0">
                <a:solidFill>
                  <a:srgbClr val="FF0000"/>
                </a:solidFill>
                <a:cs typeface="Times New Roman" panose="02020603050405020304" pitchFamily="18" charset="0"/>
              </a:rPr>
              <a:t>3 minutes 5 seconds = ? seconds</a:t>
            </a:r>
          </a:p>
          <a:p>
            <a:r>
              <a:rPr lang="en-GB" b="1" dirty="0">
                <a:solidFill>
                  <a:srgbClr val="FF0000"/>
                </a:solidFill>
                <a:cs typeface="Times New Roman" panose="02020603050405020304" pitchFamily="18" charset="0"/>
              </a:rPr>
              <a:t>4 minutes = ? seconds</a:t>
            </a:r>
          </a:p>
          <a:p>
            <a:r>
              <a:rPr lang="en-GB" b="1" dirty="0">
                <a:solidFill>
                  <a:srgbClr val="FF0000"/>
                </a:solidFill>
                <a:cs typeface="Times New Roman" panose="02020603050405020304" pitchFamily="18" charset="0"/>
              </a:rPr>
              <a:t>2 minutes 50 seconds = ? seconds</a:t>
            </a:r>
          </a:p>
          <a:p>
            <a:endParaRPr lang="en-GB" b="1" dirty="0">
              <a:solidFill>
                <a:srgbClr val="FF0000"/>
              </a:solidFill>
              <a:cs typeface="Times New Roman" panose="02020603050405020304" pitchFamily="18" charset="0"/>
            </a:endParaRPr>
          </a:p>
          <a:p>
            <a:r>
              <a:rPr lang="en-GB" b="1" dirty="0">
                <a:cs typeface="Times New Roman" panose="02020603050405020304" pitchFamily="18" charset="0"/>
              </a:rPr>
              <a:t>Step 3:  Compare the times using &lt;, &gt; or = </a:t>
            </a:r>
          </a:p>
          <a:p>
            <a:endParaRPr lang="en-GB" b="1" dirty="0">
              <a:cs typeface="Times New Roman" panose="02020603050405020304" pitchFamily="18" charset="0"/>
            </a:endParaRPr>
          </a:p>
          <a:p>
            <a:r>
              <a:rPr lang="en-GB" b="1" dirty="0">
                <a:cs typeface="Times New Roman" panose="02020603050405020304" pitchFamily="18" charset="0"/>
              </a:rPr>
              <a:t>Step 4:  Are the statements true or false?</a:t>
            </a:r>
          </a:p>
          <a:p>
            <a:endParaRPr lang="en-GB" b="1" dirty="0">
              <a:cs typeface="Times New Roman" panose="02020603050405020304" pitchFamily="18" charset="0"/>
            </a:endParaRPr>
          </a:p>
        </p:txBody>
      </p:sp>
    </p:spTree>
    <p:extLst>
      <p:ext uri="{BB962C8B-B14F-4D97-AF65-F5344CB8AC3E}">
        <p14:creationId xmlns:p14="http://schemas.microsoft.com/office/powerpoint/2010/main" val="3415331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anim calcmode="lin" valueType="num">
                                      <p:cBhvr additive="base">
                                        <p:cTn id="7"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
                                            <p:txEl>
                                              <p:pRg st="1" end="1"/>
                                            </p:txEl>
                                          </p:spTgt>
                                        </p:tgtEl>
                                        <p:attrNameLst>
                                          <p:attrName>style.visibility</p:attrName>
                                        </p:attrNameLst>
                                      </p:cBhvr>
                                      <p:to>
                                        <p:strVal val="visible"/>
                                      </p:to>
                                    </p:set>
                                    <p:anim calcmode="lin" valueType="num">
                                      <p:cBhvr additive="base">
                                        <p:cTn id="13" dur="500" fill="hold"/>
                                        <p:tgtEl>
                                          <p:spTgt spid="3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0">
                                            <p:txEl>
                                              <p:pRg st="2" end="2"/>
                                            </p:txEl>
                                          </p:spTgt>
                                        </p:tgtEl>
                                        <p:attrNameLst>
                                          <p:attrName>style.visibility</p:attrName>
                                        </p:attrNameLst>
                                      </p:cBhvr>
                                      <p:to>
                                        <p:strVal val="visible"/>
                                      </p:to>
                                    </p:set>
                                    <p:anim calcmode="lin" valueType="num">
                                      <p:cBhvr additive="base">
                                        <p:cTn id="19" dur="500" fill="hold"/>
                                        <p:tgtEl>
                                          <p:spTgt spid="3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0">
                                            <p:txEl>
                                              <p:pRg st="3" end="3"/>
                                            </p:txEl>
                                          </p:spTgt>
                                        </p:tgtEl>
                                        <p:attrNameLst>
                                          <p:attrName>style.visibility</p:attrName>
                                        </p:attrNameLst>
                                      </p:cBhvr>
                                      <p:to>
                                        <p:strVal val="visible"/>
                                      </p:to>
                                    </p:set>
                                    <p:anim calcmode="lin" valueType="num">
                                      <p:cBhvr additive="base">
                                        <p:cTn id="25" dur="500" fill="hold"/>
                                        <p:tgtEl>
                                          <p:spTgt spid="3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0">
                                            <p:txEl>
                                              <p:pRg st="5" end="5"/>
                                            </p:txEl>
                                          </p:spTgt>
                                        </p:tgtEl>
                                        <p:attrNameLst>
                                          <p:attrName>style.visibility</p:attrName>
                                        </p:attrNameLst>
                                      </p:cBhvr>
                                      <p:to>
                                        <p:strVal val="visible"/>
                                      </p:to>
                                    </p:set>
                                    <p:anim calcmode="lin" valueType="num">
                                      <p:cBhvr additive="base">
                                        <p:cTn id="31" dur="500" fill="hold"/>
                                        <p:tgtEl>
                                          <p:spTgt spid="30">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0">
                                            <p:txEl>
                                              <p:pRg st="6" end="6"/>
                                            </p:txEl>
                                          </p:spTgt>
                                        </p:tgtEl>
                                        <p:attrNameLst>
                                          <p:attrName>style.visibility</p:attrName>
                                        </p:attrNameLst>
                                      </p:cBhvr>
                                      <p:to>
                                        <p:strVal val="visible"/>
                                      </p:to>
                                    </p:set>
                                    <p:anim calcmode="lin" valueType="num">
                                      <p:cBhvr additive="base">
                                        <p:cTn id="37" dur="500" fill="hold"/>
                                        <p:tgtEl>
                                          <p:spTgt spid="30">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0">
                                            <p:txEl>
                                              <p:pRg st="7" end="7"/>
                                            </p:txEl>
                                          </p:spTgt>
                                        </p:tgtEl>
                                        <p:attrNameLst>
                                          <p:attrName>style.visibility</p:attrName>
                                        </p:attrNameLst>
                                      </p:cBhvr>
                                      <p:to>
                                        <p:strVal val="visible"/>
                                      </p:to>
                                    </p:set>
                                    <p:anim calcmode="lin" valueType="num">
                                      <p:cBhvr additive="base">
                                        <p:cTn id="43" dur="500" fill="hold"/>
                                        <p:tgtEl>
                                          <p:spTgt spid="30">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0">
                                            <p:txEl>
                                              <p:pRg st="8" end="8"/>
                                            </p:txEl>
                                          </p:spTgt>
                                        </p:tgtEl>
                                        <p:attrNameLst>
                                          <p:attrName>style.visibility</p:attrName>
                                        </p:attrNameLst>
                                      </p:cBhvr>
                                      <p:to>
                                        <p:strVal val="visible"/>
                                      </p:to>
                                    </p:set>
                                    <p:anim calcmode="lin" valueType="num">
                                      <p:cBhvr additive="base">
                                        <p:cTn id="49" dur="500" fill="hold"/>
                                        <p:tgtEl>
                                          <p:spTgt spid="30">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0">
                                            <p:txEl>
                                              <p:pRg st="10" end="10"/>
                                            </p:txEl>
                                          </p:spTgt>
                                        </p:tgtEl>
                                        <p:attrNameLst>
                                          <p:attrName>style.visibility</p:attrName>
                                        </p:attrNameLst>
                                      </p:cBhvr>
                                      <p:to>
                                        <p:strVal val="visible"/>
                                      </p:to>
                                    </p:set>
                                    <p:anim calcmode="lin" valueType="num">
                                      <p:cBhvr additive="base">
                                        <p:cTn id="55" dur="500" fill="hold"/>
                                        <p:tgtEl>
                                          <p:spTgt spid="30">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0">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0">
                                            <p:txEl>
                                              <p:pRg st="12" end="12"/>
                                            </p:txEl>
                                          </p:spTgt>
                                        </p:tgtEl>
                                        <p:attrNameLst>
                                          <p:attrName>style.visibility</p:attrName>
                                        </p:attrNameLst>
                                      </p:cBhvr>
                                      <p:to>
                                        <p:strVal val="visible"/>
                                      </p:to>
                                    </p:set>
                                    <p:anim calcmode="lin" valueType="num">
                                      <p:cBhvr additive="base">
                                        <p:cTn id="61" dur="500" fill="hold"/>
                                        <p:tgtEl>
                                          <p:spTgt spid="30">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0">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DA91-6438-45D2-B26B-297CCE60DB34}"/>
              </a:ext>
            </a:extLst>
          </p:cNvPr>
          <p:cNvSpPr txBox="1"/>
          <p:nvPr/>
        </p:nvSpPr>
        <p:spPr>
          <a:xfrm>
            <a:off x="796247" y="577886"/>
            <a:ext cx="10078948" cy="6186309"/>
          </a:xfrm>
          <a:prstGeom prst="rect">
            <a:avLst/>
          </a:prstGeom>
          <a:noFill/>
        </p:spPr>
        <p:txBody>
          <a:bodyPr wrap="square" rtlCol="0">
            <a:spAutoFit/>
          </a:bodyPr>
          <a:lstStyle/>
          <a:p>
            <a:r>
              <a:rPr lang="en-GB" b="1" dirty="0"/>
              <a:t>Step 1: Know that 60 seconds = 1 minute</a:t>
            </a:r>
          </a:p>
          <a:p>
            <a:r>
              <a:rPr lang="en-GB" b="1" dirty="0">
                <a:solidFill>
                  <a:srgbClr val="FF0000"/>
                </a:solidFill>
              </a:rPr>
              <a:t>2 minutes = ? seconds    </a:t>
            </a:r>
            <a:r>
              <a:rPr lang="en-GB" b="1" dirty="0">
                <a:solidFill>
                  <a:srgbClr val="0070C0"/>
                </a:solidFill>
              </a:rPr>
              <a:t>2 x 60 = 120      </a:t>
            </a:r>
            <a:r>
              <a:rPr lang="en-GB" b="1" dirty="0">
                <a:solidFill>
                  <a:srgbClr val="00B050"/>
                </a:solidFill>
              </a:rPr>
              <a:t>2 minutes = 120 seconds</a:t>
            </a:r>
          </a:p>
          <a:p>
            <a:r>
              <a:rPr lang="en-GB" b="1" dirty="0">
                <a:solidFill>
                  <a:srgbClr val="FF0000"/>
                </a:solidFill>
              </a:rPr>
              <a:t>3 minutes = ? seconds    </a:t>
            </a:r>
            <a:r>
              <a:rPr lang="en-GB" b="1" dirty="0">
                <a:solidFill>
                  <a:srgbClr val="0070C0"/>
                </a:solidFill>
              </a:rPr>
              <a:t>3 x 60 = 180      </a:t>
            </a:r>
            <a:r>
              <a:rPr lang="en-GB" b="1" dirty="0">
                <a:solidFill>
                  <a:srgbClr val="00B050"/>
                </a:solidFill>
              </a:rPr>
              <a:t>3 minutes = 180 seconds</a:t>
            </a:r>
          </a:p>
          <a:p>
            <a:r>
              <a:rPr lang="en-GB" b="1" dirty="0">
                <a:solidFill>
                  <a:srgbClr val="FF0000"/>
                </a:solidFill>
              </a:rPr>
              <a:t>4 minutes = ? seconds    </a:t>
            </a:r>
            <a:r>
              <a:rPr lang="en-GB" b="1" dirty="0">
                <a:solidFill>
                  <a:srgbClr val="0070C0"/>
                </a:solidFill>
              </a:rPr>
              <a:t>4 x 60 = 240      </a:t>
            </a:r>
            <a:r>
              <a:rPr lang="en-GB" b="1" dirty="0">
                <a:solidFill>
                  <a:srgbClr val="00B050"/>
                </a:solidFill>
              </a:rPr>
              <a:t>4 minutes = 240 seconds</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2:  Convert all the times into seconds</a:t>
            </a:r>
          </a:p>
          <a:p>
            <a:r>
              <a:rPr lang="en-GB" b="1" dirty="0">
                <a:solidFill>
                  <a:srgbClr val="FF0000"/>
                </a:solidFill>
                <a:cs typeface="Times New Roman" panose="02020603050405020304" pitchFamily="18" charset="0"/>
              </a:rPr>
              <a:t>3 minutes 5 seconds = ? seconds   </a:t>
            </a:r>
            <a:r>
              <a:rPr lang="en-GB" b="1" dirty="0">
                <a:solidFill>
                  <a:srgbClr val="0070C0"/>
                </a:solidFill>
                <a:cs typeface="Times New Roman" panose="02020603050405020304" pitchFamily="18" charset="0"/>
              </a:rPr>
              <a:t>180 seconds + 5 seconds = </a:t>
            </a:r>
            <a:r>
              <a:rPr lang="en-GB" b="1" dirty="0">
                <a:solidFill>
                  <a:srgbClr val="00B050"/>
                </a:solidFill>
                <a:cs typeface="Times New Roman" panose="02020603050405020304" pitchFamily="18" charset="0"/>
              </a:rPr>
              <a:t>185 seconds</a:t>
            </a:r>
          </a:p>
          <a:p>
            <a:r>
              <a:rPr lang="en-GB" b="1" dirty="0">
                <a:solidFill>
                  <a:srgbClr val="FF0000"/>
                </a:solidFill>
                <a:cs typeface="Times New Roman" panose="02020603050405020304" pitchFamily="18" charset="0"/>
              </a:rPr>
              <a:t>4 minutes = ? seconds                      </a:t>
            </a:r>
            <a:r>
              <a:rPr lang="en-GB" b="1" dirty="0">
                <a:solidFill>
                  <a:srgbClr val="0070C0"/>
                </a:solidFill>
                <a:cs typeface="Times New Roman" panose="02020603050405020304" pitchFamily="18" charset="0"/>
              </a:rPr>
              <a:t>4 minutes = </a:t>
            </a:r>
            <a:r>
              <a:rPr lang="en-GB" b="1" dirty="0">
                <a:solidFill>
                  <a:srgbClr val="00B050"/>
                </a:solidFill>
                <a:cs typeface="Times New Roman" panose="02020603050405020304" pitchFamily="18" charset="0"/>
              </a:rPr>
              <a:t>240 seconds</a:t>
            </a:r>
          </a:p>
          <a:p>
            <a:r>
              <a:rPr lang="en-GB" b="1" dirty="0">
                <a:solidFill>
                  <a:srgbClr val="FF0000"/>
                </a:solidFill>
                <a:cs typeface="Times New Roman" panose="02020603050405020304" pitchFamily="18" charset="0"/>
              </a:rPr>
              <a:t>2 minutes 50 seconds = ? seconds </a:t>
            </a:r>
            <a:r>
              <a:rPr lang="en-GB" b="1" dirty="0">
                <a:solidFill>
                  <a:srgbClr val="0070C0"/>
                </a:solidFill>
                <a:cs typeface="Times New Roman" panose="02020603050405020304" pitchFamily="18" charset="0"/>
              </a:rPr>
              <a:t>120 seconds + 50 seconds = </a:t>
            </a:r>
            <a:r>
              <a:rPr lang="en-GB" b="1" dirty="0">
                <a:solidFill>
                  <a:srgbClr val="00B050"/>
                </a:solidFill>
                <a:cs typeface="Times New Roman" panose="02020603050405020304" pitchFamily="18" charset="0"/>
              </a:rPr>
              <a:t>170 seconds</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dirty="0"/>
          </a:p>
        </p:txBody>
      </p:sp>
      <p:pic>
        <p:nvPicPr>
          <p:cNvPr id="5" name="Picture 4">
            <a:extLst>
              <a:ext uri="{FF2B5EF4-FFF2-40B4-BE49-F238E27FC236}">
                <a16:creationId xmlns:a16="http://schemas.microsoft.com/office/drawing/2014/main" id="{0EFE60F3-37E1-4A4F-8EA7-5FDE7819FC58}"/>
              </a:ext>
            </a:extLst>
          </p:cNvPr>
          <p:cNvPicPr>
            <a:picLocks noChangeAspect="1"/>
          </p:cNvPicPr>
          <p:nvPr/>
        </p:nvPicPr>
        <p:blipFill>
          <a:blip r:embed="rId2"/>
          <a:stretch>
            <a:fillRect/>
          </a:stretch>
        </p:blipFill>
        <p:spPr>
          <a:xfrm>
            <a:off x="1316805" y="2273192"/>
            <a:ext cx="1856518" cy="1304925"/>
          </a:xfrm>
          <a:prstGeom prst="rect">
            <a:avLst/>
          </a:prstGeom>
        </p:spPr>
      </p:pic>
      <p:pic>
        <p:nvPicPr>
          <p:cNvPr id="19" name="Picture 18">
            <a:extLst>
              <a:ext uri="{FF2B5EF4-FFF2-40B4-BE49-F238E27FC236}">
                <a16:creationId xmlns:a16="http://schemas.microsoft.com/office/drawing/2014/main" id="{6D0E959E-3046-4361-9AF4-928473E2C8F2}"/>
              </a:ext>
            </a:extLst>
          </p:cNvPr>
          <p:cNvPicPr>
            <a:picLocks noChangeAspect="1"/>
          </p:cNvPicPr>
          <p:nvPr/>
        </p:nvPicPr>
        <p:blipFill>
          <a:blip r:embed="rId3"/>
          <a:stretch>
            <a:fillRect/>
          </a:stretch>
        </p:blipFill>
        <p:spPr>
          <a:xfrm>
            <a:off x="4148887" y="2263667"/>
            <a:ext cx="2709273" cy="1314450"/>
          </a:xfrm>
          <a:prstGeom prst="rect">
            <a:avLst/>
          </a:prstGeom>
        </p:spPr>
      </p:pic>
      <p:pic>
        <p:nvPicPr>
          <p:cNvPr id="49" name="Picture 48">
            <a:extLst>
              <a:ext uri="{FF2B5EF4-FFF2-40B4-BE49-F238E27FC236}">
                <a16:creationId xmlns:a16="http://schemas.microsoft.com/office/drawing/2014/main" id="{F9A322CA-2BAF-4F95-A149-62EC30520BDC}"/>
              </a:ext>
            </a:extLst>
          </p:cNvPr>
          <p:cNvPicPr>
            <a:picLocks noChangeAspect="1"/>
          </p:cNvPicPr>
          <p:nvPr/>
        </p:nvPicPr>
        <p:blipFill>
          <a:blip r:embed="rId4"/>
          <a:stretch>
            <a:fillRect/>
          </a:stretch>
        </p:blipFill>
        <p:spPr>
          <a:xfrm>
            <a:off x="7833724" y="2268429"/>
            <a:ext cx="3562029" cy="1276350"/>
          </a:xfrm>
          <a:prstGeom prst="rect">
            <a:avLst/>
          </a:prstGeom>
        </p:spPr>
      </p:pic>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TotalTime>
  <Words>1013</Words>
  <Application>Microsoft Office PowerPoint</Application>
  <PresentationFormat>Widescreen</PresentationFormat>
  <Paragraphs>214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Symbol</vt:lpstr>
      <vt:lpstr>3_HIAS PowerPoint template</vt:lpstr>
      <vt:lpstr>Year 3</vt:lpstr>
      <vt:lpstr> HIAS Blended Learning Resource</vt:lpstr>
      <vt:lpstr>PowerPoint Presentation</vt:lpstr>
      <vt:lpstr> Recording and comparing time in terms of seconds, minutes, hours and o’clock  </vt:lpstr>
      <vt:lpstr>Understand the problem</vt:lpstr>
      <vt:lpstr>Make a Plan</vt:lpstr>
      <vt:lpstr>PowerPoint Presentation</vt:lpstr>
      <vt:lpstr>Carry out your plan: show your reasoning</vt:lpstr>
      <vt:lpstr>PowerPoint Presentation</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43</cp:revision>
  <dcterms:created xsi:type="dcterms:W3CDTF">2021-01-05T11:02:27Z</dcterms:created>
  <dcterms:modified xsi:type="dcterms:W3CDTF">2021-02-03T11:05:41Z</dcterms:modified>
</cp:coreProperties>
</file>