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2"/>
  </p:notesMasterIdLst>
  <p:sldIdLst>
    <p:sldId id="401" r:id="rId6"/>
    <p:sldId id="293" r:id="rId7"/>
    <p:sldId id="336" r:id="rId8"/>
    <p:sldId id="365" r:id="rId9"/>
    <p:sldId id="271" r:id="rId10"/>
    <p:sldId id="344" r:id="rId11"/>
    <p:sldId id="367" r:id="rId12"/>
    <p:sldId id="345" r:id="rId13"/>
    <p:sldId id="337" r:id="rId14"/>
    <p:sldId id="327" r:id="rId15"/>
    <p:sldId id="346" r:id="rId16"/>
    <p:sldId id="347" r:id="rId17"/>
    <p:sldId id="340" r:id="rId18"/>
    <p:sldId id="348" r:id="rId19"/>
    <p:sldId id="366" r:id="rId20"/>
    <p:sldId id="349" r:id="rId21"/>
    <p:sldId id="308" r:id="rId22"/>
    <p:sldId id="350" r:id="rId23"/>
    <p:sldId id="351" r:id="rId24"/>
    <p:sldId id="352" r:id="rId25"/>
    <p:sldId id="353" r:id="rId26"/>
    <p:sldId id="354" r:id="rId27"/>
    <p:sldId id="355" r:id="rId28"/>
    <p:sldId id="356" r:id="rId29"/>
    <p:sldId id="305" r:id="rId30"/>
    <p:sldId id="357" r:id="rId31"/>
    <p:sldId id="358" r:id="rId32"/>
    <p:sldId id="307" r:id="rId33"/>
    <p:sldId id="270" r:id="rId34"/>
    <p:sldId id="299" r:id="rId35"/>
    <p:sldId id="341" r:id="rId36"/>
    <p:sldId id="281" r:id="rId37"/>
    <p:sldId id="287" r:id="rId38"/>
    <p:sldId id="359" r:id="rId39"/>
    <p:sldId id="360" r:id="rId40"/>
    <p:sldId id="315" r:id="rId41"/>
    <p:sldId id="314" r:id="rId42"/>
    <p:sldId id="316" r:id="rId43"/>
    <p:sldId id="317" r:id="rId44"/>
    <p:sldId id="318" r:id="rId45"/>
    <p:sldId id="319" r:id="rId46"/>
    <p:sldId id="320" r:id="rId47"/>
    <p:sldId id="321" r:id="rId48"/>
    <p:sldId id="322" r:id="rId49"/>
    <p:sldId id="323" r:id="rId50"/>
    <p:sldId id="324" r:id="rId51"/>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82" clrIdx="0">
    <p:extLst>
      <p:ext uri="{19B8F6BF-5375-455C-9EA6-DF929625EA0E}">
        <p15:presenceInfo xmlns:p15="http://schemas.microsoft.com/office/powerpoint/2012/main" userId="S::rebecca.donaldson@tribalgroup.com::de1bd23b-13b3-40c7-98d3-b019b9d9da5e" providerId="AD"/>
      </p:ext>
    </p:extLst>
  </p:cmAuthor>
  <p:cmAuthor id="2" name="Richard Perring" initials="RP" lastIdx="6" clrIdx="1">
    <p:extLst>
      <p:ext uri="{19B8F6BF-5375-455C-9EA6-DF929625EA0E}">
        <p15:presenceInfo xmlns:p15="http://schemas.microsoft.com/office/powerpoint/2012/main" userId="S::richard.perring@ncetm.org.uk::910642f3-8b82-4047-9df8-c09e43ada840" providerId="AD"/>
      </p:ext>
    </p:extLst>
  </p:cmAuthor>
  <p:cmAuthor id="3" name="Rachel J Houghton" initials="RJH" lastIdx="77" clrIdx="2">
    <p:extLst>
      <p:ext uri="{19B8F6BF-5375-455C-9EA6-DF929625EA0E}">
        <p15:presenceInfo xmlns:p15="http://schemas.microsoft.com/office/powerpoint/2012/main" userId="eb43c97e479d4048" providerId="Windows Live"/>
      </p:ext>
    </p:extLst>
  </p:cmAuthor>
  <p:cmAuthor id="4" name="Carol Knights" initials="CK" lastIdx="17" clrIdx="3">
    <p:extLst>
      <p:ext uri="{19B8F6BF-5375-455C-9EA6-DF929625EA0E}">
        <p15:presenceInfo xmlns:p15="http://schemas.microsoft.com/office/powerpoint/2012/main" userId="S::carol.knights@mei.org.uk::23be5868-5566-498b-9c06-a891da1c2c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82CBDD"/>
    <a:srgbClr val="585858"/>
    <a:srgbClr val="FFFFCC"/>
    <a:srgbClr val="595959"/>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782E2-F2CA-45E2-A493-B9DB7FDB7E15}" v="3" dt="2021-08-20T12:48:56.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26" autoAdjust="0"/>
  </p:normalViewPr>
  <p:slideViewPr>
    <p:cSldViewPr snapToGrid="0">
      <p:cViewPr varScale="1">
        <p:scale>
          <a:sx n="70" d="100"/>
          <a:sy n="70" d="100"/>
        </p:scale>
        <p:origin x="512" y="56"/>
      </p:cViewPr>
      <p:guideLst>
        <p:guide orient="horz" pos="2296"/>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03/12/2021</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a:p>
        </p:txBody>
      </p:sp>
    </p:spTree>
    <p:extLst>
      <p:ext uri="{BB962C8B-B14F-4D97-AF65-F5344CB8AC3E}">
        <p14:creationId xmlns:p14="http://schemas.microsoft.com/office/powerpoint/2010/main" val="2720866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This slide is animated. </a:t>
            </a:r>
            <a:r>
              <a:rPr lang="en-GB" b="0" dirty="0">
                <a:latin typeface="Arial" panose="020B0604020202020204" pitchFamily="34" charset="0"/>
                <a:cs typeface="Arial" panose="020B0604020202020204" pitchFamily="34" charset="0"/>
              </a:rPr>
              <a:t>The second set of dots will appear separately to allow you to choose whether your class works on one set or both sets.</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Answers</a:t>
            </a:r>
          </a:p>
          <a:p>
            <a:r>
              <a:rPr lang="en-GB" b="0" dirty="0">
                <a:latin typeface="Arial" panose="020B0604020202020204" pitchFamily="34" charset="0"/>
                <a:cs typeface="Arial" panose="020B0604020202020204" pitchFamily="34" charset="0"/>
              </a:rPr>
              <a:t>Orange Blue Grey . Yellow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Orange Blue Grey Yellow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Orange . Blue Grey Yellow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Orange Blue . Grey Yellow Green</a:t>
            </a:r>
          </a:p>
          <a:p>
            <a:endParaRPr lang="en-GB" b="0" dirty="0">
              <a:latin typeface="Arial" panose="020B0604020202020204" pitchFamily="34" charset="0"/>
              <a:cs typeface="Arial" panose="020B0604020202020204" pitchFamily="34" charset="0"/>
            </a:endParaRPr>
          </a:p>
          <a:p>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a:t>
            </a:r>
            <a:r>
              <a:rPr lang="en-GB" b="0" dirty="0">
                <a:latin typeface="Arial" panose="020B0604020202020204" pitchFamily="34" charset="0"/>
                <a:cs typeface="Arial" panose="020B0604020202020204" pitchFamily="34" charset="0"/>
              </a:rPr>
              <a:t>100</a:t>
            </a:r>
          </a:p>
          <a:p>
            <a:r>
              <a:rPr lang="en-GB" b="0" dirty="0">
                <a:latin typeface="Arial" panose="020B0604020202020204" pitchFamily="34" charset="0"/>
                <a:cs typeface="Arial" panose="020B0604020202020204" pitchFamily="34" charset="0"/>
              </a:rPr>
              <a:t>÷ 100</a:t>
            </a:r>
          </a:p>
          <a:p>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a:t>
            </a:r>
            <a:r>
              <a:rPr lang="en-GB" b="0" dirty="0">
                <a:latin typeface="Arial" panose="020B0604020202020204" pitchFamily="34" charset="0"/>
                <a:cs typeface="Arial" panose="020B0604020202020204" pitchFamily="34" charset="0"/>
              </a:rPr>
              <a:t>1 or ÷ 1</a:t>
            </a:r>
          </a:p>
          <a:p>
            <a:r>
              <a:rPr lang="en-GB" b="0" dirty="0">
                <a:latin typeface="Arial" panose="020B0604020202020204" pitchFamily="34" charset="0"/>
                <a:cs typeface="Arial" panose="020B0604020202020204" pitchFamily="34" charset="0"/>
              </a:rPr>
              <a:t>÷ 100</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What is the same? What is different? </a:t>
            </a:r>
          </a:p>
          <a:p>
            <a:r>
              <a:rPr lang="en-GB" b="0" dirty="0">
                <a:latin typeface="Arial" panose="020B0604020202020204" pitchFamily="34" charset="0"/>
                <a:cs typeface="Arial" panose="020B0604020202020204" pitchFamily="34" charset="0"/>
              </a:rPr>
              <a:t>Which calculation results in the biggest product/quotient? How do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How would you write Orange Blue Grey Yellow Green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a:t>
            </a:r>
            <a:r>
              <a:rPr lang="en-GB" b="0" dirty="0">
                <a:latin typeface="Arial" panose="020B0604020202020204" pitchFamily="34" charset="0"/>
                <a:cs typeface="Arial" panose="020B0604020202020204" pitchFamily="34" charset="0"/>
              </a:rPr>
              <a:t>1000?</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focuses students’ attention on the position of the digits and the effect of multiplication and division by powers of 10. It is designed as a discussion task, so you might wish to set your class up into pairs or small groups.</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175769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05814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t>Answers</a:t>
            </a:r>
            <a:endParaRPr lang="en-GB" b="1" dirty="0">
              <a:latin typeface="Arial" panose="020B0604020202020204" pitchFamily="34" charset="0"/>
              <a:cs typeface="Arial" panose="020B0604020202020204" pitchFamily="34" charset="0"/>
            </a:endParaRPr>
          </a:p>
          <a:p>
            <a:pPr marL="0" indent="0">
              <a:buNone/>
            </a:pPr>
            <a:r>
              <a:rPr lang="en-GB" b="0" dirty="0">
                <a:latin typeface="Arial" panose="020B0604020202020204" pitchFamily="34" charset="0"/>
                <a:cs typeface="Arial" panose="020B0604020202020204" pitchFamily="34" charset="0"/>
              </a:rPr>
              <a:t>a) Examples might include (but would not be limited to): 9.81 × 10 × 10 ÷ 10 = 98.1 or 9.81 ÷ 10 × 1</a:t>
            </a:r>
            <a:r>
              <a:rPr lang="en-GB" sz="1200" dirty="0"/>
              <a:t> </a:t>
            </a:r>
            <a:r>
              <a:rPr lang="en-GB" b="0" dirty="0">
                <a:latin typeface="Arial" panose="020B0604020202020204" pitchFamily="34" charset="0"/>
                <a:cs typeface="Arial" panose="020B0604020202020204" pitchFamily="34" charset="0"/>
              </a:rPr>
              <a:t>000 ÷ 10 = 98.1 </a:t>
            </a:r>
          </a:p>
          <a:p>
            <a:pPr marL="0" indent="0">
              <a:buNone/>
            </a:pPr>
            <a:r>
              <a:rPr lang="en-GB" b="0" dirty="0">
                <a:latin typeface="Arial" panose="020B0604020202020204" pitchFamily="34" charset="0"/>
                <a:cs typeface="Arial" panose="020B0604020202020204" pitchFamily="34" charset="0"/>
              </a:rPr>
              <a:t>b) Examples might include (but would not be limited to): 9.81 × 10 × 10 × 10 ÷ 100 = 98.1 or 9.81 ÷ 100 × 1</a:t>
            </a:r>
            <a:r>
              <a:rPr lang="en-GB" sz="1200" dirty="0"/>
              <a:t> </a:t>
            </a:r>
            <a:r>
              <a:rPr lang="en-GB" b="0" dirty="0">
                <a:latin typeface="Arial" panose="020B0604020202020204" pitchFamily="34" charset="0"/>
                <a:cs typeface="Arial" panose="020B0604020202020204" pitchFamily="34" charset="0"/>
              </a:rPr>
              <a:t>000 ÷ 10 × 10 = 98.1 </a:t>
            </a:r>
          </a:p>
          <a:p>
            <a:pPr marL="0" indent="0">
              <a:buNone/>
            </a:pPr>
            <a:r>
              <a:rPr lang="en-GB" b="0" dirty="0">
                <a:latin typeface="Arial" panose="020B0604020202020204" pitchFamily="34" charset="0"/>
                <a:cs typeface="Arial" panose="020B0604020202020204" pitchFamily="34" charset="0"/>
              </a:rPr>
              <a:t>It may be interesting to discuss the strategies that students use here. Do they have pairs of calculations that cancel out? Do they aim for a higher/lower number and then adjust?</a:t>
            </a:r>
          </a:p>
          <a:p>
            <a:pPr marL="228600" indent="-228600">
              <a:buAutoNum type="alphaLcParenR"/>
            </a:pPr>
            <a:endParaRPr lang="en-GB" b="0"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Is there more than one way to do this?</a:t>
            </a:r>
          </a:p>
          <a:p>
            <a:r>
              <a:rPr lang="en-GB" b="0" dirty="0">
                <a:latin typeface="Arial" panose="020B0604020202020204" pitchFamily="34" charset="0"/>
                <a:cs typeface="Arial" panose="020B0604020202020204" pitchFamily="34" charset="0"/>
              </a:rPr>
              <a:t>What do you notice about two-step calculations? What is the difference between your multiplier and divisor each time?</a:t>
            </a:r>
          </a:p>
          <a:p>
            <a:r>
              <a:rPr lang="en-GB" b="0" dirty="0">
                <a:latin typeface="Arial" panose="020B0604020202020204" pitchFamily="34" charset="0"/>
                <a:cs typeface="Arial" panose="020B0604020202020204" pitchFamily="34" charset="0"/>
              </a:rPr>
              <a:t>How many different three-step calculations can you create? Can you create one with more multiplications than divisions? How about more divisions than multiplications? </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allows students to demonstrate their fluency with place value and multiplying and dividing by powers of 10. You might like to ask students to use some creative licence to create examples that no one else in their class has thought of. Can they generalise their strategy?</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597733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259666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pPr marL="0" indent="0">
              <a:buNone/>
            </a:pPr>
            <a:r>
              <a:rPr lang="en-GB" b="0" dirty="0"/>
              <a:t>a) Any value greater than 200cm</a:t>
            </a:r>
          </a:p>
          <a:p>
            <a:pPr marL="0" indent="0">
              <a:buNone/>
            </a:pPr>
            <a:r>
              <a:rPr lang="en-GB" b="0" dirty="0"/>
              <a:t>b) Any value less than 4m</a:t>
            </a:r>
          </a:p>
          <a:p>
            <a:pPr marL="0" indent="0">
              <a:buNone/>
            </a:pPr>
            <a:r>
              <a:rPr lang="en-GB" b="0" dirty="0"/>
              <a:t>c) Any value greater than 2m</a:t>
            </a:r>
          </a:p>
          <a:p>
            <a:pPr marL="0" indent="0">
              <a:buNone/>
            </a:pPr>
            <a:r>
              <a:rPr lang="en-GB" b="0" dirty="0"/>
              <a:t>d) Any value less than 400cm</a:t>
            </a:r>
          </a:p>
          <a:p>
            <a:pPr marL="0" indent="0">
              <a:buNone/>
            </a:pPr>
            <a:r>
              <a:rPr lang="en-GB" b="0" dirty="0"/>
              <a:t>e) Any value greater than 200mm and less than 0.2m</a:t>
            </a:r>
          </a:p>
          <a:p>
            <a:pPr marL="0" indent="0">
              <a:buNone/>
            </a:pPr>
            <a:r>
              <a:rPr lang="en-GB" b="0" dirty="0"/>
              <a:t>f) Any value less than 400mm and greater than 0.4m</a:t>
            </a:r>
          </a:p>
          <a:p>
            <a:pPr marL="0" indent="0">
              <a:buNone/>
            </a:pPr>
            <a:r>
              <a:rPr lang="en-GB" b="0" dirty="0"/>
              <a:t>g) Any value less than 200mm and less than 0.2m</a:t>
            </a:r>
          </a:p>
          <a:p>
            <a:pPr marL="0" indent="0">
              <a:buNone/>
            </a:pPr>
            <a:r>
              <a:rPr lang="en-GB" b="0" dirty="0"/>
              <a:t>h) Any value greater than 40000m and 4000000cm</a:t>
            </a:r>
          </a:p>
          <a:p>
            <a:pPr marL="0" indent="0">
              <a:buNone/>
            </a:pPr>
            <a:endParaRPr lang="en-GB" b="0" dirty="0"/>
          </a:p>
          <a:p>
            <a:pPr marL="0" indent="0">
              <a:buNone/>
            </a:pPr>
            <a:r>
              <a:rPr lang="en-GB" b="0" dirty="0"/>
              <a:t>? (for example): 2 km &lt; 3 000 m &lt; 400 000 cm &lt; 5 000 000mm or 0.1 km &lt; 101 m &lt; 10101 cm &lt; 101011 mm </a:t>
            </a:r>
          </a:p>
          <a:p>
            <a:endParaRPr lang="en-GB" b="1" dirty="0"/>
          </a:p>
          <a:p>
            <a:r>
              <a:rPr lang="en-GB" b="1" dirty="0"/>
              <a:t>Suggested questioning</a:t>
            </a:r>
          </a:p>
          <a:p>
            <a:r>
              <a:rPr lang="en-GB" b="0" dirty="0"/>
              <a:t>Which measurement needs to be bigger? What does this mean for the value?</a:t>
            </a:r>
            <a:br>
              <a:rPr lang="en-GB" b="0" dirty="0"/>
            </a:br>
            <a:r>
              <a:rPr lang="en-GB" b="0" dirty="0"/>
              <a:t>What might your answer be if the units were the same? How can you change it?</a:t>
            </a:r>
          </a:p>
          <a:p>
            <a:endParaRPr lang="en-GB" b="0" dirty="0"/>
          </a:p>
          <a:p>
            <a:r>
              <a:rPr lang="en-GB" b="1" dirty="0"/>
              <a:t>Things to think about</a:t>
            </a:r>
          </a:p>
          <a:p>
            <a:r>
              <a:rPr lang="en-GB" dirty="0"/>
              <a:t>This activity makes students think about conversions of length – there are deliberate similarities to provide opportunities to discuss the inequality and the conversion.</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Answers</a:t>
            </a:r>
            <a:endParaRPr lang="en-GB" b="0" dirty="0">
              <a:latin typeface="Arial" panose="020B0604020202020204" pitchFamily="34" charset="0"/>
              <a:cs typeface="Arial" panose="020B0604020202020204" pitchFamily="34" charset="0"/>
            </a:endParaRPr>
          </a:p>
          <a:p>
            <a:pPr marL="228600" indent="-228600">
              <a:buAutoNum type="alphaLcParenR"/>
            </a:pPr>
            <a:r>
              <a:rPr lang="en-GB" b="0" dirty="0">
                <a:latin typeface="Arial" panose="020B0604020202020204" pitchFamily="34" charset="0"/>
                <a:cs typeface="Arial" panose="020B0604020202020204" pitchFamily="34" charset="0"/>
              </a:rPr>
              <a:t>1 900 &lt; Fourteen thousand</a:t>
            </a:r>
          </a:p>
          <a:p>
            <a:pPr marL="228600" indent="-228600">
              <a:buAutoNum type="alphaLcParenR"/>
            </a:pPr>
            <a:r>
              <a:rPr lang="en-GB" b="0" dirty="0">
                <a:latin typeface="Arial" panose="020B0604020202020204" pitchFamily="34" charset="0"/>
                <a:cs typeface="Arial" panose="020B0604020202020204" pitchFamily="34" charset="0"/>
              </a:rPr>
              <a:t>109 000 &lt; 140 000</a:t>
            </a:r>
          </a:p>
          <a:p>
            <a:pPr marL="228600" indent="-228600">
              <a:buAutoNum type="alphaLcParenR"/>
            </a:pPr>
            <a:r>
              <a:rPr lang="en-GB" b="0" dirty="0">
                <a:latin typeface="Arial" panose="020B0604020202020204" pitchFamily="34" charset="0"/>
                <a:cs typeface="Arial" panose="020B0604020202020204" pitchFamily="34" charset="0"/>
              </a:rPr>
              <a:t>190 000 &lt; 1.4 million</a:t>
            </a:r>
          </a:p>
          <a:p>
            <a:pPr marL="228600" indent="-228600">
              <a:buAutoNum type="alphaLcParenR"/>
            </a:pPr>
            <a:r>
              <a:rPr lang="en-GB" b="0" dirty="0">
                <a:latin typeface="Arial" panose="020B0604020202020204" pitchFamily="34" charset="0"/>
                <a:cs typeface="Arial" panose="020B0604020202020204" pitchFamily="34" charset="0"/>
              </a:rPr>
              <a:t>0.4 &gt; 0.09</a:t>
            </a:r>
          </a:p>
          <a:p>
            <a:pPr marL="228600" indent="-228600">
              <a:buAutoNum type="alphaLcParenR"/>
            </a:pPr>
            <a:r>
              <a:rPr lang="en-GB" b="0" dirty="0">
                <a:latin typeface="Arial" panose="020B0604020202020204" pitchFamily="34" charset="0"/>
                <a:cs typeface="Arial" panose="020B0604020202020204" pitchFamily="34" charset="0"/>
              </a:rPr>
              <a:t>1.09 &lt; 1.4</a:t>
            </a:r>
          </a:p>
          <a:p>
            <a:pPr marL="228600" indent="-228600">
              <a:buAutoNum type="alphaLcParenR"/>
            </a:pPr>
            <a:r>
              <a:rPr lang="en-GB" b="0" dirty="0">
                <a:latin typeface="Arial" panose="020B0604020202020204" pitchFamily="34" charset="0"/>
                <a:cs typeface="Arial" panose="020B0604020202020204" pitchFamily="34" charset="0"/>
              </a:rPr>
              <a:t>0.04 &gt; 0.019</a:t>
            </a:r>
            <a:endParaRPr lang="en-GB" b="1" dirty="0">
              <a:latin typeface="Arial" panose="020B0604020202020204" pitchFamily="34" charset="0"/>
              <a:cs typeface="Arial" panose="020B0604020202020204" pitchFamily="34" charset="0"/>
            </a:endParaRPr>
          </a:p>
          <a:p>
            <a:endParaRPr lang="en-GB" b="0"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Students may create statements such as 0.14 &lt; 0.9 or 1 090 000 &lt; 1 400 000. You may wish to think ahead about how you will facilitate students sharing and discussing their answers.</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Which is bigger in each set? Is the number on the left greater than or less than the number on the right?</a:t>
            </a:r>
          </a:p>
          <a:p>
            <a:r>
              <a:rPr lang="en-GB" b="0" dirty="0">
                <a:latin typeface="Arial" panose="020B0604020202020204" pitchFamily="34" charset="0"/>
                <a:cs typeface="Arial" panose="020B0604020202020204" pitchFamily="34" charset="0"/>
              </a:rPr>
              <a:t>Can you read your inequality from left to right? Can you read your inequality from right to left?</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unpicks some common misconceptions around place value, while putting the emphasis on correct usage of the inequality symbol.</a:t>
            </a:r>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1911876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422804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Answers </a:t>
            </a:r>
          </a:p>
          <a:p>
            <a:pPr marL="0" indent="0">
              <a:buNone/>
            </a:pPr>
            <a:r>
              <a:rPr lang="en-GB" b="0" dirty="0">
                <a:latin typeface="Arial" panose="020B0604020202020204" pitchFamily="34" charset="0"/>
                <a:cs typeface="Arial" panose="020B0604020202020204" pitchFamily="34" charset="0"/>
              </a:rPr>
              <a:t>a) 3 </a:t>
            </a:r>
            <a:r>
              <a:rPr lang="en-GB" sz="1200" dirty="0"/>
              <a:t>×</a:t>
            </a:r>
            <a:r>
              <a:rPr lang="en-GB" b="0" dirty="0">
                <a:latin typeface="Arial" panose="020B0604020202020204" pitchFamily="34" charset="0"/>
                <a:cs typeface="Arial" panose="020B0604020202020204" pitchFamily="34" charset="0"/>
              </a:rPr>
              <a:t> 10 000 + 2 </a:t>
            </a:r>
            <a:r>
              <a:rPr lang="en-GB" sz="1200" dirty="0"/>
              <a:t>×</a:t>
            </a:r>
            <a:r>
              <a:rPr lang="en-GB" b="0" dirty="0">
                <a:latin typeface="Arial" panose="020B0604020202020204" pitchFamily="34" charset="0"/>
                <a:cs typeface="Arial" panose="020B0604020202020204" pitchFamily="34" charset="0"/>
              </a:rPr>
              <a:t> 1 000 + 5 </a:t>
            </a:r>
            <a:r>
              <a:rPr lang="en-GB" sz="1200" dirty="0"/>
              <a:t>×</a:t>
            </a:r>
            <a:r>
              <a:rPr lang="en-GB" b="0" dirty="0">
                <a:latin typeface="Arial" panose="020B0604020202020204" pitchFamily="34" charset="0"/>
                <a:cs typeface="Arial" panose="020B0604020202020204" pitchFamily="34" charset="0"/>
              </a:rPr>
              <a:t> 10 + 4 </a:t>
            </a:r>
            <a:r>
              <a:rPr lang="en-GB" sz="1200" dirty="0"/>
              <a:t>×</a:t>
            </a:r>
            <a:r>
              <a:rPr lang="en-GB" b="0" dirty="0">
                <a:latin typeface="Arial" panose="020B0604020202020204" pitchFamily="34" charset="0"/>
                <a:cs typeface="Arial" panose="020B0604020202020204" pitchFamily="34" charset="0"/>
              </a:rPr>
              <a:t> 1</a:t>
            </a:r>
          </a:p>
          <a:p>
            <a:pPr marL="0" indent="0">
              <a:buNone/>
            </a:pPr>
            <a:r>
              <a:rPr lang="en-GB" b="0" dirty="0">
                <a:latin typeface="Arial" panose="020B0604020202020204" pitchFamily="34" charset="0"/>
                <a:cs typeface="Arial" panose="020B0604020202020204" pitchFamily="34" charset="0"/>
              </a:rPr>
              <a:t>b) 300 254</a:t>
            </a:r>
          </a:p>
          <a:p>
            <a:pPr marL="0" indent="0">
              <a:buNone/>
            </a:pPr>
            <a:r>
              <a:rPr lang="en-GB" b="0" dirty="0">
                <a:latin typeface="Arial" panose="020B0604020202020204" pitchFamily="34" charset="0"/>
                <a:cs typeface="Arial" panose="020B0604020202020204" pitchFamily="34" charset="0"/>
              </a:rPr>
              <a:t>c) 302 504</a:t>
            </a:r>
          </a:p>
          <a:p>
            <a:pPr marL="0" indent="0">
              <a:buNone/>
            </a:pPr>
            <a:r>
              <a:rPr lang="en-GB" b="0" dirty="0">
                <a:latin typeface="Arial" panose="020B0604020202020204" pitchFamily="34" charset="0"/>
                <a:cs typeface="Arial" panose="020B0604020202020204" pitchFamily="34" charset="0"/>
              </a:rPr>
              <a:t>d) 3 </a:t>
            </a:r>
            <a:r>
              <a:rPr lang="en-GB" sz="1200" dirty="0"/>
              <a:t>×</a:t>
            </a:r>
            <a:r>
              <a:rPr lang="en-GB" b="0" dirty="0">
                <a:latin typeface="Arial" panose="020B0604020202020204" pitchFamily="34" charset="0"/>
                <a:cs typeface="Arial" panose="020B0604020202020204" pitchFamily="34" charset="0"/>
              </a:rPr>
              <a:t> 1 000 000 + 2 </a:t>
            </a:r>
            <a:r>
              <a:rPr lang="en-GB" sz="1200" dirty="0"/>
              <a:t>×</a:t>
            </a:r>
            <a:r>
              <a:rPr lang="en-GB" b="0" dirty="0">
                <a:latin typeface="Arial" panose="020B0604020202020204" pitchFamily="34" charset="0"/>
                <a:cs typeface="Arial" panose="020B0604020202020204" pitchFamily="34" charset="0"/>
              </a:rPr>
              <a:t> 100 000 + 5 </a:t>
            </a:r>
            <a:r>
              <a:rPr lang="en-GB" sz="1200" dirty="0"/>
              <a:t>×</a:t>
            </a:r>
            <a:r>
              <a:rPr lang="en-GB" b="0" dirty="0">
                <a:latin typeface="Arial" panose="020B0604020202020204" pitchFamily="34" charset="0"/>
                <a:cs typeface="Arial" panose="020B0604020202020204" pitchFamily="34" charset="0"/>
              </a:rPr>
              <a:t> 100 + 4 </a:t>
            </a:r>
            <a:r>
              <a:rPr lang="en-GB" sz="1200" dirty="0"/>
              <a:t>×</a:t>
            </a:r>
            <a:r>
              <a:rPr lang="en-GB" b="0" dirty="0">
                <a:latin typeface="Arial" panose="020B0604020202020204" pitchFamily="34" charset="0"/>
                <a:cs typeface="Arial" panose="020B0604020202020204" pitchFamily="34" charset="0"/>
              </a:rPr>
              <a:t>10</a:t>
            </a:r>
          </a:p>
          <a:p>
            <a:pPr marL="0" indent="0">
              <a:buNone/>
            </a:pPr>
            <a:r>
              <a:rPr lang="en-GB" b="0" dirty="0">
                <a:latin typeface="Arial" panose="020B0604020202020204" pitchFamily="34" charset="0"/>
                <a:cs typeface="Arial" panose="020B0604020202020204" pitchFamily="34" charset="0"/>
              </a:rPr>
              <a:t>e) a0bc0</a:t>
            </a:r>
          </a:p>
          <a:p>
            <a:pPr marL="228600" indent="-228600">
              <a:buAutoNum type="alphaLcParenR"/>
            </a:pPr>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What is the same and what is different between rows _ and _?</a:t>
            </a:r>
          </a:p>
          <a:p>
            <a:r>
              <a:rPr lang="en-GB" b="0" dirty="0">
                <a:latin typeface="Arial" panose="020B0604020202020204" pitchFamily="34" charset="0"/>
                <a:cs typeface="Arial" panose="020B0604020202020204" pitchFamily="34" charset="0"/>
              </a:rPr>
              <a:t>Can you write an example where 3 254 has been multiplied by a power of 10?</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focuses students’ attention on the position of the digits and the value of the column. To partition successfully, students need to understand the value of the column and how 0 acts as a placeholder. The same digits are used throughout to offer opportunities to compare parts of numbers and how the different position has changed the place value.</a:t>
            </a:r>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294027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Suggested questioning</a:t>
            </a:r>
          </a:p>
          <a:p>
            <a:r>
              <a:rPr lang="en-GB" b="0" dirty="0"/>
              <a:t>If Vicky places the 4 in the __ column, what might happen next? How could she still win? How could William still win?</a:t>
            </a:r>
          </a:p>
          <a:p>
            <a:endParaRPr lang="en-GB" b="0" dirty="0"/>
          </a:p>
          <a:p>
            <a:r>
              <a:rPr lang="en-GB" b="1" dirty="0"/>
              <a:t>Things to think about:</a:t>
            </a:r>
          </a:p>
          <a:p>
            <a:r>
              <a:rPr lang="en-GB" dirty="0"/>
              <a:t>This activity has multiple possible answers. Think about what discussions you might want to have if students choose each of the remaining five spaces. For example:</a:t>
            </a:r>
          </a:p>
          <a:p>
            <a:pPr marL="171450" indent="-171450">
              <a:buFontTx/>
              <a:buChar char="-"/>
            </a:pPr>
            <a:r>
              <a:rPr lang="en-GB" dirty="0"/>
              <a:t>If Vicky chooses to place the 4 in her ten thousands column, then what will the game rely upon? What might happen next?</a:t>
            </a:r>
          </a:p>
          <a:p>
            <a:pPr marL="171450" indent="-171450">
              <a:buFontTx/>
              <a:buChar char="-"/>
            </a:pPr>
            <a:r>
              <a:rPr lang="en-GB" dirty="0"/>
              <a:t>If Vicky places the 4 in William’s thousands column, then she would win if she ended up with a digit greater than 4 in her ten thousands column. Could she still win if she ended up with a 4 in her ten thousands column?</a:t>
            </a:r>
          </a:p>
          <a:p>
            <a:pPr marL="171450" indent="-171450">
              <a:buFontTx/>
              <a:buChar char="-"/>
            </a:pPr>
            <a:r>
              <a:rPr lang="en-GB" dirty="0"/>
              <a:t>If Vicky places the 4 on the ones column, does this have any impact on the outcome of the game?</a:t>
            </a:r>
          </a:p>
          <a:p>
            <a:endParaRPr lang="en-GB" dirty="0"/>
          </a:p>
          <a:p>
            <a:r>
              <a:rPr lang="en-GB" dirty="0"/>
              <a:t>You might wish to use the printable 0-9 digit cards (found on slides 37-46) to model the game ‘live’ to your class. In the example modelled here, we have chosen to replace the digit cards back in the deck after selection. You may wish to explore how the game changes if you </a:t>
            </a:r>
            <a:r>
              <a:rPr lang="en-GB" b="1" dirty="0"/>
              <a:t>don’t</a:t>
            </a:r>
            <a:r>
              <a:rPr lang="en-GB" b="0" dirty="0"/>
              <a:t> replace the digit cards and so are better able to predict what remains in the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195347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the next slide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a:p>
        </p:txBody>
      </p:sp>
    </p:spTree>
    <p:extLst>
      <p:ext uri="{BB962C8B-B14F-4D97-AF65-F5344CB8AC3E}">
        <p14:creationId xmlns:p14="http://schemas.microsoft.com/office/powerpoint/2010/main" val="2266390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Answers</a:t>
            </a:r>
          </a:p>
          <a:p>
            <a:pPr marL="228600" indent="-228600">
              <a:buAutoNum type="alphaLcParenR"/>
            </a:pPr>
            <a:r>
              <a:rPr lang="en-GB" b="0" dirty="0">
                <a:latin typeface="Arial" panose="020B0604020202020204" pitchFamily="34" charset="0"/>
                <a:cs typeface="Arial" panose="020B0604020202020204" pitchFamily="34" charset="0"/>
              </a:rPr>
              <a:t>310 = 31 tens</a:t>
            </a:r>
          </a:p>
          <a:p>
            <a:pPr marL="228600" indent="-228600">
              <a:buAutoNum type="alphaLcParenR"/>
            </a:pPr>
            <a:r>
              <a:rPr lang="en-GB" b="0" dirty="0">
                <a:latin typeface="Arial" panose="020B0604020202020204" pitchFamily="34" charset="0"/>
                <a:cs typeface="Arial" panose="020B0604020202020204" pitchFamily="34" charset="0"/>
              </a:rPr>
              <a:t>120 tens &lt; 13 hundreds</a:t>
            </a:r>
          </a:p>
          <a:p>
            <a:pPr marL="228600" indent="-228600">
              <a:buAutoNum type="alphaLcParenR"/>
            </a:pPr>
            <a:r>
              <a:rPr lang="en-GB" b="0" dirty="0">
                <a:latin typeface="Arial" panose="020B0604020202020204" pitchFamily="34" charset="0"/>
                <a:cs typeface="Arial" panose="020B0604020202020204" pitchFamily="34" charset="0"/>
              </a:rPr>
              <a:t>5</a:t>
            </a:r>
            <a:r>
              <a:rPr lang="en-GB" sz="1200" dirty="0">
                <a:solidFill>
                  <a:srgbClr val="585858"/>
                </a:solidFill>
              </a:rPr>
              <a:t> </a:t>
            </a:r>
            <a:r>
              <a:rPr lang="en-GB" b="0" dirty="0">
                <a:latin typeface="Arial" panose="020B0604020202020204" pitchFamily="34" charset="0"/>
                <a:cs typeface="Arial" panose="020B0604020202020204" pitchFamily="34" charset="0"/>
              </a:rPr>
              <a:t>005 &lt; 505 tens</a:t>
            </a:r>
          </a:p>
          <a:p>
            <a:pPr marL="228600" indent="-228600">
              <a:buAutoNum type="alphaLcParenR"/>
            </a:pPr>
            <a:r>
              <a:rPr lang="en-GB" b="0" dirty="0">
                <a:latin typeface="Arial" panose="020B0604020202020204" pitchFamily="34" charset="0"/>
                <a:cs typeface="Arial" panose="020B0604020202020204" pitchFamily="34" charset="0"/>
              </a:rPr>
              <a:t>31 thousands &gt; 301 hundreds</a:t>
            </a:r>
          </a:p>
          <a:p>
            <a:pPr marL="228600" indent="-228600">
              <a:buAutoNum type="alphaLcParenR"/>
            </a:pPr>
            <a:r>
              <a:rPr lang="en-GB" b="0" dirty="0">
                <a:latin typeface="Arial" panose="020B0604020202020204" pitchFamily="34" charset="0"/>
                <a:cs typeface="Arial" panose="020B0604020202020204" pitchFamily="34" charset="0"/>
              </a:rPr>
              <a:t>120</a:t>
            </a:r>
            <a:r>
              <a:rPr lang="en-GB" sz="1200" dirty="0">
                <a:solidFill>
                  <a:srgbClr val="585858"/>
                </a:solidFill>
              </a:rPr>
              <a:t> </a:t>
            </a:r>
            <a:r>
              <a:rPr lang="en-GB" b="0" dirty="0">
                <a:latin typeface="Arial" panose="020B0604020202020204" pitchFamily="34" charset="0"/>
                <a:cs typeface="Arial" panose="020B0604020202020204" pitchFamily="34" charset="0"/>
              </a:rPr>
              <a:t>000 ones &gt; 130 hundreds</a:t>
            </a:r>
          </a:p>
          <a:p>
            <a:pPr marL="228600" indent="-228600">
              <a:buAutoNum type="alphaLcParenR"/>
            </a:pPr>
            <a:r>
              <a:rPr lang="en-GB" b="0" dirty="0">
                <a:latin typeface="Arial" panose="020B0604020202020204" pitchFamily="34" charset="0"/>
                <a:cs typeface="Arial" panose="020B0604020202020204" pitchFamily="34" charset="0"/>
              </a:rPr>
              <a:t>12 hundreds and 35 tens &gt; 1</a:t>
            </a:r>
            <a:r>
              <a:rPr lang="en-GB" sz="1200" dirty="0">
                <a:solidFill>
                  <a:srgbClr val="585858"/>
                </a:solidFill>
              </a:rPr>
              <a:t> </a:t>
            </a:r>
            <a:r>
              <a:rPr lang="en-GB" b="0" dirty="0">
                <a:latin typeface="Arial" panose="020B0604020202020204" pitchFamily="34" charset="0"/>
                <a:cs typeface="Arial" panose="020B0604020202020204" pitchFamily="34" charset="0"/>
              </a:rPr>
              <a:t>235 (since 1</a:t>
            </a:r>
            <a:r>
              <a:rPr lang="en-GB" sz="1200" dirty="0">
                <a:solidFill>
                  <a:srgbClr val="585858"/>
                </a:solidFill>
              </a:rPr>
              <a:t> </a:t>
            </a:r>
            <a:r>
              <a:rPr lang="en-GB" b="0" dirty="0">
                <a:latin typeface="Arial" panose="020B0604020202020204" pitchFamily="34" charset="0"/>
                <a:cs typeface="Arial" panose="020B0604020202020204" pitchFamily="34" charset="0"/>
              </a:rPr>
              <a:t>200 + 350 = 1</a:t>
            </a:r>
            <a:r>
              <a:rPr lang="en-GB" sz="1200" dirty="0">
                <a:solidFill>
                  <a:srgbClr val="585858"/>
                </a:solidFill>
              </a:rPr>
              <a:t> </a:t>
            </a:r>
            <a:r>
              <a:rPr lang="en-GB" b="0" dirty="0">
                <a:latin typeface="Arial" panose="020B0604020202020204" pitchFamily="34" charset="0"/>
                <a:cs typeface="Arial" panose="020B0604020202020204" pitchFamily="34" charset="0"/>
              </a:rPr>
              <a:t>550)</a:t>
            </a:r>
          </a:p>
          <a:p>
            <a:endParaRPr lang="en-GB" b="1"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Students may make changes such as:</a:t>
            </a:r>
          </a:p>
          <a:p>
            <a:r>
              <a:rPr lang="en-GB" b="0" dirty="0">
                <a:latin typeface="Arial" panose="020B0604020202020204" pitchFamily="34" charset="0"/>
                <a:cs typeface="Arial" panose="020B0604020202020204" pitchFamily="34" charset="0"/>
              </a:rPr>
              <a:t>b) 120 tens = 12 hundreds or 130 tens = 13 hundreds</a:t>
            </a:r>
          </a:p>
          <a:p>
            <a:r>
              <a:rPr lang="en-GB" b="0" dirty="0">
                <a:latin typeface="Arial" panose="020B0604020202020204" pitchFamily="34" charset="0"/>
                <a:cs typeface="Arial" panose="020B0604020202020204" pitchFamily="34" charset="0"/>
              </a:rPr>
              <a:t>c) 5</a:t>
            </a:r>
            <a:r>
              <a:rPr lang="en-GB" sz="1200" dirty="0">
                <a:solidFill>
                  <a:srgbClr val="585858"/>
                </a:solidFill>
              </a:rPr>
              <a:t> </a:t>
            </a:r>
            <a:r>
              <a:rPr lang="en-GB" b="0" dirty="0">
                <a:latin typeface="Arial" panose="020B0604020202020204" pitchFamily="34" charset="0"/>
                <a:cs typeface="Arial" panose="020B0604020202020204" pitchFamily="34" charset="0"/>
              </a:rPr>
              <a:t>050 = 505 tens or 5005 = 50.5 tens</a:t>
            </a:r>
          </a:p>
          <a:p>
            <a:r>
              <a:rPr lang="en-GB" b="0" dirty="0">
                <a:latin typeface="Arial" panose="020B0604020202020204" pitchFamily="34" charset="0"/>
                <a:cs typeface="Arial" panose="020B0604020202020204" pitchFamily="34" charset="0"/>
              </a:rPr>
              <a:t>d) 31 thousands = 310 hundreds or 30.1 thousands = 301 hundreds</a:t>
            </a:r>
          </a:p>
          <a:p>
            <a:r>
              <a:rPr lang="en-GB" b="0" dirty="0">
                <a:latin typeface="Arial" panose="020B0604020202020204" pitchFamily="34" charset="0"/>
                <a:cs typeface="Arial" panose="020B0604020202020204" pitchFamily="34" charset="0"/>
              </a:rPr>
              <a:t>e) 120 000 ones = 1200 hundreds or 13000 ones = 130 hundreds</a:t>
            </a:r>
          </a:p>
          <a:p>
            <a:r>
              <a:rPr lang="en-GB" b="0" dirty="0">
                <a:latin typeface="Arial" panose="020B0604020202020204" pitchFamily="34" charset="0"/>
                <a:cs typeface="Arial" panose="020B0604020202020204" pitchFamily="34" charset="0"/>
              </a:rPr>
              <a:t>f) 13 hundreds and 3.5 tens = 1235 or 12 hundreds and 35 tens = 1550</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How else can you write each number? </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b="0" dirty="0">
                <a:latin typeface="Arial" panose="020B0604020202020204" pitchFamily="34" charset="0"/>
                <a:cs typeface="Arial" panose="020B0604020202020204" pitchFamily="34" charset="0"/>
              </a:rPr>
              <a:t>This activity can be used both to assess students’ understanding of the inequality and equality symbols, as well as their understanding of place value. The pairs of numbers have been deliberately selected to promote discussion or expose common misconceptions. </a:t>
            </a:r>
            <a:r>
              <a:rPr lang="en-GB" dirty="0">
                <a:latin typeface="Arial" panose="020B0604020202020204" pitchFamily="34" charset="0"/>
                <a:cs typeface="Arial" panose="020B0604020202020204" pitchFamily="34" charset="0"/>
              </a:rPr>
              <a:t>This makes students really focus on the place value; some of the examples may catch students out. Think about what representations you could use to model each pair of numbers. Is the same representation suited to each example?</a:t>
            </a: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2227868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Answers</a:t>
            </a:r>
          </a:p>
          <a:p>
            <a:pPr marL="228600" indent="-228600">
              <a:buAutoNum type="alphaLcParenR"/>
            </a:pPr>
            <a:r>
              <a:rPr lang="en-GB" b="0" dirty="0">
                <a:latin typeface="Arial" panose="020B0604020202020204" pitchFamily="34" charset="0"/>
                <a:cs typeface="Arial" panose="020B0604020202020204" pitchFamily="34" charset="0"/>
              </a:rPr>
              <a:t>Green – 30; Orange – 0.3</a:t>
            </a:r>
          </a:p>
          <a:p>
            <a:pPr marL="228600" indent="-228600">
              <a:buAutoNum type="alphaLcParenR"/>
            </a:pPr>
            <a:r>
              <a:rPr lang="en-GB" b="0" dirty="0">
                <a:latin typeface="Arial" panose="020B0604020202020204" pitchFamily="34" charset="0"/>
                <a:cs typeface="Arial" panose="020B0604020202020204" pitchFamily="34" charset="0"/>
              </a:rPr>
              <a:t>For example, if the whole of square A was worth 100, but the whole of square B was worth 1, since 3 &gt; 0.3. There are multiple other answers that would work. Discuss the special case where Orange = Blue (for example, if A represented 100 and B represented 10).</a:t>
            </a:r>
          </a:p>
          <a:p>
            <a:pPr marL="0" indent="0">
              <a:buNone/>
            </a:pPr>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What is the whole square worth? What is one square worth?</a:t>
            </a:r>
          </a:p>
          <a:p>
            <a:r>
              <a:rPr lang="en-GB" b="0" dirty="0">
                <a:latin typeface="Arial" panose="020B0604020202020204" pitchFamily="34" charset="0"/>
                <a:cs typeface="Arial" panose="020B0604020202020204" pitchFamily="34" charset="0"/>
              </a:rPr>
              <a:t>What would the whole square be worth if one square represented 10? 0.1? 10 000? </a:t>
            </a:r>
          </a:p>
          <a:p>
            <a:r>
              <a:rPr lang="en-GB" b="0" dirty="0">
                <a:latin typeface="Arial" panose="020B0604020202020204" pitchFamily="34" charset="0"/>
                <a:cs typeface="Arial" panose="020B0604020202020204" pitchFamily="34" charset="0"/>
              </a:rPr>
              <a:t>In part b), is there more than one way to make Orange &gt; Blue? </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b="0" dirty="0">
                <a:latin typeface="Arial" panose="020B0604020202020204" pitchFamily="34" charset="0"/>
                <a:cs typeface="Arial" panose="020B0604020202020204" pitchFamily="34" charset="0"/>
              </a:rPr>
              <a:t>This task takes a familiar representation – the hundred square – and places it in a potentially unfamiliar context, where the value of the whole square is not 100. The purpose is to get students to think about the relationship between numbers with the same digits, and the base 10 nature of our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34129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Answers</a:t>
            </a:r>
          </a:p>
          <a:p>
            <a:pPr marL="228600" indent="-228600">
              <a:buAutoNum type="alphaLcParenR"/>
            </a:pPr>
            <a:r>
              <a:rPr lang="en-GB" b="0" dirty="0">
                <a:latin typeface="Arial" panose="020B0604020202020204" pitchFamily="34" charset="0"/>
                <a:cs typeface="Arial" panose="020B0604020202020204" pitchFamily="34" charset="0"/>
              </a:rPr>
              <a:t>3.1 = 31 tenths</a:t>
            </a:r>
          </a:p>
          <a:p>
            <a:pPr marL="228600" indent="-228600">
              <a:buAutoNum type="alphaLcParenR"/>
            </a:pPr>
            <a:r>
              <a:rPr lang="en-GB" b="0" dirty="0">
                <a:latin typeface="Arial" panose="020B0604020202020204" pitchFamily="34" charset="0"/>
                <a:cs typeface="Arial" panose="020B0604020202020204" pitchFamily="34" charset="0"/>
              </a:rPr>
              <a:t>120 thousandths = 12 hundredths </a:t>
            </a:r>
          </a:p>
          <a:p>
            <a:pPr marL="228600" indent="-228600">
              <a:buAutoNum type="alphaLcParenR"/>
            </a:pPr>
            <a:r>
              <a:rPr lang="en-GB" b="0" dirty="0">
                <a:latin typeface="Arial" panose="020B0604020202020204" pitchFamily="34" charset="0"/>
                <a:cs typeface="Arial" panose="020B0604020202020204" pitchFamily="34" charset="0"/>
              </a:rPr>
              <a:t>50.05 &lt; 505 tenths</a:t>
            </a:r>
          </a:p>
          <a:p>
            <a:pPr marL="228600" indent="-228600">
              <a:buAutoNum type="alphaLcParenR"/>
            </a:pPr>
            <a:r>
              <a:rPr lang="en-GB" b="0" dirty="0">
                <a:latin typeface="Arial" panose="020B0604020202020204" pitchFamily="34" charset="0"/>
                <a:cs typeface="Arial" panose="020B0604020202020204" pitchFamily="34" charset="0"/>
              </a:rPr>
              <a:t>9 hundredths &lt; 0.9</a:t>
            </a:r>
          </a:p>
          <a:p>
            <a:pPr marL="228600" indent="-228600">
              <a:buAutoNum type="alphaLcParenR"/>
            </a:pPr>
            <a:r>
              <a:rPr lang="en-GB" b="0" dirty="0">
                <a:latin typeface="Arial" panose="020B0604020202020204" pitchFamily="34" charset="0"/>
                <a:cs typeface="Arial" panose="020B0604020202020204" pitchFamily="34" charset="0"/>
              </a:rPr>
              <a:t>0.12 &lt; 120 hundredths</a:t>
            </a:r>
          </a:p>
          <a:p>
            <a:pPr marL="228600" indent="-228600">
              <a:buAutoNum type="alphaLcParenR"/>
            </a:pPr>
            <a:r>
              <a:rPr lang="en-GB" b="0" dirty="0">
                <a:latin typeface="Arial" panose="020B0604020202020204" pitchFamily="34" charset="0"/>
                <a:cs typeface="Arial" panose="020B0604020202020204" pitchFamily="34" charset="0"/>
              </a:rPr>
              <a:t>12 tenths and 35 hundredths &gt; 1.235 (as 1.2 + 0.35 = 1.55)</a:t>
            </a:r>
          </a:p>
          <a:p>
            <a:pPr marL="0" indent="0">
              <a:buNone/>
            </a:pPr>
            <a:endParaRPr lang="en-GB" b="0"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Students may make changes such as:</a:t>
            </a:r>
          </a:p>
          <a:p>
            <a:r>
              <a:rPr lang="en-GB" b="0" dirty="0">
                <a:latin typeface="Arial" panose="020B0604020202020204" pitchFamily="34" charset="0"/>
                <a:cs typeface="Arial" panose="020B0604020202020204" pitchFamily="34" charset="0"/>
              </a:rPr>
              <a:t>c) 50.05 = 500.5 tenths or 50.5 = 505 tenths</a:t>
            </a:r>
          </a:p>
          <a:p>
            <a:r>
              <a:rPr lang="en-GB" b="0" dirty="0">
                <a:latin typeface="Arial" panose="020B0604020202020204" pitchFamily="34" charset="0"/>
                <a:cs typeface="Arial" panose="020B0604020202020204" pitchFamily="34" charset="0"/>
              </a:rPr>
              <a:t>d) 9 hundredths = 0.09 or 90 hundredths = 0.9</a:t>
            </a:r>
          </a:p>
          <a:p>
            <a:r>
              <a:rPr lang="en-GB" b="0" dirty="0">
                <a:latin typeface="Arial" panose="020B0604020202020204" pitchFamily="34" charset="0"/>
                <a:cs typeface="Arial" panose="020B0604020202020204" pitchFamily="34" charset="0"/>
              </a:rPr>
              <a:t>e) 0.012 = 1.2 hundredths or 1.2 = 120 hundredths </a:t>
            </a:r>
          </a:p>
          <a:p>
            <a:r>
              <a:rPr lang="en-GB" b="0" dirty="0">
                <a:latin typeface="Arial" panose="020B0604020202020204" pitchFamily="34" charset="0"/>
                <a:cs typeface="Arial" panose="020B0604020202020204" pitchFamily="34" charset="0"/>
              </a:rPr>
              <a:t>f) 12 tenths and 35 thousandths = 1.235 or 12 tenths and 35 hundredths = 1.55</a:t>
            </a:r>
          </a:p>
          <a:p>
            <a:pPr marL="0" indent="0">
              <a:buNone/>
            </a:pPr>
            <a:endParaRPr lang="en-GB" b="0"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How else can you write each number? </a:t>
            </a:r>
          </a:p>
          <a:p>
            <a:r>
              <a:rPr lang="en-GB" b="0" dirty="0">
                <a:latin typeface="Arial" panose="020B0604020202020204" pitchFamily="34" charset="0"/>
                <a:cs typeface="Arial" panose="020B0604020202020204" pitchFamily="34" charset="0"/>
              </a:rPr>
              <a:t>How could you represent each number to help you decide which is bigger?</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b="0" dirty="0">
                <a:latin typeface="Arial" panose="020B0604020202020204" pitchFamily="34" charset="0"/>
                <a:cs typeface="Arial" panose="020B0604020202020204" pitchFamily="34" charset="0"/>
              </a:rPr>
              <a:t>This activity can be used both to assess students’ understanding of the inequality and equality symbols, as well as their understanding of place value. The pairs of numbers have been deliberately selected to promote discussion or expose common misconceptions. </a:t>
            </a:r>
            <a:r>
              <a:rPr lang="en-GB" dirty="0">
                <a:latin typeface="Arial" panose="020B0604020202020204" pitchFamily="34" charset="0"/>
                <a:cs typeface="Arial" panose="020B0604020202020204" pitchFamily="34" charset="0"/>
              </a:rPr>
              <a:t>This makes students really focus on the place value; some of the examples may catch students out. </a:t>
            </a:r>
            <a:r>
              <a:rPr lang="en-GB" b="0" dirty="0">
                <a:latin typeface="Arial" panose="020B0604020202020204" pitchFamily="34" charset="0"/>
                <a:cs typeface="Arial" panose="020B0604020202020204" pitchFamily="34" charset="0"/>
              </a:rPr>
              <a:t>In part a, for example, students may be confident describing 3.1 as having ‘3 ones and 1 tenth’ but less familiar with expressing this as ‘31 tenths. </a:t>
            </a:r>
            <a:r>
              <a:rPr lang="en-GB" dirty="0">
                <a:latin typeface="Arial" panose="020B0604020202020204" pitchFamily="34" charset="0"/>
                <a:cs typeface="Arial" panose="020B0604020202020204" pitchFamily="34" charset="0"/>
              </a:rPr>
              <a:t>Think about what representations you could use to model each pair of numbers. Is the same representation suited to each example?</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4150298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Answers</a:t>
            </a:r>
          </a:p>
          <a:p>
            <a:pPr marL="228600" indent="-228600">
              <a:buAutoNum type="alphaLcParenR"/>
            </a:pPr>
            <a:r>
              <a:rPr lang="en-GB" b="0" dirty="0">
                <a:latin typeface="Arial" panose="020B0604020202020204" pitchFamily="34" charset="0"/>
                <a:cs typeface="Arial" panose="020B0604020202020204" pitchFamily="34" charset="0"/>
              </a:rPr>
              <a:t>In each of the questions, the value of the red digit bottom number (4.32) is 3 tenths.</a:t>
            </a:r>
          </a:p>
          <a:p>
            <a:pPr marL="0" indent="0">
              <a:buNone/>
            </a:pPr>
            <a:r>
              <a:rPr lang="en-GB" b="0" dirty="0">
                <a:latin typeface="Arial" panose="020B0604020202020204" pitchFamily="34" charset="0"/>
                <a:cs typeface="Arial" panose="020B0604020202020204" pitchFamily="34" charset="0"/>
              </a:rPr>
              <a:t>The values of the top numbers are, left to right, 0.432: three hundredths, 43.2: three (ones), 4320: three hundreds, </a:t>
            </a:r>
          </a:p>
          <a:p>
            <a:pPr marL="0" indent="0">
              <a:buNone/>
            </a:pPr>
            <a:r>
              <a:rPr lang="en-GB" b="0" dirty="0">
                <a:latin typeface="Arial" panose="020B0604020202020204" pitchFamily="34" charset="0"/>
                <a:cs typeface="Arial" panose="020B0604020202020204" pitchFamily="34" charset="0"/>
              </a:rPr>
              <a:t>0.0432: three thousandths, 432: three tens/thirty, 0.00432: three ten thousandths.</a:t>
            </a:r>
          </a:p>
          <a:p>
            <a:pPr marL="0" indent="0">
              <a:buNone/>
            </a:pPr>
            <a:r>
              <a:rPr lang="en-GB" b="0" dirty="0">
                <a:latin typeface="Arial" panose="020B0604020202020204" pitchFamily="34" charset="0"/>
                <a:cs typeface="Arial" panose="020B0604020202020204" pitchFamily="34" charset="0"/>
              </a:rPr>
              <a:t>b) Students should recognise that, although the place value is different, the digits and order of the digits is the same. This means that the two numbers can be connected by multiplying/dividing by power of 10.</a:t>
            </a:r>
          </a:p>
          <a:p>
            <a:pPr marL="0" indent="0">
              <a:buNone/>
            </a:pPr>
            <a:r>
              <a:rPr lang="en-GB" b="0" dirty="0">
                <a:latin typeface="Arial" panose="020B0604020202020204" pitchFamily="34" charset="0"/>
                <a:cs typeface="Arial" panose="020B0604020202020204" pitchFamily="34" charset="0"/>
              </a:rPr>
              <a:t>c) Students may have written one or more of the following calculations – some may also choose to be creative, and include multiple operations (such as in the third example given each time).</a:t>
            </a:r>
          </a:p>
          <a:p>
            <a:pPr marL="0" indent="0">
              <a:buNone/>
            </a:pPr>
            <a:r>
              <a:rPr lang="en-GB" b="0" dirty="0">
                <a:latin typeface="Arial" panose="020B0604020202020204" pitchFamily="34" charset="0"/>
                <a:cs typeface="Arial" panose="020B0604020202020204" pitchFamily="34" charset="0"/>
              </a:rPr>
              <a:t>0.432 × 10 = 4.32 or 4.32 ÷ 10 = 0.432 or 4.32 ÷ 1000 × 100 = 0.432 etc.</a:t>
            </a:r>
          </a:p>
          <a:p>
            <a:pPr marL="0" indent="0">
              <a:buNone/>
            </a:pPr>
            <a:r>
              <a:rPr lang="en-GB" b="0" dirty="0">
                <a:latin typeface="Arial" panose="020B0604020202020204" pitchFamily="34" charset="0"/>
                <a:cs typeface="Arial" panose="020B0604020202020204" pitchFamily="34" charset="0"/>
              </a:rPr>
              <a:t>43.2 ÷ 10 = 4.32 or 4.32 × 10 = 43.2 or 43.2 × 100 ÷ 1000 = 4.32 etc.</a:t>
            </a:r>
          </a:p>
          <a:p>
            <a:pPr marL="0" indent="0">
              <a:buNone/>
            </a:pPr>
            <a:r>
              <a:rPr lang="en-GB" b="0" dirty="0">
                <a:latin typeface="Arial" panose="020B0604020202020204" pitchFamily="34" charset="0"/>
                <a:cs typeface="Arial" panose="020B0604020202020204" pitchFamily="34" charset="0"/>
              </a:rPr>
              <a:t>4320 ÷ 1000 = 4.32 or 4.32 × 1000 = 4320 or 4320 ÷ 10 ÷ 100 = 4.32 etc.</a:t>
            </a:r>
          </a:p>
          <a:p>
            <a:pPr marL="0" indent="0">
              <a:buNone/>
            </a:pPr>
            <a:r>
              <a:rPr lang="en-GB" b="0" dirty="0">
                <a:latin typeface="Arial" panose="020B0604020202020204" pitchFamily="34" charset="0"/>
                <a:cs typeface="Arial" panose="020B0604020202020204" pitchFamily="34" charset="0"/>
              </a:rPr>
              <a:t>0.0432 ×100 = 4.32 or 4.32 ÷ 100 = 0.0432 or 4.32 ÷ 1000 × 10 = 0.0432 etc.</a:t>
            </a:r>
          </a:p>
          <a:p>
            <a:pPr marL="0" indent="0">
              <a:buNone/>
            </a:pPr>
            <a:r>
              <a:rPr lang="en-GB" b="0" dirty="0">
                <a:latin typeface="Arial" panose="020B0604020202020204" pitchFamily="34" charset="0"/>
                <a:cs typeface="Arial" panose="020B0604020202020204" pitchFamily="34" charset="0"/>
              </a:rPr>
              <a:t>432 ÷ 100 = 4.32 or 4.32 × 100 = 432 or 4.32 × 10 × 10 = 0.432 etc.</a:t>
            </a:r>
          </a:p>
          <a:p>
            <a:pPr marL="0" indent="0">
              <a:buNone/>
            </a:pPr>
            <a:r>
              <a:rPr lang="en-GB" b="0" dirty="0">
                <a:latin typeface="Arial" panose="020B0604020202020204" pitchFamily="34" charset="0"/>
                <a:cs typeface="Arial" panose="020B0604020202020204" pitchFamily="34" charset="0"/>
              </a:rPr>
              <a:t>0.00432 × 1000 = 4.32 or 4.32 ÷ 1000 = 0.00432 or 0.0432 × 100 ×10 = 4.32 etc</a:t>
            </a:r>
          </a:p>
          <a:p>
            <a:pPr marL="0" indent="0">
              <a:buNone/>
            </a:pPr>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What is the same and what is different about each pair of numbers?</a:t>
            </a:r>
          </a:p>
          <a:p>
            <a:r>
              <a:rPr lang="en-GB" b="0" dirty="0">
                <a:latin typeface="Arial" panose="020B0604020202020204" pitchFamily="34" charset="0"/>
                <a:cs typeface="Arial" panose="020B0604020202020204" pitchFamily="34" charset="0"/>
              </a:rPr>
              <a:t>How has the value of the 3 digit changed each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What is the relationship between each pair of numbers? Can you express this another way?</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 this activity, the digits remain the same throughout to allow students to really focus on what has changed: the values. Comparing the numbers in pairs may support conversations about multiplying and dividing by powers of 10, so that you can assess students’ prior knowledge in this area. Think carefully about the language you will use to describe the relationship between the two numbers – will students use phrases such as ‘ten times bigger’ and ‘ten times smaller’? How about ‘one tenth as big’? There are lots of opportunities to assess students’ confidence with performing operations that change place value mentally, as well as whether they are familiar with representations such as place-value grids and Gattegno charts.</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321732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endParaRPr lang="en-GB" b="1" dirty="0"/>
          </a:p>
          <a:p>
            <a:r>
              <a:rPr lang="en-GB" b="1" dirty="0"/>
              <a:t>Answers</a:t>
            </a:r>
          </a:p>
          <a:p>
            <a:pPr marL="228600" indent="-228600">
              <a:buAutoNum type="alphaLcParenR"/>
            </a:pPr>
            <a:r>
              <a:rPr lang="en-GB" b="0" dirty="0"/>
              <a:t>False</a:t>
            </a:r>
          </a:p>
          <a:p>
            <a:pPr marL="228600" indent="-228600">
              <a:buAutoNum type="alphaLcParenR"/>
            </a:pPr>
            <a:r>
              <a:rPr lang="en-GB" b="0" dirty="0"/>
              <a:t>False</a:t>
            </a:r>
          </a:p>
          <a:p>
            <a:pPr marL="228600" indent="-228600">
              <a:buAutoNum type="alphaLcParenR"/>
            </a:pPr>
            <a:r>
              <a:rPr lang="en-GB" b="0" dirty="0"/>
              <a:t>False</a:t>
            </a:r>
          </a:p>
          <a:p>
            <a:pPr marL="228600" indent="-228600">
              <a:buAutoNum type="alphaLcParenR"/>
            </a:pPr>
            <a:r>
              <a:rPr lang="en-GB" b="0" dirty="0"/>
              <a:t>True</a:t>
            </a:r>
          </a:p>
          <a:p>
            <a:pPr marL="228600" indent="-228600">
              <a:buAutoNum type="alphaLcParenR"/>
            </a:pPr>
            <a:r>
              <a:rPr lang="en-GB" b="0" dirty="0"/>
              <a:t>True</a:t>
            </a:r>
          </a:p>
          <a:p>
            <a:pPr marL="228600" indent="-228600">
              <a:buAutoNum type="alphaLcParenR"/>
            </a:pPr>
            <a:r>
              <a:rPr lang="en-GB" b="0" dirty="0"/>
              <a:t>True</a:t>
            </a:r>
          </a:p>
          <a:p>
            <a:pPr marL="228600" indent="-228600">
              <a:buAutoNum type="alphaLcParenR"/>
            </a:pPr>
            <a:r>
              <a:rPr lang="en-GB" b="0" dirty="0"/>
              <a:t>False</a:t>
            </a:r>
          </a:p>
          <a:p>
            <a:pPr marL="228600" indent="-228600">
              <a:buAutoNum type="alphaLcParenR"/>
            </a:pPr>
            <a:r>
              <a:rPr lang="en-GB" b="0" dirty="0"/>
              <a:t>False</a:t>
            </a:r>
          </a:p>
          <a:p>
            <a:pPr marL="0" indent="0">
              <a:buNone/>
            </a:pPr>
            <a:endParaRPr lang="en-GB" b="0" dirty="0"/>
          </a:p>
          <a:p>
            <a:pPr marL="0" indent="0">
              <a:buNone/>
            </a:pPr>
            <a:r>
              <a:rPr lang="en-GB" b="0" dirty="0"/>
              <a:t>Changes to incorrect statements could include:</a:t>
            </a:r>
          </a:p>
          <a:p>
            <a:pPr marL="0" indent="0">
              <a:buNone/>
            </a:pPr>
            <a:r>
              <a:rPr lang="en-GB" b="0" dirty="0"/>
              <a:t>a) 10 x 0.7 = 7 or 100 x 0.7 = 70</a:t>
            </a:r>
          </a:p>
          <a:p>
            <a:pPr marL="0" indent="0">
              <a:buNone/>
            </a:pPr>
            <a:r>
              <a:rPr lang="en-GB" b="0" dirty="0"/>
              <a:t>b) 0.70 = 0.7 x 1 or 7.0 = 0.7 x 10</a:t>
            </a:r>
          </a:p>
          <a:p>
            <a:pPr marL="0" indent="0">
              <a:buNone/>
            </a:pPr>
            <a:r>
              <a:rPr lang="en-GB" b="0" dirty="0"/>
              <a:t>c) 0.70 = 0.7 or 7.0 &gt; 0.7</a:t>
            </a:r>
          </a:p>
          <a:p>
            <a:pPr marL="0" indent="0">
              <a:buNone/>
            </a:pPr>
            <a:r>
              <a:rPr lang="en-GB" b="0" dirty="0"/>
              <a:t>g) 0.7 x 10 &gt; 70 </a:t>
            </a:r>
            <a:r>
              <a:rPr lang="en-GB" sz="1200" dirty="0"/>
              <a:t>÷ 100 or 0.7 x 10 &lt; 70 ÷ 1</a:t>
            </a:r>
          </a:p>
          <a:p>
            <a:pPr marL="0" indent="0">
              <a:buNone/>
            </a:pPr>
            <a:r>
              <a:rPr lang="en-GB" sz="1200" b="0" dirty="0"/>
              <a:t>h) 0.07 x 10 &lt; 0.7 x 100 or 0.07 x 10 000 &gt; 0.7 x 100 </a:t>
            </a:r>
            <a:endParaRPr lang="en-GB" b="0" dirty="0"/>
          </a:p>
          <a:p>
            <a:pPr marL="0" indent="0">
              <a:buNone/>
            </a:pPr>
            <a:endParaRPr lang="en-GB" b="1" dirty="0"/>
          </a:p>
          <a:p>
            <a:pPr marL="0" indent="0">
              <a:buNone/>
            </a:pPr>
            <a:r>
              <a:rPr lang="en-GB" b="1" dirty="0"/>
              <a:t>Suggested questioning</a:t>
            </a:r>
          </a:p>
          <a:p>
            <a:pPr marL="0" indent="0">
              <a:buNone/>
            </a:pPr>
            <a:r>
              <a:rPr lang="en-GB" b="0" dirty="0"/>
              <a:t>What is the value of the left hand side of your equation/inequality? What is the value of the right hand side of your equation/inequality?</a:t>
            </a:r>
          </a:p>
          <a:p>
            <a:pPr marL="0" indent="0">
              <a:buNone/>
            </a:pPr>
            <a:r>
              <a:rPr lang="en-GB" b="0" dirty="0"/>
              <a:t>How could you rewrite each statement? Is there more than one way to rewrite it?</a:t>
            </a:r>
          </a:p>
          <a:p>
            <a:pPr marL="0" indent="0">
              <a:buNone/>
            </a:pPr>
            <a:endParaRPr lang="en-GB" b="0" dirty="0"/>
          </a:p>
          <a:p>
            <a:r>
              <a:rPr lang="en-GB" b="1" dirty="0"/>
              <a:t>Things to think about</a:t>
            </a:r>
          </a:p>
          <a:p>
            <a:r>
              <a:rPr lang="en-GB" dirty="0"/>
              <a:t>The activities throughout this set of key ideas have relied upon use of the &lt;, &gt;, = symbols. This activity focuses more explicitly on the symbols and ensuring students fully understand them. </a:t>
            </a:r>
          </a:p>
          <a:p>
            <a:r>
              <a:rPr lang="en-GB" dirty="0"/>
              <a:t>Listen carefully to the language that students use around the equality and inequality symbols. Do they understand that = means ‘the same value as…’? Some students may use words like ‘makes’ when reading calculations aloud, which suggests an understanding of = as a process rather than a statement of equality. </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3561822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409391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89406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a:p>
        </p:txBody>
      </p:sp>
    </p:spTree>
    <p:extLst>
      <p:ext uri="{BB962C8B-B14F-4D97-AF65-F5344CB8AC3E}">
        <p14:creationId xmlns:p14="http://schemas.microsoft.com/office/powerpoint/2010/main" val="426657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You may wish to use the printable 0–9 digit cards (on slides 37–46).</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Answers</a:t>
            </a:r>
          </a:p>
          <a:p>
            <a:pPr marL="228600" indent="-228600">
              <a:buAutoNum type="alphaLcParenR"/>
            </a:pPr>
            <a:r>
              <a:rPr lang="en-GB" b="0" dirty="0">
                <a:latin typeface="Arial" panose="020B0604020202020204" pitchFamily="34" charset="0"/>
                <a:cs typeface="Arial" panose="020B0604020202020204" pitchFamily="34" charset="0"/>
              </a:rPr>
              <a:t>98</a:t>
            </a:r>
            <a:r>
              <a:rPr lang="en-GB" sz="1200"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760</a:t>
            </a:r>
          </a:p>
          <a:p>
            <a:pPr marL="228600" indent="-228600">
              <a:buAutoNum type="alphaLcParenR"/>
            </a:pPr>
            <a:r>
              <a:rPr lang="en-GB" b="0" dirty="0">
                <a:latin typeface="Arial" panose="020B0604020202020204" pitchFamily="34" charset="0"/>
                <a:cs typeface="Arial" panose="020B0604020202020204" pitchFamily="34" charset="0"/>
              </a:rPr>
              <a:t>60</a:t>
            </a:r>
            <a:r>
              <a:rPr lang="en-GB" sz="1200"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789</a:t>
            </a:r>
          </a:p>
          <a:p>
            <a:pPr marL="228600" indent="-228600">
              <a:buAutoNum type="alphaLcParenR"/>
            </a:pPr>
            <a:r>
              <a:rPr lang="en-GB" b="0" dirty="0">
                <a:latin typeface="Arial" panose="020B0604020202020204" pitchFamily="34" charset="0"/>
                <a:cs typeface="Arial" panose="020B0604020202020204" pitchFamily="34" charset="0"/>
              </a:rPr>
              <a:t>60</a:t>
            </a:r>
            <a:r>
              <a:rPr lang="en-GB" sz="1200"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789</a:t>
            </a:r>
          </a:p>
          <a:p>
            <a:pPr marL="228600" indent="-228600">
              <a:buAutoNum type="alphaLcParenR"/>
            </a:pPr>
            <a:r>
              <a:rPr lang="en-GB" b="0" dirty="0">
                <a:latin typeface="Arial" panose="020B0604020202020204" pitchFamily="34" charset="0"/>
                <a:cs typeface="Arial" panose="020B0604020202020204" pitchFamily="34" charset="0"/>
              </a:rPr>
              <a:t>89</a:t>
            </a:r>
            <a:r>
              <a:rPr lang="en-GB" sz="1200"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760</a:t>
            </a:r>
          </a:p>
          <a:p>
            <a:pPr marL="228600" indent="-228600">
              <a:buAutoNum type="alphaLcParenR"/>
            </a:pPr>
            <a:r>
              <a:rPr lang="en-GB" b="0" dirty="0">
                <a:latin typeface="Arial" panose="020B0604020202020204" pitchFamily="34" charset="0"/>
                <a:cs typeface="Arial" panose="020B0604020202020204" pitchFamily="34" charset="0"/>
              </a:rPr>
              <a:t>XX76X, e.g. 90 768</a:t>
            </a:r>
          </a:p>
          <a:p>
            <a:pPr marL="228600" indent="-228600">
              <a:buAutoNum type="alphaLcParenR"/>
            </a:pPr>
            <a:r>
              <a:rPr lang="en-GB" b="0" dirty="0">
                <a:latin typeface="Arial" panose="020B0604020202020204" pitchFamily="34" charset="0"/>
                <a:cs typeface="Arial" panose="020B0604020202020204" pitchFamily="34" charset="0"/>
              </a:rPr>
              <a:t>X76XX, e.g. 97 680</a:t>
            </a:r>
          </a:p>
          <a:p>
            <a:pPr marL="0" indent="0">
              <a:buNone/>
            </a:pPr>
            <a:r>
              <a:rPr lang="en-GB" b="0" i="0" dirty="0">
                <a:latin typeface="Arial" panose="020B0604020202020204" pitchFamily="34" charset="0"/>
                <a:cs typeface="Arial" panose="020B0604020202020204" pitchFamily="34" charset="0"/>
              </a:rPr>
              <a:t>24 </a:t>
            </a:r>
          </a:p>
          <a:p>
            <a:pPr marL="0" indent="0">
              <a:buNone/>
            </a:pPr>
            <a:endParaRPr lang="en-GB" b="0" i="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Which digit did you put in the __ position? Why? Is your strategy the same each time?</a:t>
            </a:r>
          </a:p>
          <a:p>
            <a:r>
              <a:rPr lang="en-GB" b="0" dirty="0">
                <a:latin typeface="Arial" panose="020B0604020202020204" pitchFamily="34" charset="0"/>
                <a:cs typeface="Arial" panose="020B0604020202020204" pitchFamily="34" charset="0"/>
              </a:rPr>
              <a:t>How do you know your number fits the criteria? How would you explain this to your teacher?</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b="0" dirty="0">
                <a:latin typeface="Arial" panose="020B0604020202020204" pitchFamily="34" charset="0"/>
                <a:cs typeface="Arial" panose="020B0604020202020204" pitchFamily="34" charset="0"/>
              </a:rPr>
              <a:t>Students may find it challenging to read larger values. Ensure that you build time into this activity to practise reading their 5-digit numbers aloud.</a:t>
            </a:r>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353325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Answers</a:t>
            </a:r>
          </a:p>
          <a:p>
            <a:pPr marL="228600" indent="-228600">
              <a:buAutoNum type="alphaLcParenR"/>
            </a:pPr>
            <a:r>
              <a:rPr lang="en-GB" b="0" dirty="0">
                <a:latin typeface="Arial" panose="020B0604020202020204" pitchFamily="34" charset="0"/>
                <a:cs typeface="Arial" panose="020B0604020202020204" pitchFamily="34" charset="0"/>
              </a:rPr>
              <a:t>330 033</a:t>
            </a:r>
          </a:p>
          <a:p>
            <a:pPr marL="228600" indent="-228600">
              <a:buAutoNum type="alphaLcParenR"/>
            </a:pPr>
            <a:r>
              <a:rPr lang="en-GB" b="0" dirty="0">
                <a:latin typeface="Arial" panose="020B0604020202020204" pitchFamily="34" charset="0"/>
                <a:cs typeface="Arial" panose="020B0604020202020204" pitchFamily="34" charset="0"/>
              </a:rPr>
              <a:t>30 333</a:t>
            </a:r>
          </a:p>
          <a:p>
            <a:pPr marL="228600" indent="-228600">
              <a:buAutoNum type="alphaLcParenR"/>
            </a:pPr>
            <a:r>
              <a:rPr lang="en-GB" b="0" dirty="0">
                <a:latin typeface="Arial" panose="020B0604020202020204" pitchFamily="34" charset="0"/>
                <a:cs typeface="Arial" panose="020B0604020202020204" pitchFamily="34" charset="0"/>
              </a:rPr>
              <a:t>300 033</a:t>
            </a:r>
          </a:p>
          <a:p>
            <a:pPr marL="228600" indent="-228600">
              <a:buAutoNum type="alphaLcParenR"/>
            </a:pPr>
            <a:r>
              <a:rPr lang="en-GB" b="0" dirty="0">
                <a:latin typeface="Arial" panose="020B0604020202020204" pitchFamily="34" charset="0"/>
                <a:cs typeface="Arial" panose="020B0604020202020204" pitchFamily="34" charset="0"/>
              </a:rPr>
              <a:t>33 033</a:t>
            </a:r>
          </a:p>
          <a:p>
            <a:pPr marL="228600" indent="-228600">
              <a:buAutoNum type="alphaLcParenR"/>
            </a:pPr>
            <a:r>
              <a:rPr lang="en-GB" b="0" dirty="0">
                <a:latin typeface="Arial" panose="020B0604020202020204" pitchFamily="34" charset="0"/>
                <a:cs typeface="Arial" panose="020B0604020202020204" pitchFamily="34" charset="0"/>
              </a:rPr>
              <a:t>330 333</a:t>
            </a:r>
          </a:p>
          <a:p>
            <a:pPr marL="228600" indent="-228600">
              <a:buAutoNum type="alphaLcParenR"/>
            </a:pPr>
            <a:r>
              <a:rPr lang="en-GB" b="0" dirty="0">
                <a:latin typeface="Arial" panose="020B0604020202020204" pitchFamily="34" charset="0"/>
                <a:cs typeface="Arial" panose="020B0604020202020204" pitchFamily="34" charset="0"/>
              </a:rPr>
              <a:t>33 333</a:t>
            </a:r>
          </a:p>
          <a:p>
            <a:pPr marL="228600" indent="-228600">
              <a:buAutoNum type="alphaLcParenR"/>
            </a:pPr>
            <a:r>
              <a:rPr lang="en-GB" b="0" dirty="0">
                <a:latin typeface="Arial" panose="020B0604020202020204" pitchFamily="34" charset="0"/>
                <a:cs typeface="Arial" panose="020B0604020202020204" pitchFamily="34" charset="0"/>
              </a:rPr>
              <a:t>333 333</a:t>
            </a:r>
          </a:p>
          <a:p>
            <a:pPr marL="228600" indent="-228600">
              <a:buAutoNum type="alphaLcParenR"/>
            </a:pPr>
            <a:r>
              <a:rPr lang="en-GB" b="0" dirty="0">
                <a:latin typeface="Arial" panose="020B0604020202020204" pitchFamily="34" charset="0"/>
                <a:cs typeface="Arial" panose="020B0604020202020204" pitchFamily="34" charset="0"/>
              </a:rPr>
              <a:t>3 000 033</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What is the same and what is different about number _ and number _?</a:t>
            </a:r>
          </a:p>
          <a:p>
            <a:r>
              <a:rPr lang="en-GB" b="0" dirty="0">
                <a:latin typeface="Arial" panose="020B0604020202020204" pitchFamily="34" charset="0"/>
                <a:cs typeface="Arial" panose="020B0604020202020204" pitchFamily="34" charset="0"/>
              </a:rPr>
              <a:t>Which is the biggest and which is the smallest number in this set?</a:t>
            </a:r>
          </a:p>
          <a:p>
            <a:r>
              <a:rPr lang="en-GB" b="0" dirty="0">
                <a:latin typeface="Arial" panose="020B0604020202020204" pitchFamily="34" charset="0"/>
                <a:cs typeface="Arial" panose="020B0604020202020204" pitchFamily="34" charset="0"/>
              </a:rPr>
              <a:t>What would happen if I multiplied one of these numbers by 10?</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has been designed make students think about how the position of the digits changes the value of the number.  A single digit, 3, has been used to focus students’ attention on the language associated with place value – the different ways we say a digit depending on its position.</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85161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22891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Answers</a:t>
                </a:r>
              </a:p>
              <a:p>
                <a:pPr marL="0" indent="0">
                  <a:buNone/>
                </a:pPr>
                <a:r>
                  <a:rPr lang="en-GB" b="0" dirty="0">
                    <a:latin typeface="Arial" panose="020B0604020202020204" pitchFamily="34" charset="0"/>
                    <a:cs typeface="Arial" panose="020B0604020202020204" pitchFamily="34" charset="0"/>
                  </a:rPr>
                  <a:t>a) Amina: 1 063; Beth: 0.163; Cameron: 10.63</a:t>
                </a:r>
              </a:p>
              <a:p>
                <a:pPr marL="0" indent="0">
                  <a:buNone/>
                </a:pPr>
                <a:r>
                  <a:rPr lang="en-GB" b="0" dirty="0">
                    <a:latin typeface="Arial" panose="020B0604020202020204" pitchFamily="34" charset="0"/>
                    <a:cs typeface="Arial" panose="020B0604020202020204" pitchFamily="34" charset="0"/>
                  </a:rPr>
                  <a:t>b) The digits of each number are the same, but have different values because of their position. </a:t>
                </a:r>
              </a:p>
              <a:p>
                <a:pPr marL="0" indent="0">
                  <a:buNone/>
                </a:pPr>
                <a:r>
                  <a:rPr lang="en-GB" b="0" dirty="0">
                    <a:latin typeface="Arial" panose="020B0604020202020204" pitchFamily="34" charset="0"/>
                    <a:cs typeface="Arial" panose="020B0604020202020204" pitchFamily="34" charset="0"/>
                  </a:rPr>
                  <a:t>c) Examples for Amina and Cameron’s numbers: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1</a:t>
                </a:r>
                <a:r>
                  <a:rPr lang="en-GB" b="0" dirty="0">
                    <a:latin typeface="Arial" panose="020B0604020202020204" pitchFamily="34" charset="0"/>
                    <a:cs typeface="Arial" panose="020B0604020202020204" pitchFamily="34" charset="0"/>
                  </a:rPr>
                  <a:t>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063</a:t>
                </a:r>
                <a14:m>
                  <m:oMath xmlns:m="http://schemas.openxmlformats.org/officeDocument/2006/math">
                    <m:r>
                      <a:rPr lang="en-GB" sz="1200" b="0" i="0" dirty="0" smtClean="0">
                        <a:solidFill>
                          <a:schemeClr val="tx1"/>
                        </a:solidFill>
                        <a:latin typeface="Cambria Math" panose="02040503050406030204" pitchFamily="18" charset="0"/>
                        <a:ea typeface="Cambria Math" panose="02040503050406030204" pitchFamily="18" charset="0"/>
                      </a:rPr>
                      <m:t> </m:t>
                    </m:r>
                    <m:r>
                      <a:rPr lang="en-GB" sz="1200" b="0" i="1" dirty="0" smtClean="0">
                        <a:solidFill>
                          <a:schemeClr val="tx1"/>
                        </a:solidFill>
                        <a:latin typeface="Cambria Math" panose="02040503050406030204" pitchFamily="18" charset="0"/>
                        <a:ea typeface="Cambria Math" panose="02040503050406030204" pitchFamily="18" charset="0"/>
                      </a:rPr>
                      <m:t>÷</m:t>
                    </m:r>
                  </m:oMath>
                </a14:m>
                <a:r>
                  <a:rPr lang="en-GB" b="0" dirty="0">
                    <a:latin typeface="Arial" panose="020B0604020202020204" pitchFamily="34" charset="0"/>
                    <a:cs typeface="Arial" panose="020B0604020202020204" pitchFamily="34" charset="0"/>
                  </a:rPr>
                  <a:t> 100 = 10.63, 10.63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100 = 1</a:t>
                </a:r>
                <a:r>
                  <a:rPr lang="en-GB" b="0" dirty="0">
                    <a:latin typeface="Arial" panose="020B0604020202020204" pitchFamily="34" charset="0"/>
                    <a:cs typeface="Arial" panose="020B0604020202020204" pitchFamily="34" charset="0"/>
                  </a:rPr>
                  <a:t>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063,</a:t>
                </a:r>
                <a:r>
                  <a:rPr lang="en-GB" sz="1200" b="0" kern="1200" baseline="0" dirty="0">
                    <a:solidFill>
                      <a:schemeClr val="tx1"/>
                    </a:solidFill>
                    <a:effectLst/>
                    <a:latin typeface="Arial" panose="020B0604020202020204" pitchFamily="34" charset="0"/>
                    <a:ea typeface="+mn-ea"/>
                    <a:cs typeface="Arial" panose="020B0604020202020204" pitchFamily="34" charset="0"/>
                    <a:sym typeface="Symbol" pitchFamily="2" charset="2"/>
                  </a:rPr>
                  <a:t> </a:t>
                </a:r>
                <a:r>
                  <a:rPr lang="en-GB" b="0" dirty="0">
                    <a:latin typeface="Arial" panose="020B0604020202020204" pitchFamily="34" charset="0"/>
                    <a:cs typeface="Arial" panose="020B0604020202020204" pitchFamily="34" charset="0"/>
                  </a:rPr>
                  <a:t>10.63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10</a:t>
                </a:r>
                <a:r>
                  <a:rPr lang="en-GB" sz="1200" b="0" kern="1200" baseline="0" dirty="0">
                    <a:solidFill>
                      <a:schemeClr val="tx1"/>
                    </a:solidFill>
                    <a:effectLst/>
                    <a:latin typeface="Arial" panose="020B0604020202020204" pitchFamily="34" charset="0"/>
                    <a:ea typeface="+mn-ea"/>
                    <a:cs typeface="Arial" panose="020B0604020202020204" pitchFamily="34" charset="0"/>
                    <a:sym typeface="Symbol" pitchFamily="2" charset="2"/>
                  </a:rPr>
                  <a:t>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10 = 1</a:t>
                </a:r>
                <a:r>
                  <a:rPr lang="en-GB" b="0" dirty="0">
                    <a:latin typeface="Arial" panose="020B0604020202020204" pitchFamily="34" charset="0"/>
                    <a:cs typeface="Arial" panose="020B0604020202020204" pitchFamily="34" charset="0"/>
                  </a:rPr>
                  <a:t>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063</a:t>
                </a:r>
              </a:p>
              <a:p>
                <a:pPr marL="0" indent="0">
                  <a:buNone/>
                </a:pP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It is not possible to include Beth’s number in this calculation since the digits are placed differently and, when multiplying or dividing by a power of 10, the order of the digits remains unchanged.</a:t>
                </a:r>
                <a:endParaRPr lang="en-GB" b="0" dirty="0">
                  <a:latin typeface="Arial" panose="020B0604020202020204" pitchFamily="34" charset="0"/>
                  <a:cs typeface="Arial" panose="020B0604020202020204" pitchFamily="34" charset="0"/>
                </a:endParaRPr>
              </a:p>
              <a:p>
                <a:pPr marL="0" indent="0">
                  <a:buNone/>
                </a:pPr>
                <a:endParaRPr lang="en-GB" b="0" dirty="0">
                  <a:latin typeface="Arial" panose="020B0604020202020204" pitchFamily="34" charset="0"/>
                  <a:cs typeface="Arial" panose="020B0604020202020204" pitchFamily="34" charset="0"/>
                </a:endParaRPr>
              </a:p>
              <a:p>
                <a:pPr marL="0" indent="0">
                  <a:buNone/>
                </a:pPr>
                <a:r>
                  <a:rPr lang="en-GB" b="0" dirty="0">
                    <a:latin typeface="Arial" panose="020B0604020202020204" pitchFamily="34" charset="0"/>
                    <a:cs typeface="Arial" panose="020B0604020202020204" pitchFamily="34" charset="0"/>
                  </a:rPr>
                  <a:t>? You would need to change Beth’s number so that there was a place holder between the 1 digit and the 6 digit. Alternatively, you could remove the placeholder 0 from both Amina and Cameron’s numbers so that their numbers just used the digits 163 in that order.</a:t>
                </a:r>
              </a:p>
              <a:p>
                <a:pPr marL="0" indent="0">
                  <a:buNone/>
                </a:pPr>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Why do we need to use a zero to show there are no hundreds in Amina’s number, but not in Beth’s or Cameron’s number?</a:t>
                </a:r>
              </a:p>
              <a:p>
                <a:r>
                  <a:rPr lang="en-GB" b="0" dirty="0">
                    <a:latin typeface="Arial" panose="020B0604020202020204" pitchFamily="34" charset="0"/>
                    <a:cs typeface="Arial" panose="020B0604020202020204" pitchFamily="34" charset="0"/>
                  </a:rPr>
                  <a:t>What operation could we make to Beth’s number so that we could multiply by 10 or 100 or 1000 to get Amina’s number?</a:t>
                </a:r>
              </a:p>
              <a:p>
                <a:r>
                  <a:rPr lang="en-GB" b="0" dirty="0">
                    <a:latin typeface="Arial" panose="020B0604020202020204" pitchFamily="34" charset="0"/>
                    <a:cs typeface="Arial" panose="020B0604020202020204" pitchFamily="34" charset="0"/>
                  </a:rPr>
                  <a:t>What would happen if Beth’s number was multiplied by 10? What would that look like using Amina’s representation? Using Cameron’s representation?</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focuses students’ attention on the position of the digits, the effect of multiplication or division by powers of 10 and the importance of the use of zero as a place holder.</a:t>
                </a:r>
              </a:p>
            </p:txBody>
          </p:sp>
        </mc:Choice>
        <mc:Fallback xmlns="">
          <p:sp>
            <p:nvSpPr>
              <p:cNvPr id="3" name="Notes Placeholder 2"/>
              <p:cNvSpPr>
                <a:spLocks noGrp="1"/>
              </p:cNvSpPr>
              <p:nvPr>
                <p:ph type="body" idx="1"/>
              </p:nvPr>
            </p:nvSpPr>
            <p:spPr/>
            <p:txBody>
              <a:bodyPr/>
              <a:lstStyle/>
              <a:p>
                <a:r>
                  <a:rPr lang="en-GB" b="1">
                    <a:latin typeface="Arial" panose="020B0604020202020204" pitchFamily="34" charset="0"/>
                    <a:cs typeface="Arial" panose="020B0604020202020204" pitchFamily="34" charset="0"/>
                  </a:rPr>
                  <a:t>This slide is animated</a:t>
                </a:r>
                <a:r>
                  <a:rPr lang="en-GB" b="0">
                    <a:latin typeface="Arial" panose="020B0604020202020204" pitchFamily="34" charset="0"/>
                    <a:cs typeface="Arial" panose="020B0604020202020204" pitchFamily="34" charset="0"/>
                  </a:rPr>
                  <a:t>. Each question will appear separately so you can choose the pace at which to work with your class. </a:t>
                </a:r>
                <a:endParaRPr lang="en-GB"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Answers</a:t>
                </a:r>
              </a:p>
              <a:p>
                <a:pPr marL="0" indent="0">
                  <a:buNone/>
                </a:pPr>
                <a:r>
                  <a:rPr lang="en-GB" b="0">
                    <a:latin typeface="Arial" panose="020B0604020202020204" pitchFamily="34" charset="0"/>
                    <a:cs typeface="Arial" panose="020B0604020202020204" pitchFamily="34" charset="0"/>
                  </a:rPr>
                  <a:t>a) Amina: 1 063; Beth: 0.163; Cameron: 10.63</a:t>
                </a:r>
              </a:p>
              <a:p>
                <a:pPr marL="0" indent="0">
                  <a:buNone/>
                </a:pPr>
                <a:r>
                  <a:rPr lang="en-GB" b="0">
                    <a:latin typeface="Arial" panose="020B0604020202020204" pitchFamily="34" charset="0"/>
                    <a:cs typeface="Arial" panose="020B0604020202020204" pitchFamily="34" charset="0"/>
                  </a:rPr>
                  <a:t>b) The digits of each number are the same, but have different values because of their position. </a:t>
                </a:r>
              </a:p>
              <a:p>
                <a:pPr marL="0" indent="0">
                  <a:buNone/>
                </a:pPr>
                <a:r>
                  <a:rPr lang="en-GB" b="0">
                    <a:latin typeface="Arial" panose="020B0604020202020204" pitchFamily="34" charset="0"/>
                    <a:cs typeface="Arial" panose="020B0604020202020204" pitchFamily="34" charset="0"/>
                  </a:rPr>
                  <a:t>c) Examples for Amina and Cameron’s numbers: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1</a:t>
                </a:r>
                <a:r>
                  <a:rPr lang="en-GB" b="0">
                    <a:latin typeface="Arial" panose="020B0604020202020204" pitchFamily="34" charset="0"/>
                    <a:cs typeface="Arial" panose="020B0604020202020204" pitchFamily="34" charset="0"/>
                  </a:rPr>
                  <a:t>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063</a:t>
                </a:r>
                <a:r>
                  <a:rPr lang="en-GB" sz="1200" b="0" i="0" dirty="0">
                    <a:solidFill>
                      <a:schemeClr val="tx1"/>
                    </a:solidFill>
                    <a:latin typeface="Cambria Math" panose="02040503050406030204" pitchFamily="18" charset="0"/>
                    <a:ea typeface="Cambria Math" panose="02040503050406030204" pitchFamily="18" charset="0"/>
                  </a:rPr>
                  <a:t> ÷</a:t>
                </a:r>
                <a:r>
                  <a:rPr lang="en-GB" b="0">
                    <a:latin typeface="Arial" panose="020B0604020202020204" pitchFamily="34" charset="0"/>
                    <a:cs typeface="Arial" panose="020B0604020202020204" pitchFamily="34" charset="0"/>
                  </a:rPr>
                  <a:t> 100 = 10.63, 10.63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 100 = 1</a:t>
                </a:r>
                <a:r>
                  <a:rPr lang="en-GB" b="0">
                    <a:latin typeface="Arial" panose="020B0604020202020204" pitchFamily="34" charset="0"/>
                    <a:cs typeface="Arial" panose="020B0604020202020204" pitchFamily="34" charset="0"/>
                  </a:rPr>
                  <a:t>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063,</a:t>
                </a:r>
                <a:r>
                  <a:rPr lang="en-GB" sz="1200" b="0" kern="1200" baseline="0">
                    <a:solidFill>
                      <a:schemeClr val="tx1"/>
                    </a:solidFill>
                    <a:effectLst/>
                    <a:latin typeface="Arial" panose="020B0604020202020204" pitchFamily="34" charset="0"/>
                    <a:ea typeface="+mn-ea"/>
                    <a:cs typeface="Arial" panose="020B0604020202020204" pitchFamily="34" charset="0"/>
                    <a:sym typeface="Symbol" pitchFamily="2" charset="2"/>
                  </a:rPr>
                  <a:t> </a:t>
                </a:r>
                <a:r>
                  <a:rPr lang="en-GB" b="0">
                    <a:latin typeface="Arial" panose="020B0604020202020204" pitchFamily="34" charset="0"/>
                    <a:cs typeface="Arial" panose="020B0604020202020204" pitchFamily="34" charset="0"/>
                  </a:rPr>
                  <a:t>10.63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 10</a:t>
                </a:r>
                <a:r>
                  <a:rPr lang="en-GB" sz="1200" b="0" kern="1200" baseline="0">
                    <a:solidFill>
                      <a:schemeClr val="tx1"/>
                    </a:solidFill>
                    <a:effectLst/>
                    <a:latin typeface="Arial" panose="020B0604020202020204" pitchFamily="34" charset="0"/>
                    <a:ea typeface="+mn-ea"/>
                    <a:cs typeface="Arial" panose="020B0604020202020204" pitchFamily="34" charset="0"/>
                    <a:sym typeface="Symbol" pitchFamily="2" charset="2"/>
                  </a:rPr>
                  <a:t>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 10 = 1</a:t>
                </a:r>
                <a:r>
                  <a:rPr lang="en-GB" b="0">
                    <a:latin typeface="Arial" panose="020B0604020202020204" pitchFamily="34" charset="0"/>
                    <a:cs typeface="Arial" panose="020B0604020202020204" pitchFamily="34" charset="0"/>
                  </a:rPr>
                  <a:t>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063</a:t>
                </a:r>
              </a:p>
              <a:p>
                <a:pPr marL="0" indent="0">
                  <a:buNone/>
                </a:pP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It is not possible to include Beth’s number in this calculation since the digits are placed differently and, when multiplying or dividing by a power of 10, the order of the digits remains unchanged.</a:t>
                </a:r>
                <a:endParaRPr lang="en-GB" b="0">
                  <a:latin typeface="Arial" panose="020B0604020202020204" pitchFamily="34" charset="0"/>
                  <a:cs typeface="Arial" panose="020B0604020202020204" pitchFamily="34" charset="0"/>
                </a:endParaRPr>
              </a:p>
              <a:p>
                <a:pPr marL="0" indent="0">
                  <a:buNone/>
                </a:pPr>
                <a:endParaRPr lang="en-GB" b="0">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Suggested questioning</a:t>
                </a:r>
              </a:p>
              <a:p>
                <a:r>
                  <a:rPr lang="en-GB" b="0">
                    <a:latin typeface="Arial" panose="020B0604020202020204" pitchFamily="34" charset="0"/>
                    <a:cs typeface="Arial" panose="020B0604020202020204" pitchFamily="34" charset="0"/>
                  </a:rPr>
                  <a:t>Why do we need to use a zero to show there are no hundreds in Amina’s number, but not in Beth’s or Cameron’s number?</a:t>
                </a:r>
              </a:p>
              <a:p>
                <a:r>
                  <a:rPr lang="en-GB" b="0">
                    <a:latin typeface="Arial" panose="020B0604020202020204" pitchFamily="34" charset="0"/>
                    <a:cs typeface="Arial" panose="020B0604020202020204" pitchFamily="34" charset="0"/>
                  </a:rPr>
                  <a:t>What operation could we make to Beth’s number so that we could multiply by 10 or 100 or 1000 to get Amina’s number?</a:t>
                </a:r>
              </a:p>
              <a:p>
                <a:r>
                  <a:rPr lang="en-GB" b="0">
                    <a:latin typeface="Arial" panose="020B0604020202020204" pitchFamily="34" charset="0"/>
                    <a:cs typeface="Arial" panose="020B0604020202020204" pitchFamily="34" charset="0"/>
                  </a:rPr>
                  <a:t>What would happen if Beth’s number was multiplied by 10? What would that look like using Amina’s representation? Using Cameron’s representation?</a:t>
                </a:r>
              </a:p>
              <a:p>
                <a:endParaRPr lang="en-GB" b="0">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Things to think about</a:t>
                </a:r>
              </a:p>
              <a:p>
                <a:r>
                  <a:rPr lang="en-GB">
                    <a:latin typeface="Arial" panose="020B0604020202020204" pitchFamily="34" charset="0"/>
                    <a:cs typeface="Arial" panose="020B0604020202020204" pitchFamily="34" charset="0"/>
                  </a:rPr>
                  <a:t>This activity focuses students’ attention on the position of the digits, the effect of multiplication or division by powers of 10 and the importance of the use of zero as a place holder.</a:t>
                </a:r>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190111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885615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03/12/2021</a:t>
            </a:fld>
            <a:endParaRPr lang="en-GB"/>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secondary/" TargetMode="External"/><Relationship Id="rId4" Type="http://schemas.openxmlformats.org/officeDocument/2006/relationships/hyperlink" Target="https://www.ncetm.org.uk/classroom-resources/assessment-materials-primar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ncetm.org.uk/classroom-resources/primm-1-23-composition-and-calculation-tenths/" TargetMode="External"/><Relationship Id="rId7" Type="http://schemas.openxmlformats.org/officeDocument/2006/relationships/hyperlink" Target="https://www.ncetm.org.uk/classroom-resources/primm-1-24-composition-and-calculation-hundredths-and-thousandths/" TargetMode="External"/><Relationship Id="rId2" Type="http://schemas.openxmlformats.org/officeDocument/2006/relationships/hyperlink" Target="https://www.ncetm.org.uk/teaching-for-mastery/mastery-materials/primary-mastery-professional-development/" TargetMode="External"/><Relationship Id="rId1" Type="http://schemas.openxmlformats.org/officeDocument/2006/relationships/slideLayout" Target="../slideLayouts/slideLayout2.xml"/><Relationship Id="rId6" Type="http://schemas.openxmlformats.org/officeDocument/2006/relationships/hyperlink" Target="https://www.ncetm.org.uk/classroom-resources/primm-1-23-composition-and-calculation-tenths/"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primm-1-24-composition-and-calculation-hundredths-and-thousandth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hyperlink" Target="https://www.ncetm.org.uk/classroom-resources/primm-1-24-composition-and-calculation-hundredths-and-thousandth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ncetm.org.uk/classroom-resources/secmm-using-mathematical-representations-at-ks3/" TargetMode="External"/><Relationship Id="rId7" Type="http://schemas.openxmlformats.org/officeDocument/2006/relationships/hyperlink" Target="https://www.ncetm.org.uk/classroom-resources/assessment-materials-secondary/" TargetMode="External"/><Relationship Id="rId12" Type="http://schemas.openxmlformats.org/officeDocument/2006/relationships/hyperlink" Target="https://www.ncetm.org.uk/classroom-resources/assessment-materials-secondar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32.xml"/><Relationship Id="rId4" Type="http://schemas.openxmlformats.org/officeDocument/2006/relationships/hyperlink" Target="https://www.ncetm.org.uk/classroom-resources/exemplification-of-ready-to-progress-criteria/" TargetMode="External"/><Relationship Id="rId9" Type="http://schemas.openxmlformats.org/officeDocument/2006/relationships/hyperlink" Target="https://www.ncetm.org.uk/classroom-resources/exemplification-of-ready-to-progress-criteri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hyperlink" Target="https://www.gov.uk/government/publications/teaching-mathematics-in-primary-school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unhep23/ncetm_ks3_cc_1_1.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hyperlink" Target="https://www.ncetm.org.uk/classroom-resources/assessment-materials-primar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0.xml"/><Relationship Id="rId4" Type="http://schemas.openxmlformats.org/officeDocument/2006/relationships/slide" Target="slide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7.xml"/><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hyperlink" Target="https://www.ncetm.org.uk/media/oagj2ka2/curriculum-framework-for-ks3-april-2021.pdf" TargetMode="External"/><Relationship Id="rId4" Type="http://schemas.openxmlformats.org/officeDocument/2006/relationships/slide" Target="slide9.xml"/><Relationship Id="rId9" Type="http://schemas.openxmlformats.org/officeDocument/2006/relationships/slide" Target="slide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ov.uk/government/publications/teaching-mathematics-in-primary-school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etm.org.uk/classroom-resources/exemplification-of-ready-to-progress-criteria/" TargetMode="External"/><Relationship Id="rId2" Type="http://schemas.openxmlformats.org/officeDocument/2006/relationships/hyperlink" Target="https://www.ncetm.org.uk/classroom-resources/secmm-using-mathematical-representations-at-ks3/"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a:br>
            <a:br>
              <a:rPr lang="en-GB" sz="2700" b="0"/>
            </a:br>
            <a:br>
              <a:rPr lang="en-GB" sz="2700" b="0"/>
            </a:br>
            <a:br>
              <a:rPr lang="en-GB" sz="2700" b="0"/>
            </a:br>
            <a:br>
              <a:rPr lang="en-GB" sz="4000" b="0"/>
            </a:br>
            <a:br>
              <a:rPr lang="en-GB" sz="4000" b="0"/>
            </a:br>
            <a:endParaRPr lang="en-GB" sz="4400" b="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2132856"/>
            <a:ext cx="6062463" cy="1744226"/>
          </a:xfrm>
        </p:spPr>
        <p:txBody>
          <a:bodyPr>
            <a:normAutofit/>
          </a:bodyPr>
          <a:lstStyle/>
          <a:p>
            <a:r>
              <a:rPr lang="en-GB" sz="4000" b="1" dirty="0">
                <a:latin typeface="Century Gothic" panose="020B0502020202020204" pitchFamily="34" charset="0"/>
              </a:rPr>
              <a:t>Place value</a:t>
            </a:r>
          </a:p>
          <a:p>
            <a:r>
              <a:rPr lang="en-GB" sz="1800" dirty="0">
                <a:latin typeface="Century Gothic" panose="020B0502020202020204" pitchFamily="34" charset="0"/>
              </a:rPr>
              <a:t>Seven Checkpoint activities </a:t>
            </a:r>
          </a:p>
          <a:p>
            <a:r>
              <a:rPr lang="en-GB" sz="1800" dirty="0">
                <a:latin typeface="Century Gothic" panose="020B0502020202020204" pitchFamily="34" charset="0"/>
              </a:rPr>
              <a:t>Seven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a:solidFill>
                  <a:srgbClr val="FBF5D4"/>
                </a:solidFill>
              </a:rPr>
              <a:t>Checkpoints</a:t>
            </a:r>
          </a:p>
          <a:p>
            <a:pPr fontAlgn="auto">
              <a:lnSpc>
                <a:spcPct val="150000"/>
              </a:lnSpc>
              <a:spcBef>
                <a:spcPts val="0"/>
              </a:spcBef>
              <a:spcAft>
                <a:spcPts val="0"/>
              </a:spcAft>
              <a:buClrTx/>
            </a:pPr>
            <a:r>
              <a:rPr lang="en-GB" sz="1200" b="1">
                <a:solidFill>
                  <a:srgbClr val="FBF5D4"/>
                </a:solidFill>
              </a:rPr>
              <a:t>Year 7 diagnostic mathematics activities</a:t>
            </a:r>
            <a:endParaRPr lang="en-GB" sz="1200">
              <a:solidFill>
                <a:srgbClr val="FBF5D4"/>
              </a:solidFill>
            </a:endParaRPr>
          </a:p>
          <a:p>
            <a:pPr fontAlgn="auto">
              <a:lnSpc>
                <a:spcPct val="100000"/>
              </a:lnSpc>
              <a:spcBef>
                <a:spcPts val="0"/>
              </a:spcBef>
              <a:spcAft>
                <a:spcPts val="0"/>
              </a:spcAft>
              <a:buClrTx/>
            </a:pPr>
            <a:endParaRPr lang="en-GB" sz="1200" b="1">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a:t>Published in 2021/22</a:t>
            </a:r>
            <a:endParaRPr lang="en-GB" sz="1200"/>
          </a:p>
          <a:p>
            <a:pPr fontAlgn="auto">
              <a:lnSpc>
                <a:spcPct val="100000"/>
              </a:lnSpc>
              <a:spcBef>
                <a:spcPts val="0"/>
              </a:spcBef>
              <a:spcAft>
                <a:spcPts val="0"/>
              </a:spcAft>
              <a:buClrTx/>
            </a:pPr>
            <a:endParaRPr lang="en-GB" sz="1200" b="1">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51358297"/>
              </p:ext>
            </p:extLst>
          </p:nvPr>
        </p:nvGraphicFramePr>
        <p:xfrm>
          <a:off x="158834" y="764704"/>
          <a:ext cx="11841822" cy="5583887"/>
        </p:xfrm>
        <a:graphic>
          <a:graphicData uri="http://schemas.openxmlformats.org/drawingml/2006/table">
            <a:tbl>
              <a:tblPr firstRow="1" bandRow="1">
                <a:tableStyleId>{5940675A-B579-460E-94D1-54222C63F5DA}</a:tableStyleId>
              </a:tblPr>
              <a:tblGrid>
                <a:gridCol w="8025398">
                  <a:extLst>
                    <a:ext uri="{9D8B030D-6E8A-4147-A177-3AD203B41FA5}">
                      <a16:colId xmlns:a16="http://schemas.microsoft.com/office/drawing/2014/main" val="695237181"/>
                    </a:ext>
                  </a:extLst>
                </a:gridCol>
                <a:gridCol w="3816424">
                  <a:extLst>
                    <a:ext uri="{9D8B030D-6E8A-4147-A177-3AD203B41FA5}">
                      <a16:colId xmlns:a16="http://schemas.microsoft.com/office/drawing/2014/main" val="300072507"/>
                    </a:ext>
                  </a:extLst>
                </a:gridCol>
              </a:tblGrid>
              <a:tr h="378919">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36529">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u="none" dirty="0"/>
                        <a:t>If students find it challenging to unpick so many similar numbers at once, provide place-value grids, or only show one or two parts at a time.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u="none" dirty="0"/>
                        <a:t>For more practice, repeat this task with a different digit, or with two digits. You may wish to start with a number where the language doesn’t change in the 10s column, such as eight (</a:t>
                      </a:r>
                      <a:r>
                        <a:rPr lang="en-GB" sz="1600" i="1" u="none" dirty="0"/>
                        <a:t>eight</a:t>
                      </a:r>
                      <a:r>
                        <a:rPr lang="en-GB" sz="1600" u="none" dirty="0"/>
                        <a:t>y). </a:t>
                      </a:r>
                    </a:p>
                    <a:p>
                      <a:endParaRPr lang="en-GB" sz="1600" i="1" u="none" dirty="0"/>
                    </a:p>
                    <a:p>
                      <a:r>
                        <a:rPr lang="en-GB" sz="1600" b="1" i="0" u="none" dirty="0"/>
                        <a:t>Challenge</a:t>
                      </a:r>
                    </a:p>
                    <a:p>
                      <a:r>
                        <a:rPr lang="en-GB" sz="1600" u="none" dirty="0"/>
                        <a:t>Students who are more confident may start to think more logically about the different  5-, 6- and 7-digit numbers that can be generated with just 3 and 0, and which are missing from the set given.</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dirty="0"/>
                        <a:t>Use a place-value grid with counters or a Gattegno chart alongside this activity. </a:t>
                      </a:r>
                      <a:r>
                        <a:rPr lang="en-GB" sz="1600" dirty="0"/>
                        <a:t>Guidance on using representations can be found here: </a:t>
                      </a:r>
                      <a:r>
                        <a:rPr lang="en-GB" sz="1600" dirty="0">
                          <a:hlinkClick r:id="rId3"/>
                        </a:rPr>
                        <a:t>Using mathematical representations at KS3 | NCETM</a:t>
                      </a:r>
                      <a:r>
                        <a:rPr lang="en-GB" sz="1600" dirty="0"/>
                        <a:t>.</a:t>
                      </a:r>
                      <a:endParaRPr lang="en-GB" sz="1600" u="none" dirty="0"/>
                    </a:p>
                  </a:txBody>
                  <a:tcPr/>
                </a:tc>
                <a:tc>
                  <a:txBody>
                    <a:bodyPr/>
                    <a:lstStyle/>
                    <a:p>
                      <a:r>
                        <a:rPr lang="en-GB" sz="1600" dirty="0"/>
                        <a:t>Students are often very familiar with numbers up to 4 digits but may struggle to place the digits in numbers larger than this. A common misconception is that ‘one million’ has 5 zeros. Assess understanding the repeating pattern of ones, tens and hundreds. A place-value chart could be used.</a:t>
                      </a:r>
                    </a:p>
                    <a:p>
                      <a:endParaRPr lang="en-GB" sz="1600" dirty="0"/>
                    </a:p>
                    <a:p>
                      <a:r>
                        <a:rPr lang="en-GB" sz="1600" dirty="0"/>
                        <a:t>Focus on what is the same and what is different about two similar numbers to draw attention to the language that denotes place value – for example, parts c) and h).</a:t>
                      </a:r>
                    </a:p>
                    <a:p>
                      <a:pPr marL="171450" indent="-171450">
                        <a:buFont typeface="Arial" panose="020B0604020202020204" pitchFamily="34" charset="0"/>
                        <a:buChar char="•"/>
                      </a:pPr>
                      <a:endParaRPr lang="en-GB" sz="1600" b="0" dirty="0"/>
                    </a:p>
                  </a:txBody>
                  <a:tcPr/>
                </a:tc>
                <a:extLst>
                  <a:ext uri="{0D108BD9-81ED-4DB2-BD59-A6C34878D82A}">
                    <a16:rowId xmlns:a16="http://schemas.microsoft.com/office/drawing/2014/main" val="1616516725"/>
                  </a:ext>
                </a:extLst>
              </a:tr>
              <a:tr h="968248">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On p9 of the Year 5 </a:t>
                      </a:r>
                      <a:r>
                        <a:rPr lang="en-GB" sz="1600" dirty="0">
                          <a:hlinkClick r:id="rId4"/>
                        </a:rPr>
                        <a:t>Primary Assessment Materials | NCETM</a:t>
                      </a:r>
                      <a:r>
                        <a:rPr lang="en-GB" sz="1600" dirty="0"/>
                        <a:t> there is an activity exploring place value around 1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Further questions exploring numbers over 1 million can be found on p5 of the </a:t>
                      </a:r>
                      <a:r>
                        <a:rPr lang="en-GB" sz="1600" dirty="0">
                          <a:hlinkClick r:id="rId5"/>
                        </a:rPr>
                        <a:t>Secondary Assessment Materials | NCETM</a:t>
                      </a:r>
                      <a:r>
                        <a:rPr lang="en-GB" sz="160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7931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352748" y="2160931"/>
            <a:ext cx="6049764" cy="1073422"/>
          </a:xfrm>
        </p:spPr>
        <p:txBody>
          <a:bodyPr>
            <a:normAutofit fontScale="90000"/>
          </a:bodyPr>
          <a:lstStyle/>
          <a:p>
            <a:r>
              <a:rPr lang="en-GB" dirty="0"/>
              <a:t>Understand place value in decimals</a:t>
            </a:r>
            <a:br>
              <a:rPr lang="en-GB" dirty="0"/>
            </a:b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352748" y="4004915"/>
            <a:ext cx="6062463" cy="1152130"/>
          </a:xfrm>
        </p:spPr>
        <p:txBody>
          <a:bodyPr>
            <a:normAutofit/>
          </a:bodyPr>
          <a:lstStyle/>
          <a:p>
            <a:r>
              <a:rPr lang="en-GB" sz="1800" dirty="0">
                <a:latin typeface="Century Gothic" panose="020B0502020202020204" pitchFamily="34" charset="0"/>
              </a:rPr>
              <a:t>Checkpoints 3–5</a:t>
            </a:r>
          </a:p>
        </p:txBody>
      </p:sp>
    </p:spTree>
    <p:extLst>
      <p:ext uri="{BB962C8B-B14F-4D97-AF65-F5344CB8AC3E}">
        <p14:creationId xmlns:p14="http://schemas.microsoft.com/office/powerpoint/2010/main" val="285341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830997"/>
          </a:xfrm>
          <a:prstGeom prst="rect">
            <a:avLst/>
          </a:prstGeom>
          <a:noFill/>
        </p:spPr>
        <p:txBody>
          <a:bodyPr wrap="square" rtlCol="0">
            <a:spAutoFit/>
          </a:bodyPr>
          <a:lstStyle/>
          <a:p>
            <a:pPr>
              <a:buNone/>
            </a:pPr>
            <a:r>
              <a:rPr lang="en-GB" sz="2400" b="1" dirty="0"/>
              <a:t>Understand place value in decimals, including recognising exponent and fractional representations of the column headings</a:t>
            </a:r>
            <a:endParaRPr lang="en-GB" sz="2400"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4038361521"/>
                  </p:ext>
                </p:extLst>
              </p:nvPr>
            </p:nvGraphicFramePr>
            <p:xfrm>
              <a:off x="502284" y="1332465"/>
              <a:ext cx="11426013" cy="4602480"/>
            </p:xfrm>
            <a:graphic>
              <a:graphicData uri="http://schemas.openxmlformats.org/drawingml/2006/table">
                <a:tbl>
                  <a:tblPr firstRow="1" bandRow="1">
                    <a:tableStyleId>{5940675A-B579-460E-94D1-54222C63F5DA}</a:tableStyleId>
                  </a:tblPr>
                  <a:tblGrid>
                    <a:gridCol w="4822580">
                      <a:extLst>
                        <a:ext uri="{9D8B030D-6E8A-4147-A177-3AD203B41FA5}">
                          <a16:colId xmlns:a16="http://schemas.microsoft.com/office/drawing/2014/main" val="4178532543"/>
                        </a:ext>
                      </a:extLst>
                    </a:gridCol>
                    <a:gridCol w="6603433">
                      <a:extLst>
                        <a:ext uri="{9D8B030D-6E8A-4147-A177-3AD203B41FA5}">
                          <a16:colId xmlns:a16="http://schemas.microsoft.com/office/drawing/2014/main" val="864547500"/>
                        </a:ext>
                      </a:extLst>
                    </a:gridCol>
                  </a:tblGrid>
                  <a:tr h="235220">
                    <a:tc>
                      <a:txBody>
                        <a:bodyPr/>
                        <a:lstStyle/>
                        <a:p>
                          <a:r>
                            <a:rPr lang="en-GB" sz="1800" b="1" dirty="0">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3838975">
                    <a:tc>
                      <a:txBody>
                        <a:bodyPr/>
                        <a:lstStyle/>
                        <a:p>
                          <a:pPr marL="0" indent="0">
                            <a:buFont typeface="Arial" panose="020B0604020202020204" pitchFamily="34" charset="0"/>
                            <a:buNone/>
                          </a:pPr>
                          <a:r>
                            <a:rPr lang="en-GB" sz="1600" i="0" dirty="0"/>
                            <a:t>KS2 curriculum:</a:t>
                          </a:r>
                        </a:p>
                        <a:p>
                          <a:pPr marL="285750" indent="-285750">
                            <a:buFont typeface="Arial" panose="020B0604020202020204" pitchFamily="34" charset="0"/>
                            <a:buChar char="•"/>
                          </a:pPr>
                          <a:r>
                            <a:rPr lang="en-GB" sz="1600" dirty="0"/>
                            <a:t>Year 3: understand tenths arise from dividing an object into 10 equal parts and in dividing 1-digit numbers or quantities by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Year 5: explore and order numbers with up to three decimal places, as well as round numbers to the nearest whole.</a:t>
                          </a:r>
                          <a:endParaRPr lang="en-GB" sz="1600" i="1" dirty="0"/>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i="0" dirty="0"/>
                            <a:t>Further information about how students may have experienced this key idea in Key Stages 1 and 2:</a:t>
                          </a:r>
                        </a:p>
                        <a:p>
                          <a:pPr marL="285750" indent="-285750">
                            <a:buFont typeface="Arial" panose="020B0604020202020204" pitchFamily="34" charset="0"/>
                            <a:buChar char="•"/>
                          </a:pPr>
                          <a:r>
                            <a:rPr lang="en-GB" sz="1600" dirty="0">
                              <a:hlinkClick r:id="rId2"/>
                            </a:rPr>
                            <a:t>Primary Mastery Professional Development</a:t>
                          </a:r>
                          <a:r>
                            <a:rPr lang="en-GB" sz="1600" dirty="0"/>
                            <a:t> materials, Spine 1 Number, Addition and Subtraction. Particularly, Year 4: </a:t>
                          </a:r>
                          <a:r>
                            <a:rPr lang="en-GB" sz="1600" dirty="0">
                              <a:hlinkClick r:id="rId3"/>
                            </a:rPr>
                            <a:t>Composition and calculation: tenths | NCETM</a:t>
                          </a:r>
                          <a:r>
                            <a:rPr lang="en-GB" sz="1600" dirty="0"/>
                            <a:t> and </a:t>
                          </a:r>
                          <a:r>
                            <a:rPr lang="en-GB" sz="1600" dirty="0">
                              <a:hlinkClick r:id="rId4"/>
                            </a:rPr>
                            <a:t>Composition and calculation: hundredths and thousandths | NCETM</a:t>
                          </a:r>
                          <a:endParaRPr lang="en-GB" sz="1600" dirty="0"/>
                        </a:p>
                        <a:p>
                          <a:pPr marL="0" indent="0">
                            <a:buFont typeface="Arial" panose="020B0604020202020204" pitchFamily="34" charset="0"/>
                            <a:buNone/>
                          </a:pPr>
                          <a:endParaRPr lang="en-GB" sz="1600" dirty="0"/>
                        </a:p>
                      </a:txBody>
                      <a:tcPr/>
                    </a:tc>
                    <a:tc>
                      <a:txBody>
                        <a:bodyPr/>
                        <a:lstStyle/>
                        <a:p>
                          <a:pPr marL="285750" indent="-285750">
                            <a:buFont typeface="Arial" panose="020B0604020202020204" pitchFamily="34" charset="0"/>
                            <a:buChar char="•"/>
                          </a:pPr>
                          <a:r>
                            <a:rPr lang="en-GB" sz="1600" dirty="0"/>
                            <a:t>Progress beyond recalling place-value column headings and appreciate that 3.5 has 35 tenths and that can be written as          35 × </a:t>
                          </a:r>
                          <a14:m>
                            <m:oMath xmlns:m="http://schemas.openxmlformats.org/officeDocument/2006/math">
                              <m:f>
                                <m:fPr>
                                  <m:ctrlPr>
                                    <a:rPr lang="en-GB" sz="160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10</m:t>
                                  </m:r>
                                </m:den>
                              </m:f>
                            </m:oMath>
                          </a14:m>
                          <a:r>
                            <a:rPr lang="en-GB" sz="1600" dirty="0"/>
                            <a:t> </a:t>
                          </a:r>
                          <a:r>
                            <a:rPr lang="en-GB" sz="1600"/>
                            <a:t>or 35 </a:t>
                          </a:r>
                          <a:r>
                            <a:rPr lang="en-GB" sz="1600" dirty="0"/>
                            <a:t>÷</a:t>
                          </a:r>
                          <a:r>
                            <a:rPr lang="en-GB" sz="1600" baseline="0" dirty="0"/>
                            <a:t> </a:t>
                          </a:r>
                          <a:r>
                            <a:rPr lang="en-GB" sz="1600" dirty="0"/>
                            <a:t>10. </a:t>
                          </a:r>
                        </a:p>
                        <a:p>
                          <a:pPr marL="0" indent="0">
                            <a:buFont typeface="Arial" panose="020B0604020202020204" pitchFamily="34" charset="0"/>
                            <a:buNone/>
                          </a:pPr>
                          <a:endParaRPr lang="en-GB" sz="1600" dirty="0"/>
                        </a:p>
                        <a:p>
                          <a:pPr marL="285750" indent="-285750">
                            <a:buFont typeface="Arial" panose="020B0604020202020204" pitchFamily="34" charset="0"/>
                            <a:buChar char="•"/>
                          </a:pPr>
                          <a:r>
                            <a:rPr lang="en-GB" sz="1600" dirty="0"/>
                            <a:t>Understand that each column value is a power of ten and that multiplying or dividing by ten shifts digits from one column to an adjacent one.</a:t>
                          </a:r>
                        </a:p>
                        <a:p>
                          <a:pPr marL="285750" indent="-285750">
                            <a:buFont typeface="Arial" panose="020B0604020202020204" pitchFamily="34" charset="0"/>
                            <a:buChar char="•"/>
                          </a:pPr>
                          <a:r>
                            <a:rPr lang="en-GB" sz="1600" dirty="0"/>
                            <a:t>Recognise that 3.5 is the same as 0.35 × 10 or 350 ÷ 100.</a:t>
                          </a:r>
                        </a:p>
                        <a:p>
                          <a:pPr marL="285750" indent="-285750">
                            <a:buFont typeface="Arial" panose="020B0604020202020204" pitchFamily="34" charset="0"/>
                            <a:buChar char="•"/>
                          </a:pPr>
                          <a:r>
                            <a:rPr lang="en-GB" sz="1600" dirty="0"/>
                            <a:t>Move flexibly between thinking of numbers as decimals and as fractions.</a:t>
                          </a:r>
                        </a:p>
                        <a:p>
                          <a:pPr marL="285750" indent="-285750">
                            <a:buFont typeface="Arial" panose="020B0604020202020204" pitchFamily="34" charset="0"/>
                            <a:buChar char="•"/>
                          </a:pPr>
                          <a:endParaRPr lang="en-GB" sz="1600" dirty="0"/>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4038361521"/>
                  </p:ext>
                </p:extLst>
              </p:nvPr>
            </p:nvGraphicFramePr>
            <p:xfrm>
              <a:off x="502284" y="1332465"/>
              <a:ext cx="11426013" cy="4602480"/>
            </p:xfrm>
            <a:graphic>
              <a:graphicData uri="http://schemas.openxmlformats.org/drawingml/2006/table">
                <a:tbl>
                  <a:tblPr firstRow="1" bandRow="1">
                    <a:tableStyleId>{5940675A-B579-460E-94D1-54222C63F5DA}</a:tableStyleId>
                  </a:tblPr>
                  <a:tblGrid>
                    <a:gridCol w="4822580">
                      <a:extLst>
                        <a:ext uri="{9D8B030D-6E8A-4147-A177-3AD203B41FA5}">
                          <a16:colId xmlns:a16="http://schemas.microsoft.com/office/drawing/2014/main" val="4178532543"/>
                        </a:ext>
                      </a:extLst>
                    </a:gridCol>
                    <a:gridCol w="6603433">
                      <a:extLst>
                        <a:ext uri="{9D8B030D-6E8A-4147-A177-3AD203B41FA5}">
                          <a16:colId xmlns:a16="http://schemas.microsoft.com/office/drawing/2014/main" val="864547500"/>
                        </a:ext>
                      </a:extLst>
                    </a:gridCol>
                  </a:tblGrid>
                  <a:tr h="365760">
                    <a:tc>
                      <a:txBody>
                        <a:bodyPr/>
                        <a:lstStyle/>
                        <a:p>
                          <a:r>
                            <a:rPr lang="en-GB" sz="1800" b="1" dirty="0">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4236720">
                    <a:tc>
                      <a:txBody>
                        <a:bodyPr/>
                        <a:lstStyle/>
                        <a:p>
                          <a:pPr marL="0" indent="0">
                            <a:buFont typeface="Arial" panose="020B0604020202020204" pitchFamily="34" charset="0"/>
                            <a:buNone/>
                          </a:pPr>
                          <a:r>
                            <a:rPr lang="en-GB" sz="1600" i="0" dirty="0"/>
                            <a:t>KS2 curriculum:</a:t>
                          </a:r>
                        </a:p>
                        <a:p>
                          <a:pPr marL="285750" indent="-285750">
                            <a:buFont typeface="Arial" panose="020B0604020202020204" pitchFamily="34" charset="0"/>
                            <a:buChar char="•"/>
                          </a:pPr>
                          <a:r>
                            <a:rPr lang="en-GB" sz="1600" dirty="0"/>
                            <a:t>Year 3: understand tenths arise from dividing an object into 10 equal parts and in dividing 1-digit numbers or quantities by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Year 5: explore and order numbers with up to three decimal places, as well as round numbers to the nearest whole.</a:t>
                          </a:r>
                          <a:endParaRPr lang="en-GB" sz="1600" i="1" dirty="0"/>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i="0" dirty="0"/>
                            <a:t>Further information about how students may have experienced this key idea in Key Stages 1 and 2:</a:t>
                          </a:r>
                        </a:p>
                        <a:p>
                          <a:pPr marL="285750" indent="-285750">
                            <a:buFont typeface="Arial" panose="020B0604020202020204" pitchFamily="34" charset="0"/>
                            <a:buChar char="•"/>
                          </a:pPr>
                          <a:r>
                            <a:rPr lang="en-GB" sz="1600" dirty="0">
                              <a:hlinkClick r:id="rId5"/>
                            </a:rPr>
                            <a:t>Primary Mastery Professional Development</a:t>
                          </a:r>
                          <a:r>
                            <a:rPr lang="en-GB" sz="1600" dirty="0"/>
                            <a:t> materials, Spine 1 Number, Addition and Subtraction. Particularly, Year 4: </a:t>
                          </a:r>
                          <a:r>
                            <a:rPr lang="en-GB" sz="1600" dirty="0">
                              <a:hlinkClick r:id="rId6"/>
                            </a:rPr>
                            <a:t>Composition and calculation: tenths | NCETM</a:t>
                          </a:r>
                          <a:r>
                            <a:rPr lang="en-GB" sz="1600" dirty="0"/>
                            <a:t> and </a:t>
                          </a:r>
                          <a:r>
                            <a:rPr lang="en-GB" sz="1600" dirty="0">
                              <a:hlinkClick r:id="rId7"/>
                            </a:rPr>
                            <a:t>Composition and calculation: hundredths and thousandths | NCETM</a:t>
                          </a:r>
                          <a:endParaRPr lang="en-GB" sz="1600" dirty="0"/>
                        </a:p>
                        <a:p>
                          <a:pPr marL="0" indent="0">
                            <a:buFont typeface="Arial" panose="020B0604020202020204" pitchFamily="34" charset="0"/>
                            <a:buNone/>
                          </a:pPr>
                          <a:endParaRPr lang="en-GB" sz="1600" dirty="0"/>
                        </a:p>
                      </a:txBody>
                      <a:tcPr/>
                    </a:tc>
                    <a:tc>
                      <a:txBody>
                        <a:bodyPr/>
                        <a:lstStyle/>
                        <a:p>
                          <a:endParaRPr lang="en-US"/>
                        </a:p>
                      </a:txBody>
                      <a:tcPr>
                        <a:blipFill>
                          <a:blip r:embed="rId8"/>
                          <a:stretch>
                            <a:fillRect l="-73063" t="-9339" r="-185" b="-287"/>
                          </a:stretch>
                        </a:blipFill>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16399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7E6FC7-1894-4366-A7AF-6E606A81DF82}"/>
              </a:ext>
            </a:extLst>
          </p:cNvPr>
          <p:cNvSpPr>
            <a:spLocks noGrp="1"/>
          </p:cNvSpPr>
          <p:nvPr>
            <p:ph type="body" sz="quarter" idx="10"/>
          </p:nvPr>
        </p:nvSpPr>
        <p:spPr>
          <a:xfrm>
            <a:off x="226198" y="3881776"/>
            <a:ext cx="8476013" cy="1854841"/>
          </a:xfrm>
        </p:spPr>
        <p:txBody>
          <a:bodyPr>
            <a:noAutofit/>
          </a:bodyPr>
          <a:lstStyle/>
          <a:p>
            <a:pPr marL="457200" indent="-457200">
              <a:buFont typeface="+mj-lt"/>
              <a:buAutoNum type="alphaLcParenR"/>
            </a:pPr>
            <a:r>
              <a:rPr lang="en-GB" sz="2200" dirty="0"/>
              <a:t>What number is represented by each student? </a:t>
            </a:r>
          </a:p>
          <a:p>
            <a:pPr marL="457200" indent="-457200">
              <a:buFont typeface="+mj-lt"/>
              <a:buAutoNum type="alphaLcParenR"/>
            </a:pPr>
            <a:r>
              <a:rPr lang="en-GB" sz="2200" dirty="0"/>
              <a:t>What is the same and what is different about their numbers?</a:t>
            </a:r>
          </a:p>
          <a:p>
            <a:pPr marL="457200" indent="-457200">
              <a:buFont typeface="+mj-lt"/>
              <a:buAutoNum type="alphaLcParenR"/>
            </a:pPr>
            <a:r>
              <a:rPr lang="en-GB" sz="2200" dirty="0"/>
              <a:t>Can you write a calculation using one or more of the operations from the box on the right to connect their numbers? Why or why not?</a:t>
            </a:r>
          </a:p>
        </p:txBody>
      </p:sp>
      <p:sp>
        <p:nvSpPr>
          <p:cNvPr id="3" name="Text Placeholder 2">
            <a:extLst>
              <a:ext uri="{FF2B5EF4-FFF2-40B4-BE49-F238E27FC236}">
                <a16:creationId xmlns:a16="http://schemas.microsoft.com/office/drawing/2014/main" id="{32BF63B4-8904-4C49-8546-65F7D031146C}"/>
              </a:ext>
            </a:extLst>
          </p:cNvPr>
          <p:cNvSpPr>
            <a:spLocks noGrp="1"/>
          </p:cNvSpPr>
          <p:nvPr>
            <p:ph type="body" sz="quarter" idx="11"/>
          </p:nvPr>
        </p:nvSpPr>
        <p:spPr/>
        <p:txBody>
          <a:bodyPr/>
          <a:lstStyle/>
          <a:p>
            <a:r>
              <a:rPr lang="en-GB"/>
              <a:t>Checkpoint 3: Comparing representations</a:t>
            </a:r>
          </a:p>
        </p:txBody>
      </p:sp>
      <p:pic>
        <p:nvPicPr>
          <p:cNvPr id="4" name="Picture 3">
            <a:extLst>
              <a:ext uri="{FF2B5EF4-FFF2-40B4-BE49-F238E27FC236}">
                <a16:creationId xmlns:a16="http://schemas.microsoft.com/office/drawing/2014/main" id="{09225759-EB78-4F59-9277-9500F5A91D2C}"/>
              </a:ext>
            </a:extLst>
          </p:cNvPr>
          <p:cNvPicPr>
            <a:picLocks noChangeAspect="1"/>
          </p:cNvPicPr>
          <p:nvPr/>
        </p:nvPicPr>
        <p:blipFill>
          <a:blip r:embed="rId3"/>
          <a:stretch>
            <a:fillRect/>
          </a:stretch>
        </p:blipFill>
        <p:spPr>
          <a:xfrm>
            <a:off x="6475794" y="1994717"/>
            <a:ext cx="5507939" cy="1566113"/>
          </a:xfrm>
          <a:prstGeom prst="rect">
            <a:avLst/>
          </a:prstGeom>
        </p:spPr>
      </p:pic>
      <p:pic>
        <p:nvPicPr>
          <p:cNvPr id="5" name="Picture 4">
            <a:extLst>
              <a:ext uri="{FF2B5EF4-FFF2-40B4-BE49-F238E27FC236}">
                <a16:creationId xmlns:a16="http://schemas.microsoft.com/office/drawing/2014/main" id="{132FB45A-A427-4DE3-B74C-F9DBCBB65B47}"/>
              </a:ext>
            </a:extLst>
          </p:cNvPr>
          <p:cNvPicPr/>
          <p:nvPr/>
        </p:nvPicPr>
        <p:blipFill rotWithShape="1">
          <a:blip r:embed="rId4">
            <a:extLst>
              <a:ext uri="{28A0092B-C50C-407E-A947-70E740481C1C}">
                <a14:useLocalDpi xmlns:a14="http://schemas.microsoft.com/office/drawing/2010/main" val="0"/>
              </a:ext>
            </a:extLst>
          </a:blip>
          <a:srcRect r="74454" b="21052"/>
          <a:stretch/>
        </p:blipFill>
        <p:spPr bwMode="auto">
          <a:xfrm>
            <a:off x="405690" y="2135593"/>
            <a:ext cx="1224136" cy="1080120"/>
          </a:xfrm>
          <a:prstGeom prst="rect">
            <a:avLst/>
          </a:prstGeom>
          <a:ln>
            <a:noFill/>
          </a:ln>
          <a:extLst>
            <a:ext uri="{53640926-AAD7-44D8-BBD7-CCE9431645EC}">
              <a14:shadowObscured xmlns:a14="http://schemas.microsoft.com/office/drawing/2010/main"/>
            </a:ext>
          </a:extLst>
        </p:spPr>
      </p:pic>
      <p:sp>
        <p:nvSpPr>
          <p:cNvPr id="9" name="Rectangle: Rounded Corners 8">
            <a:extLst>
              <a:ext uri="{FF2B5EF4-FFF2-40B4-BE49-F238E27FC236}">
                <a16:creationId xmlns:a16="http://schemas.microsoft.com/office/drawing/2014/main" id="{93AFD9FB-D4D1-42DA-A0E7-6CECEDE82807}"/>
              </a:ext>
            </a:extLst>
          </p:cNvPr>
          <p:cNvSpPr/>
          <p:nvPr/>
        </p:nvSpPr>
        <p:spPr>
          <a:xfrm>
            <a:off x="6538169" y="2533093"/>
            <a:ext cx="585644" cy="255484"/>
          </a:xfrm>
          <a:prstGeom prst="roundRect">
            <a:avLst/>
          </a:prstGeom>
          <a:solidFill>
            <a:srgbClr val="63C8C8">
              <a:alpha val="38039"/>
            </a:srgbClr>
          </a:solidFill>
          <a:ln>
            <a:solidFill>
              <a:srgbClr val="63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7A399CF-AB86-4F55-BA22-EC052B8BC63B}"/>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1816997" y="2380600"/>
            <a:ext cx="288032" cy="1005317"/>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C803A64-5274-45A6-9BEF-F0F8D0F64948}"/>
              </a:ext>
            </a:extLst>
          </p:cNvPr>
          <p:cNvPicPr/>
          <p:nvPr/>
        </p:nvPicPr>
        <p:blipFill rotWithShape="1">
          <a:blip r:embed="rId4">
            <a:extLst>
              <a:ext uri="{28A0092B-C50C-407E-A947-70E740481C1C}">
                <a14:useLocalDpi xmlns:a14="http://schemas.microsoft.com/office/drawing/2010/main" val="0"/>
              </a:ext>
            </a:extLst>
          </a:blip>
          <a:srcRect l="55674" t="63362" r="39091" b="15585"/>
          <a:stretch/>
        </p:blipFill>
        <p:spPr bwMode="auto">
          <a:xfrm>
            <a:off x="2814310" y="3529933"/>
            <a:ext cx="250861" cy="288032"/>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4DEB403C-E476-41F1-A0DE-9FDC450D7275}"/>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2002773" y="1976471"/>
            <a:ext cx="288032" cy="1005317"/>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97A8B662-BFAD-44C7-8D36-8230B92A4D70}"/>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2143087" y="2469737"/>
            <a:ext cx="292967" cy="1032228"/>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55175713-A835-4F56-B821-357D2A040720}"/>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1615019" y="2172994"/>
            <a:ext cx="288032" cy="1005317"/>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111D2ED3-5E90-4CDA-AE8C-78F413951D87}"/>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2295085" y="2272913"/>
            <a:ext cx="288032" cy="1005317"/>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960EC5EE-36E6-408E-BF6E-2FF680F36924}"/>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2436055" y="2425313"/>
            <a:ext cx="288032" cy="1005317"/>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6F7D388A-A14E-4368-BA73-DCE59E93876F}"/>
              </a:ext>
            </a:extLst>
          </p:cNvPr>
          <p:cNvPicPr/>
          <p:nvPr/>
        </p:nvPicPr>
        <p:blipFill rotWithShape="1">
          <a:blip r:embed="rId4">
            <a:extLst>
              <a:ext uri="{28A0092B-C50C-407E-A947-70E740481C1C}">
                <a14:useLocalDpi xmlns:a14="http://schemas.microsoft.com/office/drawing/2010/main" val="0"/>
              </a:ext>
            </a:extLst>
          </a:blip>
          <a:srcRect l="55674" t="63362" r="39091" b="15585"/>
          <a:stretch/>
        </p:blipFill>
        <p:spPr bwMode="auto">
          <a:xfrm>
            <a:off x="2625182" y="3444899"/>
            <a:ext cx="250861" cy="288032"/>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D90A8054-4775-415A-B559-82087E14546B}"/>
              </a:ext>
            </a:extLst>
          </p:cNvPr>
          <p:cNvPicPr/>
          <p:nvPr/>
        </p:nvPicPr>
        <p:blipFill rotWithShape="1">
          <a:blip r:embed="rId4">
            <a:extLst>
              <a:ext uri="{28A0092B-C50C-407E-A947-70E740481C1C}">
                <a14:useLocalDpi xmlns:a14="http://schemas.microsoft.com/office/drawing/2010/main" val="0"/>
              </a:ext>
            </a:extLst>
          </a:blip>
          <a:srcRect l="55674" t="63362" r="39091" b="15585"/>
          <a:stretch/>
        </p:blipFill>
        <p:spPr bwMode="auto">
          <a:xfrm>
            <a:off x="2750612" y="3246366"/>
            <a:ext cx="250861" cy="288032"/>
          </a:xfrm>
          <a:prstGeom prst="rect">
            <a:avLst/>
          </a:prstGeom>
          <a:ln>
            <a:noFill/>
          </a:ln>
          <a:extLst>
            <a:ext uri="{53640926-AAD7-44D8-BBD7-CCE9431645EC}">
              <a14:shadowObscured xmlns:a14="http://schemas.microsoft.com/office/drawing/2010/main"/>
            </a:ext>
          </a:extLst>
        </p:spPr>
      </p:pic>
      <p:sp>
        <p:nvSpPr>
          <p:cNvPr id="20" name="Text Placeholder 1">
            <a:extLst>
              <a:ext uri="{FF2B5EF4-FFF2-40B4-BE49-F238E27FC236}">
                <a16:creationId xmlns:a16="http://schemas.microsoft.com/office/drawing/2014/main" id="{253BE410-61A3-45DD-BC68-23D6837D0D64}"/>
              </a:ext>
            </a:extLst>
          </p:cNvPr>
          <p:cNvSpPr txBox="1">
            <a:spLocks/>
          </p:cNvSpPr>
          <p:nvPr/>
        </p:nvSpPr>
        <p:spPr>
          <a:xfrm>
            <a:off x="226198" y="1107864"/>
            <a:ext cx="11846466" cy="1126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Amina, Beth and Cameron each use a representation to show a different number.</a:t>
            </a:r>
          </a:p>
        </p:txBody>
      </p:sp>
      <p:sp>
        <p:nvSpPr>
          <p:cNvPr id="21" name="Text Placeholder 1">
            <a:extLst>
              <a:ext uri="{FF2B5EF4-FFF2-40B4-BE49-F238E27FC236}">
                <a16:creationId xmlns:a16="http://schemas.microsoft.com/office/drawing/2014/main" id="{1B191153-6DE4-4004-B806-CF5DC8F96738}"/>
              </a:ext>
            </a:extLst>
          </p:cNvPr>
          <p:cNvSpPr txBox="1">
            <a:spLocks/>
          </p:cNvSpPr>
          <p:nvPr/>
        </p:nvSpPr>
        <p:spPr>
          <a:xfrm>
            <a:off x="907214" y="5922368"/>
            <a:ext cx="10779264" cy="1126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What would you need to change to write a calculation connecting </a:t>
            </a:r>
            <a:r>
              <a:rPr lang="en-GB" sz="2200" b="1" dirty="0"/>
              <a:t>all three</a:t>
            </a:r>
            <a:r>
              <a:rPr lang="en-GB" sz="2200" dirty="0"/>
              <a:t> numbers? Is there more than one way to do this? </a:t>
            </a:r>
          </a:p>
        </p:txBody>
      </p:sp>
      <mc:AlternateContent xmlns:mc="http://schemas.openxmlformats.org/markup-compatibility/2006" xmlns:a14="http://schemas.microsoft.com/office/drawing/2010/main">
        <mc:Choice Requires="a14">
          <p:graphicFrame>
            <p:nvGraphicFramePr>
              <p:cNvPr id="22" name="Table 22">
                <a:extLst>
                  <a:ext uri="{FF2B5EF4-FFF2-40B4-BE49-F238E27FC236}">
                    <a16:creationId xmlns:a16="http://schemas.microsoft.com/office/drawing/2014/main" id="{3D192D3D-A59D-47DF-9ECD-932EE6443157}"/>
                  </a:ext>
                </a:extLst>
              </p:cNvPr>
              <p:cNvGraphicFramePr>
                <a:graphicFrameLocks noGrp="1"/>
              </p:cNvGraphicFramePr>
              <p:nvPr/>
            </p:nvGraphicFramePr>
            <p:xfrm>
              <a:off x="3290076" y="2001001"/>
              <a:ext cx="2745480" cy="1483478"/>
            </p:xfrm>
            <a:graphic>
              <a:graphicData uri="http://schemas.openxmlformats.org/drawingml/2006/table">
                <a:tbl>
                  <a:tblPr firstRow="1" bandRow="1">
                    <a:tableStyleId>{5C22544A-7EE6-4342-B048-85BDC9FD1C3A}</a:tableStyleId>
                  </a:tblPr>
                  <a:tblGrid>
                    <a:gridCol w="457580">
                      <a:extLst>
                        <a:ext uri="{9D8B030D-6E8A-4147-A177-3AD203B41FA5}">
                          <a16:colId xmlns:a16="http://schemas.microsoft.com/office/drawing/2014/main" val="3541793665"/>
                        </a:ext>
                      </a:extLst>
                    </a:gridCol>
                    <a:gridCol w="457580">
                      <a:extLst>
                        <a:ext uri="{9D8B030D-6E8A-4147-A177-3AD203B41FA5}">
                          <a16:colId xmlns:a16="http://schemas.microsoft.com/office/drawing/2014/main" val="1927697462"/>
                        </a:ext>
                      </a:extLst>
                    </a:gridCol>
                    <a:gridCol w="457580">
                      <a:extLst>
                        <a:ext uri="{9D8B030D-6E8A-4147-A177-3AD203B41FA5}">
                          <a16:colId xmlns:a16="http://schemas.microsoft.com/office/drawing/2014/main" val="3177286667"/>
                        </a:ext>
                      </a:extLst>
                    </a:gridCol>
                    <a:gridCol w="457580">
                      <a:extLst>
                        <a:ext uri="{9D8B030D-6E8A-4147-A177-3AD203B41FA5}">
                          <a16:colId xmlns:a16="http://schemas.microsoft.com/office/drawing/2014/main" val="2558512189"/>
                        </a:ext>
                      </a:extLst>
                    </a:gridCol>
                    <a:gridCol w="457580">
                      <a:extLst>
                        <a:ext uri="{9D8B030D-6E8A-4147-A177-3AD203B41FA5}">
                          <a16:colId xmlns:a16="http://schemas.microsoft.com/office/drawing/2014/main" val="1788018427"/>
                        </a:ext>
                      </a:extLst>
                    </a:gridCol>
                    <a:gridCol w="457580">
                      <a:extLst>
                        <a:ext uri="{9D8B030D-6E8A-4147-A177-3AD203B41FA5}">
                          <a16:colId xmlns:a16="http://schemas.microsoft.com/office/drawing/2014/main" val="3338780344"/>
                        </a:ext>
                      </a:extLst>
                    </a:gridCol>
                  </a:tblGrid>
                  <a:tr h="331478">
                    <a:tc>
                      <a:txBody>
                        <a:bodyPr/>
                        <a:lstStyle/>
                        <a:p>
                          <a:pPr algn="ctr"/>
                          <a:r>
                            <a:rPr lang="en-GB" sz="900" b="1">
                              <a:solidFill>
                                <a:srgbClr val="00628C"/>
                              </a:solidFill>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a:solidFill>
                                <a:srgbClr val="00628C"/>
                              </a:solidFill>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a:solidFill>
                                <a:srgbClr val="00628C"/>
                              </a:solidFill>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900" b="1" i="1" smtClean="0">
                                      <a:solidFill>
                                        <a:srgbClr val="00628C"/>
                                      </a:solidFill>
                                      <a:latin typeface="Cambria Math" panose="02040503050406030204" pitchFamily="18" charset="0"/>
                                    </a:rPr>
                                  </m:ctrlPr>
                                </m:fPr>
                                <m:num>
                                  <m:r>
                                    <a:rPr lang="en-GB" sz="900" b="1" i="1" smtClean="0">
                                      <a:solidFill>
                                        <a:srgbClr val="00628C"/>
                                      </a:solidFill>
                                      <a:latin typeface="Cambria Math" panose="02040503050406030204" pitchFamily="18" charset="0"/>
                                    </a:rPr>
                                    <m:t>𝟏</m:t>
                                  </m:r>
                                </m:num>
                                <m:den>
                                  <m:r>
                                    <a:rPr lang="en-GB" sz="900" b="1" i="1" smtClean="0">
                                      <a:solidFill>
                                        <a:srgbClr val="00628C"/>
                                      </a:solidFill>
                                      <a:latin typeface="Cambria Math" panose="02040503050406030204" pitchFamily="18" charset="0"/>
                                    </a:rPr>
                                    <m:t>𝟏𝟎</m:t>
                                  </m:r>
                                </m:den>
                              </m:f>
                            </m:oMath>
                          </a14:m>
                          <a:r>
                            <a:rPr lang="en-GB" sz="900" b="1">
                              <a:solidFill>
                                <a:srgbClr val="00628C"/>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900" b="1" i="1" smtClean="0">
                                      <a:solidFill>
                                        <a:srgbClr val="00628C"/>
                                      </a:solidFill>
                                      <a:latin typeface="Cambria Math" panose="02040503050406030204" pitchFamily="18" charset="0"/>
                                    </a:rPr>
                                  </m:ctrlPr>
                                </m:fPr>
                                <m:num>
                                  <m:r>
                                    <a:rPr lang="en-GB" sz="900" b="1" i="1" smtClean="0">
                                      <a:solidFill>
                                        <a:srgbClr val="00628C"/>
                                      </a:solidFill>
                                      <a:latin typeface="Cambria Math" panose="02040503050406030204" pitchFamily="18" charset="0"/>
                                    </a:rPr>
                                    <m:t>𝟏</m:t>
                                  </m:r>
                                </m:num>
                                <m:den>
                                  <m:r>
                                    <a:rPr lang="en-GB" sz="900" b="1" i="1" smtClean="0">
                                      <a:solidFill>
                                        <a:srgbClr val="00628C"/>
                                      </a:solidFill>
                                      <a:latin typeface="Cambria Math" panose="02040503050406030204" pitchFamily="18" charset="0"/>
                                    </a:rPr>
                                    <m:t>𝟏𝟎𝟎</m:t>
                                  </m:r>
                                </m:den>
                              </m:f>
                            </m:oMath>
                          </a14:m>
                          <a:r>
                            <a:rPr lang="en-GB" sz="900" b="1">
                              <a:solidFill>
                                <a:srgbClr val="00628C"/>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f>
                                <m:fPr>
                                  <m:ctrlPr>
                                    <a:rPr lang="en-GB" sz="900" b="1" i="1" smtClean="0">
                                      <a:solidFill>
                                        <a:srgbClr val="00628C"/>
                                      </a:solidFill>
                                      <a:latin typeface="Cambria Math" panose="02040503050406030204" pitchFamily="18" charset="0"/>
                                    </a:rPr>
                                  </m:ctrlPr>
                                </m:fPr>
                                <m:num>
                                  <m:r>
                                    <a:rPr lang="en-GB" sz="900" b="1" i="1" smtClean="0">
                                      <a:solidFill>
                                        <a:srgbClr val="00628C"/>
                                      </a:solidFill>
                                      <a:latin typeface="Cambria Math" panose="02040503050406030204" pitchFamily="18" charset="0"/>
                                    </a:rPr>
                                    <m:t>𝟏</m:t>
                                  </m:r>
                                </m:num>
                                <m:den>
                                  <m:r>
                                    <a:rPr lang="en-GB" sz="900" b="1" i="1" smtClean="0">
                                      <a:solidFill>
                                        <a:srgbClr val="00628C"/>
                                      </a:solidFill>
                                      <a:latin typeface="Cambria Math" panose="02040503050406030204" pitchFamily="18" charset="0"/>
                                    </a:rPr>
                                    <m:t>𝟏𝟎𝟎𝟎</m:t>
                                  </m:r>
                                </m:den>
                              </m:f>
                            </m:oMath>
                          </a14:m>
                          <a:r>
                            <a:rPr lang="en-GB" sz="900" b="1">
                              <a:solidFill>
                                <a:srgbClr val="00628C"/>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018164"/>
                      </a:ext>
                    </a:extLst>
                  </a:tr>
                  <a:tr h="1152000">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7954592"/>
                      </a:ext>
                    </a:extLst>
                  </a:tr>
                </a:tbl>
              </a:graphicData>
            </a:graphic>
          </p:graphicFrame>
        </mc:Choice>
        <mc:Fallback xmlns="">
          <p:graphicFrame>
            <p:nvGraphicFramePr>
              <p:cNvPr id="22" name="Table 22">
                <a:extLst>
                  <a:ext uri="{FF2B5EF4-FFF2-40B4-BE49-F238E27FC236}">
                    <a16:creationId xmlns:a16="http://schemas.microsoft.com/office/drawing/2014/main" id="{3D192D3D-A59D-47DF-9ECD-932EE6443157}"/>
                  </a:ext>
                </a:extLst>
              </p:cNvPr>
              <p:cNvGraphicFramePr>
                <a:graphicFrameLocks noGrp="1"/>
              </p:cNvGraphicFramePr>
              <p:nvPr/>
            </p:nvGraphicFramePr>
            <p:xfrm>
              <a:off x="3290076" y="2001001"/>
              <a:ext cx="2745480" cy="1483478"/>
            </p:xfrm>
            <a:graphic>
              <a:graphicData uri="http://schemas.openxmlformats.org/drawingml/2006/table">
                <a:tbl>
                  <a:tblPr firstRow="1" bandRow="1">
                    <a:tableStyleId>{5C22544A-7EE6-4342-B048-85BDC9FD1C3A}</a:tableStyleId>
                  </a:tblPr>
                  <a:tblGrid>
                    <a:gridCol w="457580">
                      <a:extLst>
                        <a:ext uri="{9D8B030D-6E8A-4147-A177-3AD203B41FA5}">
                          <a16:colId xmlns:a16="http://schemas.microsoft.com/office/drawing/2014/main" val="3541793665"/>
                        </a:ext>
                      </a:extLst>
                    </a:gridCol>
                    <a:gridCol w="457580">
                      <a:extLst>
                        <a:ext uri="{9D8B030D-6E8A-4147-A177-3AD203B41FA5}">
                          <a16:colId xmlns:a16="http://schemas.microsoft.com/office/drawing/2014/main" val="1927697462"/>
                        </a:ext>
                      </a:extLst>
                    </a:gridCol>
                    <a:gridCol w="457580">
                      <a:extLst>
                        <a:ext uri="{9D8B030D-6E8A-4147-A177-3AD203B41FA5}">
                          <a16:colId xmlns:a16="http://schemas.microsoft.com/office/drawing/2014/main" val="3177286667"/>
                        </a:ext>
                      </a:extLst>
                    </a:gridCol>
                    <a:gridCol w="457580">
                      <a:extLst>
                        <a:ext uri="{9D8B030D-6E8A-4147-A177-3AD203B41FA5}">
                          <a16:colId xmlns:a16="http://schemas.microsoft.com/office/drawing/2014/main" val="2558512189"/>
                        </a:ext>
                      </a:extLst>
                    </a:gridCol>
                    <a:gridCol w="457580">
                      <a:extLst>
                        <a:ext uri="{9D8B030D-6E8A-4147-A177-3AD203B41FA5}">
                          <a16:colId xmlns:a16="http://schemas.microsoft.com/office/drawing/2014/main" val="1788018427"/>
                        </a:ext>
                      </a:extLst>
                    </a:gridCol>
                    <a:gridCol w="457580">
                      <a:extLst>
                        <a:ext uri="{9D8B030D-6E8A-4147-A177-3AD203B41FA5}">
                          <a16:colId xmlns:a16="http://schemas.microsoft.com/office/drawing/2014/main" val="3338780344"/>
                        </a:ext>
                      </a:extLst>
                    </a:gridCol>
                  </a:tblGrid>
                  <a:tr h="331478">
                    <a:tc>
                      <a:txBody>
                        <a:bodyPr/>
                        <a:lstStyle/>
                        <a:p>
                          <a:pPr algn="ctr"/>
                          <a:r>
                            <a:rPr lang="en-GB" sz="900" b="1">
                              <a:solidFill>
                                <a:srgbClr val="00628C"/>
                              </a:solidFill>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a:solidFill>
                                <a:srgbClr val="00628C"/>
                              </a:solidFill>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a:solidFill>
                                <a:srgbClr val="00628C"/>
                              </a:solidFill>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2667" t="-1818" r="-204000" b="-34727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7368" t="-1818" r="-101316" b="-34727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4000" t="-1818" r="-2667" b="-347273"/>
                          </a:stretch>
                        </a:blipFill>
                      </a:tcPr>
                    </a:tc>
                    <a:extLst>
                      <a:ext uri="{0D108BD9-81ED-4DB2-BD59-A6C34878D82A}">
                        <a16:rowId xmlns:a16="http://schemas.microsoft.com/office/drawing/2014/main" val="2922018164"/>
                      </a:ext>
                    </a:extLst>
                  </a:tr>
                  <a:tr h="1152000">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7954592"/>
                      </a:ext>
                    </a:extLst>
                  </a:tr>
                </a:tbl>
              </a:graphicData>
            </a:graphic>
          </p:graphicFrame>
        </mc:Fallback>
      </mc:AlternateContent>
      <p:sp>
        <p:nvSpPr>
          <p:cNvPr id="23" name="Oval 22">
            <a:extLst>
              <a:ext uri="{FF2B5EF4-FFF2-40B4-BE49-F238E27FC236}">
                <a16:creationId xmlns:a16="http://schemas.microsoft.com/office/drawing/2014/main" id="{83E7F524-9B77-4B20-B7D3-74E35690D456}"/>
              </a:ext>
            </a:extLst>
          </p:cNvPr>
          <p:cNvSpPr/>
          <p:nvPr/>
        </p:nvSpPr>
        <p:spPr>
          <a:xfrm>
            <a:off x="4636689" y="214149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DEC7185-1DC4-4C96-B0B5-00A1389B1E94}"/>
              </a:ext>
            </a:extLst>
          </p:cNvPr>
          <p:cNvSpPr/>
          <p:nvPr/>
        </p:nvSpPr>
        <p:spPr>
          <a:xfrm>
            <a:off x="4784070" y="2718363"/>
            <a:ext cx="144000" cy="144000"/>
          </a:xfrm>
          <a:prstGeom prst="ellipse">
            <a:avLst/>
          </a:prstGeom>
          <a:solidFill>
            <a:srgbClr val="FBDE05"/>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201CC30B-4546-4E6B-BD33-E45C1A5401D4}"/>
              </a:ext>
            </a:extLst>
          </p:cNvPr>
          <p:cNvSpPr/>
          <p:nvPr/>
        </p:nvSpPr>
        <p:spPr>
          <a:xfrm>
            <a:off x="4638610" y="2718363"/>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565684A-A554-4022-935C-6E72B61DF1D7}"/>
              </a:ext>
            </a:extLst>
          </p:cNvPr>
          <p:cNvSpPr/>
          <p:nvPr/>
        </p:nvSpPr>
        <p:spPr>
          <a:xfrm>
            <a:off x="5191683" y="2539829"/>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3ED7038-E945-4E1F-8168-060A754F7B54}"/>
              </a:ext>
            </a:extLst>
          </p:cNvPr>
          <p:cNvSpPr/>
          <p:nvPr/>
        </p:nvSpPr>
        <p:spPr>
          <a:xfrm>
            <a:off x="5373813" y="2677117"/>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AFE9074-7DC8-4667-8D06-43E6CE54FD89}"/>
              </a:ext>
            </a:extLst>
          </p:cNvPr>
          <p:cNvSpPr/>
          <p:nvPr/>
        </p:nvSpPr>
        <p:spPr>
          <a:xfrm>
            <a:off x="5190799" y="2790885"/>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0D332DD-9DAB-4B8B-9815-20B690B9FC17}"/>
              </a:ext>
            </a:extLst>
          </p:cNvPr>
          <p:cNvSpPr/>
          <p:nvPr/>
        </p:nvSpPr>
        <p:spPr>
          <a:xfrm>
            <a:off x="5394013" y="2484088"/>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B1810C-86C9-476E-AA78-54E7EC2CEFE6}"/>
              </a:ext>
            </a:extLst>
          </p:cNvPr>
          <p:cNvSpPr/>
          <p:nvPr/>
        </p:nvSpPr>
        <p:spPr>
          <a:xfrm>
            <a:off x="5196049" y="3016381"/>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8330C336-0C36-4493-8134-6E6E3785A594}"/>
              </a:ext>
            </a:extLst>
          </p:cNvPr>
          <p:cNvSpPr/>
          <p:nvPr/>
        </p:nvSpPr>
        <p:spPr>
          <a:xfrm>
            <a:off x="5394013" y="2909099"/>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BA6A5720-135E-430B-9C21-8684A73C9699}"/>
              </a:ext>
            </a:extLst>
          </p:cNvPr>
          <p:cNvSpPr/>
          <p:nvPr/>
        </p:nvSpPr>
        <p:spPr>
          <a:xfrm>
            <a:off x="5749837" y="2788577"/>
            <a:ext cx="144000" cy="144000"/>
          </a:xfrm>
          <a:prstGeom prst="ellipse">
            <a:avLst/>
          </a:prstGeom>
          <a:solidFill>
            <a:srgbClr val="00B0F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D731585E-EE3D-4EE8-B83C-C7F8CFF420D7}"/>
              </a:ext>
            </a:extLst>
          </p:cNvPr>
          <p:cNvSpPr/>
          <p:nvPr/>
        </p:nvSpPr>
        <p:spPr>
          <a:xfrm>
            <a:off x="5663339" y="3087134"/>
            <a:ext cx="144000" cy="144000"/>
          </a:xfrm>
          <a:prstGeom prst="ellipse">
            <a:avLst/>
          </a:prstGeom>
          <a:solidFill>
            <a:srgbClr val="00B0F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2D55C09-CBE2-46B2-BAB0-444CDBB259BD}"/>
              </a:ext>
            </a:extLst>
          </p:cNvPr>
          <p:cNvSpPr/>
          <p:nvPr/>
        </p:nvSpPr>
        <p:spPr>
          <a:xfrm>
            <a:off x="5678957" y="2467632"/>
            <a:ext cx="144000" cy="144000"/>
          </a:xfrm>
          <a:prstGeom prst="ellipse">
            <a:avLst/>
          </a:prstGeom>
          <a:solidFill>
            <a:srgbClr val="00B0F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7AEA5F83-9CF4-40F4-BCE9-4105AA295DB7}"/>
              </a:ext>
            </a:extLst>
          </p:cNvPr>
          <p:cNvSpPr txBox="1"/>
          <p:nvPr/>
        </p:nvSpPr>
        <p:spPr>
          <a:xfrm>
            <a:off x="1247058" y="1664478"/>
            <a:ext cx="912429" cy="400110"/>
          </a:xfrm>
          <a:prstGeom prst="rect">
            <a:avLst/>
          </a:prstGeom>
          <a:noFill/>
        </p:spPr>
        <p:txBody>
          <a:bodyPr wrap="none" rtlCol="0">
            <a:spAutoFit/>
          </a:bodyPr>
          <a:lstStyle/>
          <a:p>
            <a:pPr>
              <a:buNone/>
            </a:pPr>
            <a:r>
              <a:rPr lang="en-GB" sz="2000">
                <a:solidFill>
                  <a:srgbClr val="00628C"/>
                </a:solidFill>
              </a:rPr>
              <a:t>Amina</a:t>
            </a:r>
          </a:p>
        </p:txBody>
      </p:sp>
      <p:sp>
        <p:nvSpPr>
          <p:cNvPr id="38" name="TextBox 37">
            <a:extLst>
              <a:ext uri="{FF2B5EF4-FFF2-40B4-BE49-F238E27FC236}">
                <a16:creationId xmlns:a16="http://schemas.microsoft.com/office/drawing/2014/main" id="{39BC0F0C-2765-4745-AD2D-BE73A44A8615}"/>
              </a:ext>
            </a:extLst>
          </p:cNvPr>
          <p:cNvSpPr txBox="1"/>
          <p:nvPr/>
        </p:nvSpPr>
        <p:spPr>
          <a:xfrm>
            <a:off x="4280662" y="1616151"/>
            <a:ext cx="712054" cy="400110"/>
          </a:xfrm>
          <a:prstGeom prst="rect">
            <a:avLst/>
          </a:prstGeom>
          <a:noFill/>
        </p:spPr>
        <p:txBody>
          <a:bodyPr wrap="none" rtlCol="0">
            <a:spAutoFit/>
          </a:bodyPr>
          <a:lstStyle/>
          <a:p>
            <a:pPr>
              <a:buNone/>
            </a:pPr>
            <a:r>
              <a:rPr lang="en-GB" sz="2000">
                <a:solidFill>
                  <a:srgbClr val="00628C"/>
                </a:solidFill>
              </a:rPr>
              <a:t>Beth</a:t>
            </a:r>
          </a:p>
        </p:txBody>
      </p:sp>
      <p:sp>
        <p:nvSpPr>
          <p:cNvPr id="39" name="TextBox 38">
            <a:extLst>
              <a:ext uri="{FF2B5EF4-FFF2-40B4-BE49-F238E27FC236}">
                <a16:creationId xmlns:a16="http://schemas.microsoft.com/office/drawing/2014/main" id="{12113341-0402-4241-BAC9-DE52E5065378}"/>
              </a:ext>
            </a:extLst>
          </p:cNvPr>
          <p:cNvSpPr txBox="1"/>
          <p:nvPr/>
        </p:nvSpPr>
        <p:spPr>
          <a:xfrm>
            <a:off x="9099433" y="1599308"/>
            <a:ext cx="1239442" cy="400110"/>
          </a:xfrm>
          <a:prstGeom prst="rect">
            <a:avLst/>
          </a:prstGeom>
          <a:noFill/>
        </p:spPr>
        <p:txBody>
          <a:bodyPr wrap="none" rtlCol="0">
            <a:spAutoFit/>
          </a:bodyPr>
          <a:lstStyle/>
          <a:p>
            <a:pPr>
              <a:buNone/>
            </a:pPr>
            <a:r>
              <a:rPr lang="en-GB" sz="2000">
                <a:solidFill>
                  <a:srgbClr val="00628C"/>
                </a:solidFill>
              </a:rPr>
              <a:t>Cameron</a:t>
            </a:r>
          </a:p>
        </p:txBody>
      </p:sp>
      <mc:AlternateContent xmlns:mc="http://schemas.openxmlformats.org/markup-compatibility/2006" xmlns:a14="http://schemas.microsoft.com/office/drawing/2010/main">
        <mc:Choice Requires="a14">
          <p:graphicFrame>
            <p:nvGraphicFramePr>
              <p:cNvPr id="12" name="Table 34">
                <a:extLst>
                  <a:ext uri="{FF2B5EF4-FFF2-40B4-BE49-F238E27FC236}">
                    <a16:creationId xmlns:a16="http://schemas.microsoft.com/office/drawing/2014/main" id="{4639E52E-5529-416A-991B-327CE717055D}"/>
                  </a:ext>
                </a:extLst>
              </p:cNvPr>
              <p:cNvGraphicFramePr>
                <a:graphicFrameLocks noGrp="1"/>
              </p:cNvGraphicFramePr>
              <p:nvPr>
                <p:extLst>
                  <p:ext uri="{D42A27DB-BD31-4B8C-83A1-F6EECF244321}">
                    <p14:modId xmlns:p14="http://schemas.microsoft.com/office/powerpoint/2010/main" val="2071300297"/>
                  </p:ext>
                </p:extLst>
              </p:nvPr>
            </p:nvGraphicFramePr>
            <p:xfrm>
              <a:off x="9229763" y="4026139"/>
              <a:ext cx="2704684" cy="1566114"/>
            </p:xfrm>
            <a:graphic>
              <a:graphicData uri="http://schemas.openxmlformats.org/drawingml/2006/table">
                <a:tbl>
                  <a:tblPr firstRow="1" bandRow="1">
                    <a:tableStyleId>{5C22544A-7EE6-4342-B048-85BDC9FD1C3A}</a:tableStyleId>
                  </a:tblPr>
                  <a:tblGrid>
                    <a:gridCol w="1352342">
                      <a:extLst>
                        <a:ext uri="{9D8B030D-6E8A-4147-A177-3AD203B41FA5}">
                          <a16:colId xmlns:a16="http://schemas.microsoft.com/office/drawing/2014/main" val="993497267"/>
                        </a:ext>
                      </a:extLst>
                    </a:gridCol>
                    <a:gridCol w="1352342">
                      <a:extLst>
                        <a:ext uri="{9D8B030D-6E8A-4147-A177-3AD203B41FA5}">
                          <a16:colId xmlns:a16="http://schemas.microsoft.com/office/drawing/2014/main" val="1462108387"/>
                        </a:ext>
                      </a:extLst>
                    </a:gridCol>
                  </a:tblGrid>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latin typeface="+mn-lt"/>
                              <a:cs typeface="Arial"/>
                            </a:rPr>
                            <a:t>10</a:t>
                          </a:r>
                          <a:endParaRPr lang="en-GB" sz="2200" b="0" dirty="0">
                            <a:solidFill>
                              <a:schemeClr val="tx1"/>
                            </a:solidFill>
                            <a:cs typeface="Arial"/>
                          </a:endParaRPr>
                        </a:p>
                      </a:txBody>
                      <a:tcPr anchor="ctr">
                        <a:lnR w="12700" cmpd="sng">
                          <a:noFill/>
                        </a:lnR>
                        <a:lnB w="38100" cmpd="sng">
                          <a:noFill/>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b="0" i="1" dirty="0" smtClean="0">
                                  <a:solidFill>
                                    <a:schemeClr val="tx1"/>
                                  </a:solidFill>
                                  <a:latin typeface="Cambria Math" panose="02040503050406030204" pitchFamily="18" charset="0"/>
                                  <a:ea typeface="Cambria Math" panose="02040503050406030204" pitchFamily="18" charset="0"/>
                                </a:rPr>
                                <m:t>÷ </m:t>
                              </m:r>
                            </m:oMath>
                          </a14:m>
                          <a:r>
                            <a:rPr lang="en-GB" sz="2200" b="0">
                              <a:solidFill>
                                <a:schemeClr val="tx1"/>
                              </a:solidFill>
                            </a:rPr>
                            <a:t>10</a:t>
                          </a:r>
                        </a:p>
                      </a:txBody>
                      <a:tcPr anchor="ctr">
                        <a:lnL w="12700" cmpd="sng">
                          <a:noFill/>
                        </a:lnL>
                        <a:lnB w="38100" cmpd="sng">
                          <a:noFill/>
                        </a:lnB>
                        <a:solidFill>
                          <a:schemeClr val="accent6">
                            <a:lumMod val="40000"/>
                            <a:lumOff val="60000"/>
                          </a:schemeClr>
                        </a:solidFill>
                      </a:tcPr>
                    </a:tc>
                    <a:extLst>
                      <a:ext uri="{0D108BD9-81ED-4DB2-BD59-A6C34878D82A}">
                        <a16:rowId xmlns:a16="http://schemas.microsoft.com/office/drawing/2014/main" val="1556775144"/>
                      </a:ext>
                    </a:extLst>
                  </a:tr>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rPr>
                            <a:t>100</a:t>
                          </a:r>
                        </a:p>
                      </a:txBody>
                      <a:tcPr anchor="ctr">
                        <a:lnR w="12700" cmpd="sng">
                          <a:noFill/>
                        </a:lnR>
                        <a:lnT w="38100" cmpd="sng">
                          <a:noFill/>
                        </a:lnT>
                        <a:lnB w="12700" cmpd="sng">
                          <a:noFill/>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b="0" i="1" dirty="0" smtClean="0">
                                  <a:solidFill>
                                    <a:schemeClr val="tx1"/>
                                  </a:solidFill>
                                  <a:latin typeface="Cambria Math" panose="02040503050406030204" pitchFamily="18" charset="0"/>
                                  <a:ea typeface="Cambria Math" panose="02040503050406030204" pitchFamily="18" charset="0"/>
                                </a:rPr>
                                <m:t>÷</m:t>
                              </m:r>
                            </m:oMath>
                          </a14:m>
                          <a:r>
                            <a:rPr lang="en-GB" sz="2200" b="0">
                              <a:solidFill>
                                <a:schemeClr val="tx1"/>
                              </a:solidFill>
                            </a:rPr>
                            <a:t>100</a:t>
                          </a:r>
                        </a:p>
                      </a:txBody>
                      <a:tcPr anchor="ctr">
                        <a:lnL w="12700" cmpd="sng">
                          <a:noFill/>
                        </a:lnL>
                        <a:lnT w="38100" cmpd="sng">
                          <a:noFill/>
                        </a:lnT>
                        <a:lnB w="12700" cmpd="sng">
                          <a:noFill/>
                        </a:lnB>
                        <a:solidFill>
                          <a:schemeClr val="accent6">
                            <a:lumMod val="40000"/>
                            <a:lumOff val="60000"/>
                          </a:schemeClr>
                        </a:solidFill>
                      </a:tcPr>
                    </a:tc>
                    <a:extLst>
                      <a:ext uri="{0D108BD9-81ED-4DB2-BD59-A6C34878D82A}">
                        <a16:rowId xmlns:a16="http://schemas.microsoft.com/office/drawing/2014/main" val="3152539841"/>
                      </a:ext>
                    </a:extLst>
                  </a:tr>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rPr>
                            <a:t>1</a:t>
                          </a:r>
                          <a:r>
                            <a:rPr lang="en-GB" sz="2000" dirty="0"/>
                            <a:t> </a:t>
                          </a:r>
                          <a:r>
                            <a:rPr lang="en-GB" sz="2200" b="0" dirty="0">
                              <a:solidFill>
                                <a:schemeClr val="tx1"/>
                              </a:solidFill>
                            </a:rPr>
                            <a:t>000</a:t>
                          </a:r>
                        </a:p>
                      </a:txBody>
                      <a:tcPr anchor="ctr">
                        <a:lnR w="12700" cmpd="sng">
                          <a:noFill/>
                        </a:lnR>
                        <a:lnT w="12700" cmpd="sng">
                          <a:noFill/>
                        </a:lnT>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b="0" i="1" dirty="0" smtClean="0">
                                  <a:solidFill>
                                    <a:schemeClr val="tx1"/>
                                  </a:solidFill>
                                  <a:latin typeface="Cambria Math" panose="02040503050406030204" pitchFamily="18" charset="0"/>
                                  <a:ea typeface="Cambria Math" panose="02040503050406030204" pitchFamily="18" charset="0"/>
                                </a:rPr>
                                <m:t>÷ </m:t>
                              </m:r>
                            </m:oMath>
                          </a14:m>
                          <a:r>
                            <a:rPr lang="en-GB" sz="2200" b="0" dirty="0">
                              <a:solidFill>
                                <a:schemeClr val="tx1"/>
                              </a:solidFill>
                            </a:rPr>
                            <a:t>1</a:t>
                          </a:r>
                          <a:r>
                            <a:rPr lang="en-GB" sz="2000" dirty="0"/>
                            <a:t> </a:t>
                          </a:r>
                          <a:r>
                            <a:rPr lang="en-GB" sz="2200" b="0" dirty="0">
                              <a:solidFill>
                                <a:schemeClr val="tx1"/>
                              </a:solidFill>
                            </a:rPr>
                            <a:t>000</a:t>
                          </a:r>
                        </a:p>
                      </a:txBody>
                      <a:tcPr anchor="ctr">
                        <a:lnL w="12700" cmpd="sng">
                          <a:noFill/>
                        </a:lnL>
                        <a:lnT w="12700" cmpd="sng">
                          <a:noFill/>
                        </a:lnT>
                        <a:solidFill>
                          <a:schemeClr val="accent6">
                            <a:lumMod val="40000"/>
                            <a:lumOff val="60000"/>
                          </a:schemeClr>
                        </a:solidFill>
                      </a:tcPr>
                    </a:tc>
                    <a:extLst>
                      <a:ext uri="{0D108BD9-81ED-4DB2-BD59-A6C34878D82A}">
                        <a16:rowId xmlns:a16="http://schemas.microsoft.com/office/drawing/2014/main" val="2791816912"/>
                      </a:ext>
                    </a:extLst>
                  </a:tr>
                </a:tbl>
              </a:graphicData>
            </a:graphic>
          </p:graphicFrame>
        </mc:Choice>
        <mc:Fallback xmlns="">
          <p:graphicFrame>
            <p:nvGraphicFramePr>
              <p:cNvPr id="12" name="Table 34">
                <a:extLst>
                  <a:ext uri="{FF2B5EF4-FFF2-40B4-BE49-F238E27FC236}">
                    <a16:creationId xmlns:a16="http://schemas.microsoft.com/office/drawing/2014/main" id="{4639E52E-5529-416A-991B-327CE717055D}"/>
                  </a:ext>
                </a:extLst>
              </p:cNvPr>
              <p:cNvGraphicFramePr>
                <a:graphicFrameLocks noGrp="1"/>
              </p:cNvGraphicFramePr>
              <p:nvPr>
                <p:extLst>
                  <p:ext uri="{D42A27DB-BD31-4B8C-83A1-F6EECF244321}">
                    <p14:modId xmlns:p14="http://schemas.microsoft.com/office/powerpoint/2010/main" val="2071300297"/>
                  </p:ext>
                </p:extLst>
              </p:nvPr>
            </p:nvGraphicFramePr>
            <p:xfrm>
              <a:off x="9229763" y="4026139"/>
              <a:ext cx="2704684" cy="1566114"/>
            </p:xfrm>
            <a:graphic>
              <a:graphicData uri="http://schemas.openxmlformats.org/drawingml/2006/table">
                <a:tbl>
                  <a:tblPr firstRow="1" bandRow="1">
                    <a:tableStyleId>{5C22544A-7EE6-4342-B048-85BDC9FD1C3A}</a:tableStyleId>
                  </a:tblPr>
                  <a:tblGrid>
                    <a:gridCol w="1352342">
                      <a:extLst>
                        <a:ext uri="{9D8B030D-6E8A-4147-A177-3AD203B41FA5}">
                          <a16:colId xmlns:a16="http://schemas.microsoft.com/office/drawing/2014/main" val="993497267"/>
                        </a:ext>
                      </a:extLst>
                    </a:gridCol>
                    <a:gridCol w="1352342">
                      <a:extLst>
                        <a:ext uri="{9D8B030D-6E8A-4147-A177-3AD203B41FA5}">
                          <a16:colId xmlns:a16="http://schemas.microsoft.com/office/drawing/2014/main" val="1462108387"/>
                        </a:ext>
                      </a:extLst>
                    </a:gridCol>
                  </a:tblGrid>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latin typeface="+mn-lt"/>
                              <a:cs typeface="Arial"/>
                            </a:rPr>
                            <a:t>10</a:t>
                          </a:r>
                          <a:endParaRPr lang="en-GB" sz="2200" b="0" dirty="0">
                            <a:solidFill>
                              <a:schemeClr val="tx1"/>
                            </a:solidFill>
                            <a:cs typeface="Arial"/>
                          </a:endParaRPr>
                        </a:p>
                      </a:txBody>
                      <a:tcPr anchor="ctr">
                        <a:lnR w="12700" cmpd="sng">
                          <a:noFill/>
                        </a:lnR>
                        <a:lnB w="38100" cmpd="sng">
                          <a:noFill/>
                        </a:lnB>
                        <a:solidFill>
                          <a:schemeClr val="accent6">
                            <a:lumMod val="40000"/>
                            <a:lumOff val="60000"/>
                          </a:schemeClr>
                        </a:solidFill>
                      </a:tcPr>
                    </a:tc>
                    <a:tc>
                      <a:txBody>
                        <a:bodyPr/>
                        <a:lstStyle/>
                        <a:p>
                          <a:endParaRPr lang="en-US"/>
                        </a:p>
                      </a:txBody>
                      <a:tcPr anchor="ctr">
                        <a:lnL w="12700" cmpd="sng">
                          <a:noFill/>
                        </a:lnL>
                        <a:lnB w="38100" cmpd="sng">
                          <a:noFill/>
                        </a:lnB>
                        <a:blipFill>
                          <a:blip r:embed="rId6"/>
                          <a:stretch>
                            <a:fillRect l="-100450" t="-1163" r="-901" b="-215116"/>
                          </a:stretch>
                        </a:blipFill>
                      </a:tcPr>
                    </a:tc>
                    <a:extLst>
                      <a:ext uri="{0D108BD9-81ED-4DB2-BD59-A6C34878D82A}">
                        <a16:rowId xmlns:a16="http://schemas.microsoft.com/office/drawing/2014/main" val="1556775144"/>
                      </a:ext>
                    </a:extLst>
                  </a:tr>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rPr>
                            <a:t>100</a:t>
                          </a:r>
                        </a:p>
                      </a:txBody>
                      <a:tcPr anchor="ctr">
                        <a:lnR w="12700" cmpd="sng">
                          <a:noFill/>
                        </a:lnR>
                        <a:lnT w="38100" cmpd="sng">
                          <a:noFill/>
                        </a:lnT>
                        <a:lnB w="12700" cmpd="sng">
                          <a:noFill/>
                        </a:lnB>
                        <a:solidFill>
                          <a:schemeClr val="accent6">
                            <a:lumMod val="40000"/>
                            <a:lumOff val="60000"/>
                          </a:schemeClr>
                        </a:solidFill>
                      </a:tcPr>
                    </a:tc>
                    <a:tc>
                      <a:txBody>
                        <a:bodyPr/>
                        <a:lstStyle/>
                        <a:p>
                          <a:endParaRPr lang="en-US"/>
                        </a:p>
                      </a:txBody>
                      <a:tcPr anchor="ctr">
                        <a:lnL w="12700" cmpd="sng">
                          <a:noFill/>
                        </a:lnL>
                        <a:lnT w="38100" cmpd="sng">
                          <a:noFill/>
                        </a:lnT>
                        <a:lnB w="12700" cmpd="sng">
                          <a:noFill/>
                        </a:lnB>
                        <a:blipFill>
                          <a:blip r:embed="rId6"/>
                          <a:stretch>
                            <a:fillRect l="-100450" t="-101163" r="-901" b="-115116"/>
                          </a:stretch>
                        </a:blipFill>
                      </a:tcPr>
                    </a:tc>
                    <a:extLst>
                      <a:ext uri="{0D108BD9-81ED-4DB2-BD59-A6C34878D82A}">
                        <a16:rowId xmlns:a16="http://schemas.microsoft.com/office/drawing/2014/main" val="3152539841"/>
                      </a:ext>
                    </a:extLst>
                  </a:tr>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rPr>
                            <a:t>1</a:t>
                          </a:r>
                          <a:r>
                            <a:rPr lang="en-GB" sz="2000" dirty="0"/>
                            <a:t> </a:t>
                          </a:r>
                          <a:r>
                            <a:rPr lang="en-GB" sz="2200" b="0" dirty="0">
                              <a:solidFill>
                                <a:schemeClr val="tx1"/>
                              </a:solidFill>
                            </a:rPr>
                            <a:t>000</a:t>
                          </a:r>
                        </a:p>
                      </a:txBody>
                      <a:tcPr anchor="ctr">
                        <a:lnR w="12700" cmpd="sng">
                          <a:noFill/>
                        </a:lnR>
                        <a:lnT w="12700" cmpd="sng">
                          <a:noFill/>
                        </a:lnT>
                        <a:solidFill>
                          <a:schemeClr val="accent6">
                            <a:lumMod val="40000"/>
                            <a:lumOff val="60000"/>
                          </a:schemeClr>
                        </a:solidFill>
                      </a:tcPr>
                    </a:tc>
                    <a:tc>
                      <a:txBody>
                        <a:bodyPr/>
                        <a:lstStyle/>
                        <a:p>
                          <a:endParaRPr lang="en-US"/>
                        </a:p>
                      </a:txBody>
                      <a:tcPr anchor="ctr">
                        <a:lnL w="12700" cmpd="sng">
                          <a:noFill/>
                        </a:lnL>
                        <a:lnT w="12700" cmpd="sng">
                          <a:noFill/>
                        </a:lnT>
                        <a:blipFill>
                          <a:blip r:embed="rId6"/>
                          <a:stretch>
                            <a:fillRect l="-100450" t="-201163" r="-901" b="-15116"/>
                          </a:stretch>
                        </a:blipFill>
                      </a:tcPr>
                    </a:tc>
                    <a:extLst>
                      <a:ext uri="{0D108BD9-81ED-4DB2-BD59-A6C34878D82A}">
                        <a16:rowId xmlns:a16="http://schemas.microsoft.com/office/drawing/2014/main" val="2791816912"/>
                      </a:ext>
                    </a:extLst>
                  </a:tr>
                </a:tbl>
              </a:graphicData>
            </a:graphic>
          </p:graphicFrame>
        </mc:Fallback>
      </mc:AlternateContent>
      <p:sp>
        <p:nvSpPr>
          <p:cNvPr id="40" name="Rectangle: Rounded Corners 39">
            <a:extLst>
              <a:ext uri="{FF2B5EF4-FFF2-40B4-BE49-F238E27FC236}">
                <a16:creationId xmlns:a16="http://schemas.microsoft.com/office/drawing/2014/main" id="{001CB1E8-749C-4914-90FC-4384C10A709D}"/>
              </a:ext>
            </a:extLst>
          </p:cNvPr>
          <p:cNvSpPr/>
          <p:nvPr/>
        </p:nvSpPr>
        <p:spPr>
          <a:xfrm>
            <a:off x="7732559" y="3250085"/>
            <a:ext cx="585644" cy="255484"/>
          </a:xfrm>
          <a:prstGeom prst="roundRect">
            <a:avLst/>
          </a:prstGeom>
          <a:solidFill>
            <a:srgbClr val="63C8C8">
              <a:alpha val="38039"/>
            </a:srgbClr>
          </a:solidFill>
          <a:ln>
            <a:solidFill>
              <a:srgbClr val="63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2F47F17E-EF9E-4047-8299-B6A3D192BC3F}"/>
              </a:ext>
            </a:extLst>
          </p:cNvPr>
          <p:cNvSpPr/>
          <p:nvPr/>
        </p:nvSpPr>
        <p:spPr>
          <a:xfrm>
            <a:off x="9531142" y="3018539"/>
            <a:ext cx="585644" cy="255484"/>
          </a:xfrm>
          <a:prstGeom prst="roundRect">
            <a:avLst/>
          </a:prstGeom>
          <a:solidFill>
            <a:srgbClr val="63C8C8">
              <a:alpha val="38039"/>
            </a:srgbClr>
          </a:solidFill>
          <a:ln>
            <a:solidFill>
              <a:srgbClr val="63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ction Button: Help 41">
            <a:hlinkClick r:id="" action="ppaction://noaction" highlightClick="1"/>
            <a:extLst>
              <a:ext uri="{FF2B5EF4-FFF2-40B4-BE49-F238E27FC236}">
                <a16:creationId xmlns:a16="http://schemas.microsoft.com/office/drawing/2014/main" id="{096FF283-5C92-4423-A019-049A5B5602AF}"/>
              </a:ext>
            </a:extLst>
          </p:cNvPr>
          <p:cNvSpPr/>
          <p:nvPr/>
        </p:nvSpPr>
        <p:spPr>
          <a:xfrm>
            <a:off x="226198" y="5949561"/>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6531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xEl>
                                              <p:pRg st="2" end="2"/>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animBg="1"/>
      <p:bldP spid="21"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7" grpId="0"/>
      <p:bldP spid="38" grpId="0"/>
      <p:bldP spid="39" grpId="0"/>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93417936"/>
              </p:ext>
            </p:extLst>
          </p:nvPr>
        </p:nvGraphicFramePr>
        <p:xfrm>
          <a:off x="158834" y="764704"/>
          <a:ext cx="11841822" cy="5913120"/>
        </p:xfrm>
        <a:graphic>
          <a:graphicData uri="http://schemas.openxmlformats.org/drawingml/2006/table">
            <a:tbl>
              <a:tblPr firstRow="1" bandRow="1">
                <a:tableStyleId>{5940675A-B579-460E-94D1-54222C63F5DA}</a:tableStyleId>
              </a:tblPr>
              <a:tblGrid>
                <a:gridCol w="8025398">
                  <a:extLst>
                    <a:ext uri="{9D8B030D-6E8A-4147-A177-3AD203B41FA5}">
                      <a16:colId xmlns:a16="http://schemas.microsoft.com/office/drawing/2014/main" val="695237181"/>
                    </a:ext>
                  </a:extLst>
                </a:gridCol>
                <a:gridCol w="3816424">
                  <a:extLst>
                    <a:ext uri="{9D8B030D-6E8A-4147-A177-3AD203B41FA5}">
                      <a16:colId xmlns:a16="http://schemas.microsoft.com/office/drawing/2014/main" val="300072507"/>
                    </a:ext>
                  </a:extLst>
                </a:gridCol>
              </a:tblGrid>
              <a:tr h="341915">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578368">
                <a:tc>
                  <a:txBody>
                    <a:bodyPr/>
                    <a:lstStyle/>
                    <a:p>
                      <a:r>
                        <a:rPr lang="en-GB" sz="1600" b="1" i="0" u="none" dirty="0"/>
                        <a:t>Support</a:t>
                      </a:r>
                    </a:p>
                    <a:p>
                      <a:r>
                        <a:rPr lang="en-GB" sz="1600" i="0" dirty="0"/>
                        <a:t>Give students manipulatives so that they can physically recreate the representations. First show </a:t>
                      </a:r>
                      <a:r>
                        <a:rPr lang="en-GB" sz="1600" b="0" i="0" dirty="0"/>
                        <a:t>the same number using each representation, so that students can identify the similar and different features.</a:t>
                      </a:r>
                    </a:p>
                    <a:p>
                      <a:endParaRPr lang="en-GB" sz="1600" i="1" u="none" dirty="0"/>
                    </a:p>
                    <a:p>
                      <a:r>
                        <a:rPr lang="en-GB" sz="1600" b="1" i="0" u="none" dirty="0"/>
                        <a:t>Challenge</a:t>
                      </a:r>
                    </a:p>
                    <a:p>
                      <a:r>
                        <a:rPr lang="en-GB" sz="1600" dirty="0"/>
                        <a:t>Ask students to create their own numbers using the different representations, with various parameters, such as the number using the Dienes blocks must be 100 times greater than number on the Gattegno chart.</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This activity makes reference to Dienes blocks, place-value counters and a Gattegno chart. Guidance on using representations can be found here: </a:t>
                      </a:r>
                      <a:r>
                        <a:rPr lang="en-GB" sz="1600" dirty="0">
                          <a:hlinkClick r:id="rId3"/>
                        </a:rPr>
                        <a:t>Using mathematical representations at KS3 | NCETM</a:t>
                      </a:r>
                      <a:r>
                        <a:rPr lang="en-GB"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a) checks students’ understanding of the different representations, and their awareness of the importance of position in place value. Check that students use language accurately, such as ‘placeholder’ to describe 0. It could also be a good opportunity to touch upon the language of ‘significance’ ahead of future learning on rounding.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b) links students’ understanding of place value to multiplication and division by powers of 10. Students should recognise that Beth’s number cannot be connected to the other numbers in this way, and be able to explain why.</a:t>
                      </a:r>
                    </a:p>
                  </a:txBody>
                  <a:tcPr/>
                </a:tc>
                <a:extLst>
                  <a:ext uri="{0D108BD9-81ED-4DB2-BD59-A6C34878D82A}">
                    <a16:rowId xmlns:a16="http://schemas.microsoft.com/office/drawing/2014/main" val="1616516725"/>
                  </a:ext>
                </a:extLst>
              </a:tr>
              <a:tr h="1453137">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The Gattegno chart, place-value chart and number line are used in the context of hundredths and thousandths in Spine 1 of the Primary Mastery PD Materials (particularly in topic 1.24, found here: </a:t>
                      </a:r>
                      <a:r>
                        <a:rPr lang="en-GB" sz="1600" dirty="0">
                          <a:hlinkClick r:id="rId4"/>
                        </a:rPr>
                        <a:t>Composition and calculation: hundredths and thousandths | NCETM</a:t>
                      </a:r>
                      <a:r>
                        <a:rPr lang="en-GB" sz="16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Activity </a:t>
                      </a:r>
                      <a:r>
                        <a:rPr lang="en-GB" sz="1600" dirty="0">
                          <a:hlinkClick r:id="rId5" action="ppaction://hlinksldjump"/>
                        </a:rPr>
                        <a:t>D</a:t>
                      </a:r>
                      <a:r>
                        <a:rPr lang="en-GB" sz="1600" dirty="0"/>
                        <a:t> uses the hundred square to represent integers and decimals, by assigning a value other than 100 to the whole square. This offers students the opportunity to think more deeply about representations and place value.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1156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8D386-2E84-45EE-9D15-2AE4027B12BB}"/>
              </a:ext>
            </a:extLst>
          </p:cNvPr>
          <p:cNvSpPr>
            <a:spLocks noGrp="1"/>
          </p:cNvSpPr>
          <p:nvPr>
            <p:ph type="body" sz="quarter" idx="10"/>
          </p:nvPr>
        </p:nvSpPr>
        <p:spPr>
          <a:xfrm>
            <a:off x="266816" y="1363046"/>
            <a:ext cx="4872343" cy="2538847"/>
          </a:xfrm>
        </p:spPr>
        <p:txBody>
          <a:bodyPr vert="horz" lIns="91440" tIns="45720" rIns="91440" bIns="45720" rtlCol="0" anchor="t">
            <a:normAutofit/>
          </a:bodyPr>
          <a:lstStyle/>
          <a:p>
            <a:pPr>
              <a:lnSpc>
                <a:spcPct val="100000"/>
              </a:lnSpc>
            </a:pPr>
            <a:r>
              <a:rPr lang="en-GB" sz="2200" dirty="0">
                <a:latin typeface="Arial"/>
                <a:cs typeface="Arial"/>
              </a:rPr>
              <a:t>In these calculations, coloured dots have replaced digits. </a:t>
            </a:r>
            <a:endParaRPr lang="en-GB" sz="2200" dirty="0"/>
          </a:p>
          <a:p>
            <a:pPr>
              <a:lnSpc>
                <a:spcPct val="100000"/>
              </a:lnSpc>
            </a:pPr>
            <a:r>
              <a:rPr lang="en-GB" sz="2200" dirty="0">
                <a:latin typeface="Arial"/>
                <a:cs typeface="Arial"/>
              </a:rPr>
              <a:t>Describe how the dots and decimal points will be arranged after the calculation has been carried out.</a:t>
            </a:r>
          </a:p>
        </p:txBody>
      </p:sp>
      <p:sp>
        <p:nvSpPr>
          <p:cNvPr id="3" name="Text Placeholder 2">
            <a:extLst>
              <a:ext uri="{FF2B5EF4-FFF2-40B4-BE49-F238E27FC236}">
                <a16:creationId xmlns:a16="http://schemas.microsoft.com/office/drawing/2014/main" id="{33CEFAF5-FCDF-4B2A-9EFC-50D55A9A695A}"/>
              </a:ext>
            </a:extLst>
          </p:cNvPr>
          <p:cNvSpPr>
            <a:spLocks noGrp="1"/>
          </p:cNvSpPr>
          <p:nvPr>
            <p:ph type="body" sz="quarter" idx="11"/>
          </p:nvPr>
        </p:nvSpPr>
        <p:spPr/>
        <p:txBody>
          <a:bodyPr vert="horz" lIns="91440" tIns="45720" rIns="91440" bIns="45720" rtlCol="0" anchor="t">
            <a:normAutofit/>
          </a:bodyPr>
          <a:lstStyle/>
          <a:p>
            <a:r>
              <a:rPr lang="en-GB">
                <a:latin typeface="Arial"/>
                <a:cs typeface="Arial"/>
              </a:rPr>
              <a:t>Checkpoint 4: Calculations in colour</a:t>
            </a:r>
          </a:p>
        </p:txBody>
      </p:sp>
      <p:sp>
        <p:nvSpPr>
          <p:cNvPr id="8" name="Text Placeholder 1">
            <a:extLst>
              <a:ext uri="{FF2B5EF4-FFF2-40B4-BE49-F238E27FC236}">
                <a16:creationId xmlns:a16="http://schemas.microsoft.com/office/drawing/2014/main" id="{5D414951-190B-4876-8003-4D72BE7536AD}"/>
              </a:ext>
            </a:extLst>
          </p:cNvPr>
          <p:cNvSpPr txBox="1">
            <a:spLocks/>
          </p:cNvSpPr>
          <p:nvPr/>
        </p:nvSpPr>
        <p:spPr>
          <a:xfrm>
            <a:off x="266816" y="3743326"/>
            <a:ext cx="3956012" cy="17516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0"/>
              </a:spcAft>
            </a:pPr>
            <a:r>
              <a:rPr lang="en-GB" sz="2200" dirty="0"/>
              <a:t>What mathematical operations will result in the digits making these movements?</a:t>
            </a:r>
          </a:p>
          <a:p>
            <a:pPr fontAlgn="auto">
              <a:lnSpc>
                <a:spcPct val="100000"/>
              </a:lnSpc>
              <a:spcAft>
                <a:spcPts val="0"/>
              </a:spcAft>
            </a:pPr>
            <a:endParaRPr lang="en-GB" sz="2400" dirty="0"/>
          </a:p>
          <a:p>
            <a:pPr fontAlgn="auto">
              <a:lnSpc>
                <a:spcPct val="100000"/>
              </a:lnSpc>
              <a:spcAft>
                <a:spcPts val="0"/>
              </a:spcAft>
            </a:pPr>
            <a:endParaRPr lang="en-GB" sz="2400" dirty="0"/>
          </a:p>
        </p:txBody>
      </p:sp>
      <p:pic>
        <p:nvPicPr>
          <p:cNvPr id="6" name="Picture 8" descr="Chart, bubble chart&#10;&#10;Description automatically generated">
            <a:extLst>
              <a:ext uri="{FF2B5EF4-FFF2-40B4-BE49-F238E27FC236}">
                <a16:creationId xmlns:a16="http://schemas.microsoft.com/office/drawing/2014/main" id="{B5F3A1E5-37A6-422D-9A7F-81E96EEF0AFD}"/>
              </a:ext>
            </a:extLst>
          </p:cNvPr>
          <p:cNvPicPr>
            <a:picLocks noChangeAspect="1"/>
          </p:cNvPicPr>
          <p:nvPr/>
        </p:nvPicPr>
        <p:blipFill>
          <a:blip r:embed="rId3"/>
          <a:stretch>
            <a:fillRect/>
          </a:stretch>
        </p:blipFill>
        <p:spPr>
          <a:xfrm>
            <a:off x="5354191" y="1241444"/>
            <a:ext cx="3513773" cy="2190853"/>
          </a:xfrm>
          <a:prstGeom prst="rect">
            <a:avLst/>
          </a:prstGeom>
        </p:spPr>
      </p:pic>
      <p:pic>
        <p:nvPicPr>
          <p:cNvPr id="4" name="Picture 6" descr="A picture containing toiletry, cosmetic&#10;&#10;Description automatically generated">
            <a:extLst>
              <a:ext uri="{FF2B5EF4-FFF2-40B4-BE49-F238E27FC236}">
                <a16:creationId xmlns:a16="http://schemas.microsoft.com/office/drawing/2014/main" id="{C064934D-47AE-4A5A-86E9-F91DEBDDE34F}"/>
              </a:ext>
            </a:extLst>
          </p:cNvPr>
          <p:cNvPicPr>
            <a:picLocks noChangeAspect="1"/>
          </p:cNvPicPr>
          <p:nvPr/>
        </p:nvPicPr>
        <p:blipFill>
          <a:blip r:embed="rId4"/>
          <a:stretch>
            <a:fillRect/>
          </a:stretch>
        </p:blipFill>
        <p:spPr>
          <a:xfrm>
            <a:off x="3985795" y="3542403"/>
            <a:ext cx="4445000" cy="2074153"/>
          </a:xfrm>
          <a:prstGeom prst="rect">
            <a:avLst/>
          </a:prstGeom>
        </p:spPr>
      </p:pic>
      <p:sp>
        <p:nvSpPr>
          <p:cNvPr id="5" name="TextBox 4">
            <a:extLst>
              <a:ext uri="{FF2B5EF4-FFF2-40B4-BE49-F238E27FC236}">
                <a16:creationId xmlns:a16="http://schemas.microsoft.com/office/drawing/2014/main" id="{1AECEF36-55AE-4036-8B35-BF8D4BFEA02B}"/>
              </a:ext>
            </a:extLst>
          </p:cNvPr>
          <p:cNvSpPr txBox="1"/>
          <p:nvPr/>
        </p:nvSpPr>
        <p:spPr>
          <a:xfrm>
            <a:off x="986313" y="5801955"/>
            <a:ext cx="8735756" cy="769441"/>
          </a:xfrm>
          <a:prstGeom prst="rect">
            <a:avLst/>
          </a:prstGeom>
          <a:noFill/>
        </p:spPr>
        <p:txBody>
          <a:bodyPr wrap="square" rtlCol="0">
            <a:spAutoFit/>
          </a:bodyPr>
          <a:lstStyle/>
          <a:p>
            <a:pPr>
              <a:buNone/>
            </a:pPr>
            <a:r>
              <a:rPr lang="en-GB" sz="2200" dirty="0"/>
              <a:t>Create your own questions using coloured dots. Can you think of four different examples showing × 100? How about ÷ 100?</a:t>
            </a:r>
          </a:p>
        </p:txBody>
      </p:sp>
      <p:sp>
        <p:nvSpPr>
          <p:cNvPr id="9" name="Action Button: Help 8">
            <a:hlinkClick r:id="" action="ppaction://noaction" highlightClick="1"/>
            <a:extLst>
              <a:ext uri="{FF2B5EF4-FFF2-40B4-BE49-F238E27FC236}">
                <a16:creationId xmlns:a16="http://schemas.microsoft.com/office/drawing/2014/main" id="{607374B1-A2F5-434B-84A9-1523382C06F8}"/>
              </a:ext>
            </a:extLst>
          </p:cNvPr>
          <p:cNvSpPr/>
          <p:nvPr/>
        </p:nvSpPr>
        <p:spPr>
          <a:xfrm>
            <a:off x="305297" y="5856903"/>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683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a:t>Checkpoint 4: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19217976"/>
                  </p:ext>
                </p:extLst>
              </p:nvPr>
            </p:nvGraphicFramePr>
            <p:xfrm>
              <a:off x="287522" y="764704"/>
              <a:ext cx="11519668" cy="6030489"/>
            </p:xfrm>
            <a:graphic>
              <a:graphicData uri="http://schemas.openxmlformats.org/drawingml/2006/table">
                <a:tbl>
                  <a:tblPr firstRow="1" bandRow="1">
                    <a:tableStyleId>{5940675A-B579-460E-94D1-54222C63F5DA}</a:tableStyleId>
                  </a:tblPr>
                  <a:tblGrid>
                    <a:gridCol w="6707638">
                      <a:extLst>
                        <a:ext uri="{9D8B030D-6E8A-4147-A177-3AD203B41FA5}">
                          <a16:colId xmlns:a16="http://schemas.microsoft.com/office/drawing/2014/main" val="695237181"/>
                        </a:ext>
                      </a:extLst>
                    </a:gridCol>
                    <a:gridCol w="4812030">
                      <a:extLst>
                        <a:ext uri="{9D8B030D-6E8A-4147-A177-3AD203B41FA5}">
                          <a16:colId xmlns:a16="http://schemas.microsoft.com/office/drawing/2014/main" val="300072507"/>
                        </a:ext>
                      </a:extLst>
                    </a:gridCol>
                  </a:tblGrid>
                  <a:tr h="415137">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4996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If students find this challenging, you could reduce the number of dot/digits at first. (Be aware that fewer symbols can mean the need to introduce a place holder). Alternatively, you could use different coloured sticky notes in place of each symbol, so that you can model the physical movement of each digit in relation to a fixed decimal point.</a:t>
                          </a:r>
                        </a:p>
                        <a:p>
                          <a:endParaRPr lang="en-GB" sz="1600" i="1" u="none" dirty="0"/>
                        </a:p>
                        <a:p>
                          <a:r>
                            <a:rPr lang="en-GB" sz="1600" b="1" i="0" u="none" dirty="0"/>
                            <a:t>Challenge</a:t>
                          </a:r>
                        </a:p>
                        <a:p>
                          <a:r>
                            <a:rPr lang="en-GB" sz="1600" dirty="0"/>
                            <a:t>Students can be challenged to think of equivalent ways to express the calculation (e.g.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10 </m:t>
                              </m:r>
                            </m:oMath>
                          </a14:m>
                          <a:r>
                            <a:rPr lang="en-GB" sz="1600" dirty="0"/>
                            <a:t>and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f>
                                <m:fPr>
                                  <m:ctrlPr>
                                    <a:rPr lang="en-GB" sz="160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1</m:t>
                                  </m:r>
                                </m:num>
                                <m:den>
                                  <m:r>
                                    <a:rPr lang="en-GB" sz="1600" b="0" i="1" smtClean="0">
                                      <a:latin typeface="Cambria Math" panose="02040503050406030204" pitchFamily="18" charset="0"/>
                                      <a:ea typeface="Cambria Math" panose="02040503050406030204" pitchFamily="18" charset="0"/>
                                    </a:rPr>
                                    <m:t>10</m:t>
                                  </m:r>
                                </m:den>
                              </m:f>
                              <m:r>
                                <a:rPr lang="en-GB" sz="1600" b="0" i="0" smtClean="0">
                                  <a:latin typeface="Cambria Math" panose="02040503050406030204" pitchFamily="18" charset="0"/>
                                  <a:ea typeface="Cambria Math" panose="02040503050406030204" pitchFamily="18" charset="0"/>
                                </a:rPr>
                                <m:t>).</m:t>
                              </m:r>
                            </m:oMath>
                          </a14:m>
                          <a:endParaRPr lang="en-GB" sz="1600" dirty="0"/>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Use a place-value grid with counters or a Gattegno chart alongside this activity. Guidance on using representations can be found here: </a:t>
                          </a:r>
                          <a:r>
                            <a:rPr lang="en-GB" sz="1600" dirty="0">
                              <a:hlinkClick r:id="rId3"/>
                            </a:rPr>
                            <a:t>Using mathematical representations at KS3 | NCETM</a:t>
                          </a:r>
                          <a:r>
                            <a:rPr lang="en-GB"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should appreciate that all the digits move, and that the order stays the same. Only the position of the digits relative to the decimal point changes.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t>Ensure that students are clear that the decimal point is fixed and the digits move. The design of the second set tempts students to move the decimal point so that you can expose this misconception.</a:t>
                          </a:r>
                          <a:endParaRPr lang="en-GB" sz="1600" dirty="0"/>
                        </a:p>
                        <a:p>
                          <a:pPr marL="171450" indent="-171450">
                            <a:buFont typeface="Arial" panose="020B0604020202020204" pitchFamily="34" charset="0"/>
                            <a:buChar char="•"/>
                          </a:pPr>
                          <a:endParaRPr lang="en-GB" sz="1600" b="0" dirty="0"/>
                        </a:p>
                      </a:txBody>
                      <a:tcPr/>
                    </a:tc>
                    <a:extLst>
                      <a:ext uri="{0D108BD9-81ED-4DB2-BD59-A6C34878D82A}">
                        <a16:rowId xmlns:a16="http://schemas.microsoft.com/office/drawing/2014/main" val="1616516725"/>
                      </a:ext>
                    </a:extLst>
                  </a:tr>
                  <a:tr h="17643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5NPV–1 and 5NPV–2 in the </a:t>
                          </a:r>
                          <a:r>
                            <a:rPr lang="en-GB" sz="1600" dirty="0">
                              <a:hlinkClick r:id="rId4"/>
                            </a:rPr>
                            <a:t>Exemplification of ready-to-progress criteria | NCETM</a:t>
                          </a:r>
                          <a:r>
                            <a:rPr lang="en-GB" sz="1600" dirty="0"/>
                            <a:t>. Download as part of the Year 5 deck or the complete Number and Place Value deck.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Activities </a:t>
                          </a:r>
                          <a:r>
                            <a:rPr lang="en-GB" sz="1600" dirty="0">
                              <a:hlinkClick r:id="rId5" action="ppaction://hlinksldjump"/>
                            </a:rPr>
                            <a:t>E</a:t>
                          </a:r>
                          <a:r>
                            <a:rPr lang="en-GB" sz="1600" dirty="0"/>
                            <a:t> and </a:t>
                          </a:r>
                          <a:r>
                            <a:rPr lang="en-GB" sz="1600" dirty="0">
                              <a:hlinkClick r:id="rId6" action="ppaction://hlinksldjump"/>
                            </a:rPr>
                            <a:t>F</a:t>
                          </a:r>
                          <a:r>
                            <a:rPr lang="en-GB" sz="1600" dirty="0"/>
                            <a:t> offer further exploration and practice of place value with decimals and the effect of multiplication and division by powers of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7"/>
                            </a:rPr>
                            <a:t>Secondary Assessment Materials | NCETM</a:t>
                          </a:r>
                          <a:r>
                            <a:rPr lang="en-GB" sz="1600" dirty="0"/>
                            <a:t> p5 explores this idea further.</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19217976"/>
                  </p:ext>
                </p:extLst>
              </p:nvPr>
            </p:nvGraphicFramePr>
            <p:xfrm>
              <a:off x="287522" y="764704"/>
              <a:ext cx="11519668" cy="6030489"/>
            </p:xfrm>
            <a:graphic>
              <a:graphicData uri="http://schemas.openxmlformats.org/drawingml/2006/table">
                <a:tbl>
                  <a:tblPr firstRow="1" bandRow="1">
                    <a:tableStyleId>{5940675A-B579-460E-94D1-54222C63F5DA}</a:tableStyleId>
                  </a:tblPr>
                  <a:tblGrid>
                    <a:gridCol w="6707638">
                      <a:extLst>
                        <a:ext uri="{9D8B030D-6E8A-4147-A177-3AD203B41FA5}">
                          <a16:colId xmlns:a16="http://schemas.microsoft.com/office/drawing/2014/main" val="695237181"/>
                        </a:ext>
                      </a:extLst>
                    </a:gridCol>
                    <a:gridCol w="4812030">
                      <a:extLst>
                        <a:ext uri="{9D8B030D-6E8A-4147-A177-3AD203B41FA5}">
                          <a16:colId xmlns:a16="http://schemas.microsoft.com/office/drawing/2014/main" val="300072507"/>
                        </a:ext>
                      </a:extLst>
                    </a:gridCol>
                  </a:tblGrid>
                  <a:tr h="415137">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51021">
                    <a:tc>
                      <a:txBody>
                        <a:bodyPr/>
                        <a:lstStyle/>
                        <a:p>
                          <a:endParaRPr lang="en-US"/>
                        </a:p>
                      </a:txBody>
                      <a:tcPr>
                        <a:blipFill>
                          <a:blip r:embed="rId8"/>
                          <a:stretch>
                            <a:fillRect l="-91" t="-11551" r="-71844" b="-462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should appreciate that all the digits move, and that the order stays the same. Only the position of the digits relative to the decimal point changes.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t>Ensure that students are clear that the decimal point is fixed and the digits move. The design of the second set tempts students to move the decimal point so that you can expose this misconception.</a:t>
                          </a:r>
                          <a:endParaRPr lang="en-GB" sz="1600" dirty="0"/>
                        </a:p>
                        <a:p>
                          <a:pPr marL="171450" indent="-171450">
                            <a:buFont typeface="Arial" panose="020B0604020202020204" pitchFamily="34" charset="0"/>
                            <a:buChar char="•"/>
                          </a:pPr>
                          <a:endParaRPr lang="en-GB" sz="1600" b="0" dirty="0"/>
                        </a:p>
                      </a:txBody>
                      <a:tcPr/>
                    </a:tc>
                    <a:extLst>
                      <a:ext uri="{0D108BD9-81ED-4DB2-BD59-A6C34878D82A}">
                        <a16:rowId xmlns:a16="http://schemas.microsoft.com/office/drawing/2014/main" val="1616516725"/>
                      </a:ext>
                    </a:extLst>
                  </a:tr>
                  <a:tr h="17643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5NPV–1 and 5NPV–2 in the </a:t>
                          </a:r>
                          <a:r>
                            <a:rPr lang="en-GB" sz="1600" dirty="0">
                              <a:hlinkClick r:id="rId9"/>
                            </a:rPr>
                            <a:t>Exemplification of ready-to-progress criteria | NCETM</a:t>
                          </a:r>
                          <a:r>
                            <a:rPr lang="en-GB" sz="1600" dirty="0"/>
                            <a:t>. Download as part of the Year 5 deck or the complete Number and Place Value deck.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Activities </a:t>
                          </a:r>
                          <a:r>
                            <a:rPr lang="en-GB" sz="1600" dirty="0">
                              <a:hlinkClick r:id="rId10" action="ppaction://hlinksldjump"/>
                            </a:rPr>
                            <a:t>E</a:t>
                          </a:r>
                          <a:r>
                            <a:rPr lang="en-GB" sz="1600" dirty="0"/>
                            <a:t> and </a:t>
                          </a:r>
                          <a:r>
                            <a:rPr lang="en-GB" sz="1600" dirty="0">
                              <a:hlinkClick r:id="rId11" action="ppaction://hlinksldjump"/>
                            </a:rPr>
                            <a:t>F</a:t>
                          </a:r>
                          <a:r>
                            <a:rPr lang="en-GB" sz="1600" dirty="0"/>
                            <a:t> offer further exploration and practice of place value with decimals and the effect of multiplication and division by powers of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12"/>
                            </a:rPr>
                            <a:t>Secondary Assessment Materials | NCETM</a:t>
                          </a:r>
                          <a:r>
                            <a:rPr lang="en-GB" sz="1600" dirty="0"/>
                            <a:t> p5 explores this idea further.</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93976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D99F4D-8DB8-45E3-965D-C9D9FA21F2A8}"/>
              </a:ext>
            </a:extLst>
          </p:cNvPr>
          <p:cNvSpPr>
            <a:spLocks noGrp="1"/>
          </p:cNvSpPr>
          <p:nvPr>
            <p:ph type="body" sz="quarter" idx="10"/>
          </p:nvPr>
        </p:nvSpPr>
        <p:spPr>
          <a:xfrm>
            <a:off x="240288" y="1124745"/>
            <a:ext cx="11717238" cy="3823176"/>
          </a:xfrm>
        </p:spPr>
        <p:txBody>
          <a:bodyPr>
            <a:normAutofit/>
          </a:bodyPr>
          <a:lstStyle/>
          <a:p>
            <a:r>
              <a:rPr lang="en-GB" dirty="0">
                <a:solidFill>
                  <a:schemeClr val="tx1"/>
                </a:solidFill>
              </a:rPr>
              <a:t>9.81 × 10 = 98.1</a:t>
            </a:r>
          </a:p>
          <a:p>
            <a:r>
              <a:rPr lang="en-GB" sz="2400" dirty="0"/>
              <a:t>This is a one-step calculation to move from 9.81 to 98.1</a:t>
            </a:r>
          </a:p>
          <a:p>
            <a:pPr algn="ctr"/>
            <a:endParaRPr lang="en-GB" sz="2000" dirty="0">
              <a:solidFill>
                <a:srgbClr val="00628C"/>
              </a:solidFill>
            </a:endParaRPr>
          </a:p>
          <a:p>
            <a:r>
              <a:rPr lang="en-GB" dirty="0">
                <a:solidFill>
                  <a:schemeClr val="tx1"/>
                </a:solidFill>
              </a:rPr>
              <a:t>9.81 × 100 ÷ 10 = 98.1</a:t>
            </a:r>
          </a:p>
          <a:p>
            <a:r>
              <a:rPr lang="en-GB" sz="2400" dirty="0"/>
              <a:t>This is a two-step calculation to move from 9.81 to 98.1</a:t>
            </a:r>
          </a:p>
          <a:p>
            <a:pPr algn="ctr"/>
            <a:endParaRPr lang="en-GB" dirty="0"/>
          </a:p>
          <a:p>
            <a:pPr marL="457200" indent="-457200">
              <a:buFont typeface="+mj-lt"/>
              <a:buAutoNum type="alphaLcParenR"/>
            </a:pPr>
            <a:r>
              <a:rPr lang="en-GB" sz="2400" dirty="0"/>
              <a:t>Write at least two three-step calculations to move from 9.81 to 98.1</a:t>
            </a:r>
          </a:p>
          <a:p>
            <a:pPr marL="457200" indent="-457200">
              <a:buFont typeface="+mj-lt"/>
              <a:buAutoNum type="alphaLcParenR"/>
            </a:pPr>
            <a:r>
              <a:rPr lang="en-GB" sz="2400" dirty="0"/>
              <a:t>Write as many four-step calculations to move from 9.81 to 98.1 as you can</a:t>
            </a:r>
          </a:p>
        </p:txBody>
      </p:sp>
      <p:sp>
        <p:nvSpPr>
          <p:cNvPr id="3" name="Text Placeholder 2">
            <a:extLst>
              <a:ext uri="{FF2B5EF4-FFF2-40B4-BE49-F238E27FC236}">
                <a16:creationId xmlns:a16="http://schemas.microsoft.com/office/drawing/2014/main" id="{EEF1D489-B1A6-4E4E-AA22-E65610C53B17}"/>
              </a:ext>
            </a:extLst>
          </p:cNvPr>
          <p:cNvSpPr>
            <a:spLocks noGrp="1"/>
          </p:cNvSpPr>
          <p:nvPr>
            <p:ph type="body" sz="quarter" idx="11"/>
          </p:nvPr>
        </p:nvSpPr>
        <p:spPr/>
        <p:txBody>
          <a:bodyPr/>
          <a:lstStyle/>
          <a:p>
            <a:r>
              <a:rPr lang="en-GB" sz="2400"/>
              <a:t>Checkpoint</a:t>
            </a:r>
            <a:r>
              <a:rPr lang="en-GB"/>
              <a:t> 5: Many-step calculations</a:t>
            </a:r>
          </a:p>
        </p:txBody>
      </p:sp>
      <p:sp>
        <p:nvSpPr>
          <p:cNvPr id="6" name="Text Placeholder 1">
            <a:extLst>
              <a:ext uri="{FF2B5EF4-FFF2-40B4-BE49-F238E27FC236}">
                <a16:creationId xmlns:a16="http://schemas.microsoft.com/office/drawing/2014/main" id="{64A9D70F-C00D-4D40-BE47-6918EDD3A707}"/>
              </a:ext>
            </a:extLst>
          </p:cNvPr>
          <p:cNvSpPr txBox="1">
            <a:spLocks/>
          </p:cNvSpPr>
          <p:nvPr/>
        </p:nvSpPr>
        <p:spPr>
          <a:xfrm>
            <a:off x="915490" y="5626932"/>
            <a:ext cx="8618803" cy="4990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t>Can you write a ‘10-step’ calculation to get from 9.81 to 98.1?</a:t>
            </a:r>
          </a:p>
        </p:txBody>
      </p:sp>
      <p:sp>
        <p:nvSpPr>
          <p:cNvPr id="5" name="Action Button: Help 4">
            <a:hlinkClick r:id="" action="ppaction://noaction" highlightClick="1"/>
            <a:extLst>
              <a:ext uri="{FF2B5EF4-FFF2-40B4-BE49-F238E27FC236}">
                <a16:creationId xmlns:a16="http://schemas.microsoft.com/office/drawing/2014/main" id="{BD6EBF67-9CFC-4DA1-874A-5C40D08A7869}"/>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5546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834465414"/>
              </p:ext>
            </p:extLst>
          </p:nvPr>
        </p:nvGraphicFramePr>
        <p:xfrm>
          <a:off x="263418" y="764705"/>
          <a:ext cx="11769748" cy="6053706"/>
        </p:xfrm>
        <a:graphic>
          <a:graphicData uri="http://schemas.openxmlformats.org/drawingml/2006/table">
            <a:tbl>
              <a:tblPr firstRow="1" bandRow="1">
                <a:tableStyleId>{5940675A-B579-460E-94D1-54222C63F5DA}</a:tableStyleId>
              </a:tblPr>
              <a:tblGrid>
                <a:gridCol w="7417542">
                  <a:extLst>
                    <a:ext uri="{9D8B030D-6E8A-4147-A177-3AD203B41FA5}">
                      <a16:colId xmlns:a16="http://schemas.microsoft.com/office/drawing/2014/main" val="695237181"/>
                    </a:ext>
                  </a:extLst>
                </a:gridCol>
                <a:gridCol w="4352206">
                  <a:extLst>
                    <a:ext uri="{9D8B030D-6E8A-4147-A177-3AD203B41FA5}">
                      <a16:colId xmlns:a16="http://schemas.microsoft.com/office/drawing/2014/main" val="300072507"/>
                    </a:ext>
                  </a:extLst>
                </a:gridCol>
              </a:tblGrid>
              <a:tr h="355884">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22323">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 precursor to this task might involve just one digit, but it is important that students build up to numbers with more than one digit to prevent misconceptions where not all digits move.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If students are confident with the effect of multiplying and dividing by powers of 10, then they should be able to generate chains of calculation where the overall effect is the same as </a:t>
                      </a:r>
                      <a:r>
                        <a:rPr lang="en-GB" sz="1600" dirty="0">
                          <a:solidFill>
                            <a:schemeClr val="tx1"/>
                          </a:solidFill>
                        </a:rPr>
                        <a:t>×</a:t>
                      </a:r>
                      <a:r>
                        <a:rPr lang="en-GB" sz="1600" dirty="0"/>
                        <a:t>10. Some students may be able to reason about the combination of operations they perform without imagining the digits moving.</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Use a place-value grid with counters or a Gattegno chart. Guidance on using representations can be found here: </a:t>
                      </a:r>
                      <a:r>
                        <a:rPr lang="en-GB" sz="1600" dirty="0">
                          <a:hlinkClick r:id="rId3"/>
                        </a:rPr>
                        <a:t>Using mathematical representations at KS3 | NCETM</a:t>
                      </a:r>
                      <a:r>
                        <a:rPr lang="en-GB"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Students will be writing multiple operations – you will need to consider how you will model a ‘multi-step’ calculation and how you will address inaccurate notation. Students may, for example, use the equals sign inaccurately and create incorrect chains of reasoning, such 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9.81 </a:t>
                      </a:r>
                      <a:r>
                        <a:rPr lang="en-GB" sz="1600" dirty="0">
                          <a:solidFill>
                            <a:schemeClr val="tx1"/>
                          </a:solidFill>
                        </a:rPr>
                        <a:t>×</a:t>
                      </a:r>
                      <a:r>
                        <a:rPr lang="en-GB" sz="1600" dirty="0"/>
                        <a:t> 10 = 98.1 </a:t>
                      </a:r>
                      <a:r>
                        <a:rPr lang="en-GB" sz="1600" dirty="0">
                          <a:solidFill>
                            <a:schemeClr val="tx1"/>
                          </a:solidFill>
                        </a:rPr>
                        <a:t>×</a:t>
                      </a:r>
                      <a:r>
                        <a:rPr lang="en-GB" sz="1600" dirty="0"/>
                        <a:t> 10 = 981</a:t>
                      </a:r>
                    </a:p>
                    <a:p>
                      <a:pPr marL="0" indent="0">
                        <a:buFont typeface="Arial" panose="020B0604020202020204" pitchFamily="34" charset="0"/>
                        <a:buNone/>
                      </a:pPr>
                      <a:endParaRPr lang="en-GB" sz="1600" b="0" dirty="0"/>
                    </a:p>
                    <a:p>
                      <a:pPr marL="0" indent="0">
                        <a:buFont typeface="Arial" panose="020B0604020202020204" pitchFamily="34" charset="0"/>
                        <a:buNone/>
                      </a:pPr>
                      <a:r>
                        <a:rPr lang="en-GB" sz="1600" b="0" dirty="0"/>
                        <a:t>Emphasise the ‘equality’ of each part of an equation and the role of the equals sign in connecting mathematical statements that have the same value.</a:t>
                      </a:r>
                    </a:p>
                    <a:p>
                      <a:pPr marL="0" indent="0">
                        <a:buFont typeface="Arial" panose="020B0604020202020204" pitchFamily="34" charset="0"/>
                        <a:buNone/>
                      </a:pPr>
                      <a:endParaRPr lang="en-GB" sz="1600" b="0" dirty="0"/>
                    </a:p>
                    <a:p>
                      <a:pPr marL="0" indent="0">
                        <a:buFont typeface="Arial" panose="020B0604020202020204" pitchFamily="34" charset="0"/>
                        <a:buNone/>
                      </a:pPr>
                      <a:r>
                        <a:rPr lang="en-GB" sz="1600" b="0" dirty="0"/>
                        <a:t>As with Checkpoint 4, this is also an opportunity to assess students’ understanding of multiplication and division by powers of 10.</a:t>
                      </a:r>
                    </a:p>
                  </a:txBody>
                  <a:tcPr/>
                </a:tc>
                <a:extLst>
                  <a:ext uri="{0D108BD9-81ED-4DB2-BD59-A6C34878D82A}">
                    <a16:rowId xmlns:a16="http://schemas.microsoft.com/office/drawing/2014/main" val="1616516725"/>
                  </a:ext>
                </a:extLst>
              </a:tr>
              <a:tr h="1451226">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4"/>
                        </a:rPr>
                        <a:t>Teaching mathematics in primary schools</a:t>
                      </a:r>
                      <a:r>
                        <a:rPr lang="en-GB" sz="1600" u="none" dirty="0">
                          <a:hlinkClick r:id="rId4"/>
                        </a:rPr>
                        <a:t> </a:t>
                      </a:r>
                      <a:r>
                        <a:rPr lang="en-GB" sz="1600" u="none" dirty="0"/>
                        <a:t> (pp 212-9)*.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Activity </a:t>
                      </a:r>
                      <a:r>
                        <a:rPr lang="en-GB" sz="1600" dirty="0">
                          <a:hlinkClick r:id="rId5" action="ppaction://hlinksldjump"/>
                        </a:rPr>
                        <a:t>F</a:t>
                      </a:r>
                      <a:r>
                        <a:rPr lang="en-GB" sz="1600" dirty="0"/>
                        <a:t> also looks at connecting numbers through multiplication and division by multiples of 10, but takes a step back to spend more time on column names.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 Page numbers reference the complete Years 1–6 document.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96371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Understand place value in the context of measure</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a:latin typeface="Century Gothic" panose="020B0502020202020204" pitchFamily="34" charset="0"/>
              </a:rPr>
              <a:t>Checkpoint 6</a:t>
            </a:r>
          </a:p>
        </p:txBody>
      </p:sp>
    </p:spTree>
    <p:extLst>
      <p:ext uri="{BB962C8B-B14F-4D97-AF65-F5344CB8AC3E}">
        <p14:creationId xmlns:p14="http://schemas.microsoft.com/office/powerpoint/2010/main" val="329797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600"/>
            <a:ext cx="9993351" cy="5112568"/>
          </a:xfrm>
        </p:spPr>
        <p:txBody>
          <a:bodyPr>
            <a:normAutofit fontScale="92500" lnSpcReduction="10000"/>
          </a:bodyPr>
          <a:lstStyle/>
          <a:p>
            <a:r>
              <a:rPr lang="en-GB" sz="2200" dirty="0"/>
              <a:t>This resource is designed to be used in the classroom with Year 7 students, although it may be useful for other students.</a:t>
            </a:r>
          </a:p>
          <a:p>
            <a:r>
              <a:rPr lang="en-GB" sz="2200" dirty="0"/>
              <a:t>The Checkpoints are grouped around the key ideas in the core concept document </a:t>
            </a:r>
            <a:r>
              <a:rPr lang="en-GB" sz="2200" dirty="0">
                <a:hlinkClick r:id="rId3"/>
              </a:rPr>
              <a:t>1.1 Place Value, Estimation and Rounding</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to both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dirty="0"/>
              <a:t>Understand place value in the context of measure</a:t>
            </a:r>
            <a:endParaRPr lang="en-GB" sz="3200" dirty="0"/>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278184408"/>
              </p:ext>
            </p:extLst>
          </p:nvPr>
        </p:nvGraphicFramePr>
        <p:xfrm>
          <a:off x="502284" y="1332465"/>
          <a:ext cx="11426013" cy="5059680"/>
        </p:xfrm>
        <a:graphic>
          <a:graphicData uri="http://schemas.openxmlformats.org/drawingml/2006/table">
            <a:tbl>
              <a:tblPr firstRow="1" bandRow="1">
                <a:tableStyleId>{5940675A-B579-460E-94D1-54222C63F5DA}</a:tableStyleId>
              </a:tblPr>
              <a:tblGrid>
                <a:gridCol w="4822580">
                  <a:extLst>
                    <a:ext uri="{9D8B030D-6E8A-4147-A177-3AD203B41FA5}">
                      <a16:colId xmlns:a16="http://schemas.microsoft.com/office/drawing/2014/main" val="4178532543"/>
                    </a:ext>
                  </a:extLst>
                </a:gridCol>
                <a:gridCol w="6603433">
                  <a:extLst>
                    <a:ext uri="{9D8B030D-6E8A-4147-A177-3AD203B41FA5}">
                      <a16:colId xmlns:a16="http://schemas.microsoft.com/office/drawing/2014/main" val="864547500"/>
                    </a:ext>
                  </a:extLst>
                </a:gridCol>
              </a:tblGrid>
              <a:tr h="235220">
                <a:tc>
                  <a:txBody>
                    <a:bodyPr/>
                    <a:lstStyle/>
                    <a:p>
                      <a:r>
                        <a:rPr lang="en-GB" sz="1800" b="1" dirty="0">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445667">
                <a:tc>
                  <a:txBody>
                    <a:bodyPr/>
                    <a:lstStyle/>
                    <a:p>
                      <a:pPr marL="0" indent="0">
                        <a:buFont typeface="Arial" panose="020B0604020202020204" pitchFamily="34" charset="0"/>
                        <a:buNone/>
                      </a:pPr>
                      <a:r>
                        <a:rPr lang="en-GB" sz="1600" i="0" dirty="0"/>
                        <a:t>Key Stages 1 and 2 curriculum:</a:t>
                      </a:r>
                    </a:p>
                    <a:p>
                      <a:pPr marL="285750" indent="-285750">
                        <a:buFont typeface="Arial" panose="020B0604020202020204" pitchFamily="34" charset="0"/>
                        <a:buChar char="•"/>
                      </a:pPr>
                      <a:r>
                        <a:rPr lang="en-GB" sz="1600" dirty="0"/>
                        <a:t>Year 1: record measurements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Year 2: units of length, mass, temperature and capacity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Year 4: convert units of measure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Stages 1 and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Teaching mathematics in primary schools</a:t>
                      </a:r>
                      <a:r>
                        <a:rPr lang="en-GB" sz="1600" i="0" dirty="0"/>
                        <a:t>: 5NPV–5 Convert between units of measure using common decimals and fractions (pp229– 33); 6NPV–4 Divide powers of 10 into 2, 4, 5 and 10 equal parts and read scales with labelled intervals divided into 2, 4, 5 and 10 equal parts (pp294–95)</a:t>
                      </a:r>
                    </a:p>
                    <a:p>
                      <a:pPr marL="742950" lvl="1" indent="-285750">
                        <a:buFont typeface="Arial" panose="020B0604020202020204" pitchFamily="34" charset="0"/>
                        <a:buChar char="•"/>
                      </a:pPr>
                      <a:endParaRPr lang="en-GB" sz="1800" dirty="0"/>
                    </a:p>
                    <a:p>
                      <a:pPr marL="0" lvl="0" indent="0">
                        <a:buFont typeface="Arial" panose="020B0604020202020204" pitchFamily="34" charset="0"/>
                        <a:buNone/>
                      </a:pPr>
                      <a:r>
                        <a:rPr lang="en-GB" sz="1400" dirty="0"/>
                        <a:t>* Page numbers reference the complete Years 1–6 document</a:t>
                      </a:r>
                      <a:endParaRPr lang="en-GB" sz="1600" i="1" dirty="0"/>
                    </a:p>
                    <a:p>
                      <a:pPr marL="0" indent="0">
                        <a:buFont typeface="Arial" panose="020B0604020202020204" pitchFamily="34" charset="0"/>
                        <a:buNone/>
                      </a:pPr>
                      <a:endParaRPr lang="en-GB" sz="1600" dirty="0"/>
                    </a:p>
                  </a:txBody>
                  <a:tcPr/>
                </a:tc>
                <a:tc>
                  <a:txBody>
                    <a:bodyPr/>
                    <a:lstStyle/>
                    <a:p>
                      <a:pPr marL="285750" indent="-285750" fontAlgn="auto">
                        <a:spcAft>
                          <a:spcPts val="0"/>
                        </a:spcAft>
                        <a:buClrTx/>
                        <a:buFont typeface="Arial" panose="020B0604020202020204" pitchFamily="34" charset="0"/>
                        <a:buChar char="•"/>
                      </a:pPr>
                      <a:r>
                        <a:rPr lang="en-GB" sz="1600" dirty="0"/>
                        <a:t>Use their knowledge of place value, and of multiplying and dividing by powers of 10, in the context of measures.</a:t>
                      </a:r>
                    </a:p>
                    <a:p>
                      <a:pPr marL="285750" indent="-285750" fontAlgn="auto">
                        <a:spcAft>
                          <a:spcPts val="0"/>
                        </a:spcAft>
                        <a:buClrTx/>
                        <a:buFont typeface="Arial" panose="020B0604020202020204" pitchFamily="34" charset="0"/>
                        <a:buChar char="•"/>
                      </a:pPr>
                      <a:r>
                        <a:rPr lang="en-GB" sz="1600" dirty="0"/>
                        <a:t>Flexibly and efficiently convert between different metric units for length, volume or mass.</a:t>
                      </a:r>
                    </a:p>
                    <a:p>
                      <a:pPr marL="0" indent="0">
                        <a:buFont typeface="Arial" panose="020B0604020202020204" pitchFamily="34" charset="0"/>
                        <a:buNone/>
                      </a:pPr>
                      <a:endParaRPr lang="en-GB" sz="1600" dirty="0"/>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375261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BB690E-9B31-42F6-ADA0-F777D191A0A4}"/>
              </a:ext>
            </a:extLst>
          </p:cNvPr>
          <p:cNvSpPr>
            <a:spLocks noGrp="1"/>
          </p:cNvSpPr>
          <p:nvPr>
            <p:ph type="body" sz="quarter" idx="10"/>
          </p:nvPr>
        </p:nvSpPr>
        <p:spPr>
          <a:xfrm>
            <a:off x="240288" y="1124743"/>
            <a:ext cx="11717238" cy="5399347"/>
          </a:xfrm>
        </p:spPr>
        <p:txBody>
          <a:bodyPr>
            <a:normAutofit/>
          </a:bodyPr>
          <a:lstStyle/>
          <a:p>
            <a:r>
              <a:rPr lang="en-GB" sz="2400" dirty="0"/>
              <a:t>Fill in the blanks.</a:t>
            </a:r>
          </a:p>
          <a:p>
            <a:r>
              <a:rPr lang="en-GB" sz="2400" dirty="0">
                <a:solidFill>
                  <a:srgbClr val="00628C"/>
                </a:solidFill>
              </a:rPr>
              <a:t>a)             </a:t>
            </a:r>
            <a:r>
              <a:rPr lang="en-GB" sz="2400" dirty="0">
                <a:solidFill>
                  <a:schemeClr val="tx1"/>
                </a:solidFill>
              </a:rPr>
              <a:t>cm &gt; 2 m				</a:t>
            </a:r>
            <a:r>
              <a:rPr lang="en-GB" sz="2400" dirty="0">
                <a:solidFill>
                  <a:srgbClr val="00628C"/>
                </a:solidFill>
              </a:rPr>
              <a:t>e)              </a:t>
            </a:r>
            <a:r>
              <a:rPr lang="en-GB" sz="2400" dirty="0">
                <a:solidFill>
                  <a:schemeClr val="tx1"/>
                </a:solidFill>
              </a:rPr>
              <a:t>mm &gt; 20 cm &gt;             m</a:t>
            </a:r>
          </a:p>
          <a:p>
            <a:r>
              <a:rPr lang="en-GB" sz="2400" dirty="0">
                <a:solidFill>
                  <a:schemeClr val="tx1"/>
                </a:solidFill>
              </a:rPr>
              <a:t>	</a:t>
            </a:r>
          </a:p>
          <a:p>
            <a:r>
              <a:rPr lang="en-GB" sz="2400" dirty="0">
                <a:solidFill>
                  <a:srgbClr val="00628C"/>
                </a:solidFill>
              </a:rPr>
              <a:t>b)             </a:t>
            </a:r>
            <a:r>
              <a:rPr lang="en-GB" sz="2400" dirty="0">
                <a:solidFill>
                  <a:schemeClr val="tx1"/>
                </a:solidFill>
              </a:rPr>
              <a:t>m &lt; 400 cm			</a:t>
            </a:r>
            <a:r>
              <a:rPr lang="en-GB" sz="2400" dirty="0">
                <a:solidFill>
                  <a:srgbClr val="00628C"/>
                </a:solidFill>
              </a:rPr>
              <a:t>f)               </a:t>
            </a:r>
            <a:r>
              <a:rPr lang="en-GB" sz="2400" dirty="0">
                <a:solidFill>
                  <a:schemeClr val="tx1"/>
                </a:solidFill>
              </a:rPr>
              <a:t>mm &lt; 40 cm &lt;             m</a:t>
            </a:r>
          </a:p>
          <a:p>
            <a:endParaRPr lang="en-GB" sz="2400" dirty="0">
              <a:solidFill>
                <a:srgbClr val="00628C"/>
              </a:solidFill>
            </a:endParaRPr>
          </a:p>
          <a:p>
            <a:r>
              <a:rPr lang="en-GB" sz="2400" dirty="0">
                <a:solidFill>
                  <a:srgbClr val="00628C"/>
                </a:solidFill>
              </a:rPr>
              <a:t>c) </a:t>
            </a:r>
            <a:r>
              <a:rPr lang="en-GB" sz="2400" dirty="0">
                <a:solidFill>
                  <a:schemeClr val="tx1"/>
                </a:solidFill>
              </a:rPr>
              <a:t>200 cm &lt;             m			</a:t>
            </a:r>
            <a:r>
              <a:rPr lang="en-GB" sz="2400" dirty="0">
                <a:solidFill>
                  <a:srgbClr val="00628C"/>
                </a:solidFill>
              </a:rPr>
              <a:t>g) </a:t>
            </a:r>
            <a:r>
              <a:rPr lang="en-GB" sz="2400" dirty="0">
                <a:solidFill>
                  <a:schemeClr val="tx1"/>
                </a:solidFill>
              </a:rPr>
              <a:t>20</a:t>
            </a:r>
            <a:r>
              <a:rPr lang="en-GB" sz="2400" dirty="0">
                <a:solidFill>
                  <a:schemeClr val="accent4"/>
                </a:solidFill>
              </a:rPr>
              <a:t> </a:t>
            </a:r>
            <a:r>
              <a:rPr lang="en-GB" sz="2400" dirty="0">
                <a:solidFill>
                  <a:schemeClr val="tx1"/>
                </a:solidFill>
              </a:rPr>
              <a:t>cm &gt;             mm &gt;              m</a:t>
            </a:r>
          </a:p>
          <a:p>
            <a:endParaRPr lang="en-GB" sz="2400" dirty="0">
              <a:solidFill>
                <a:schemeClr val="tx1"/>
              </a:solidFill>
            </a:endParaRPr>
          </a:p>
          <a:p>
            <a:r>
              <a:rPr lang="en-GB" sz="2400" dirty="0">
                <a:solidFill>
                  <a:srgbClr val="00628C"/>
                </a:solidFill>
              </a:rPr>
              <a:t>d) </a:t>
            </a:r>
            <a:r>
              <a:rPr lang="en-GB" sz="2400" dirty="0">
                <a:solidFill>
                  <a:schemeClr val="tx1"/>
                </a:solidFill>
              </a:rPr>
              <a:t>4 m &gt;             cm				</a:t>
            </a:r>
            <a:r>
              <a:rPr lang="en-GB" sz="2400" dirty="0">
                <a:solidFill>
                  <a:srgbClr val="00628C"/>
                </a:solidFill>
              </a:rPr>
              <a:t>h) </a:t>
            </a:r>
            <a:r>
              <a:rPr lang="en-GB" sz="2400" dirty="0">
                <a:solidFill>
                  <a:schemeClr val="tx1"/>
                </a:solidFill>
              </a:rPr>
              <a:t>40</a:t>
            </a:r>
            <a:r>
              <a:rPr lang="en-GB" sz="2400" dirty="0">
                <a:solidFill>
                  <a:schemeClr val="accent4"/>
                </a:solidFill>
              </a:rPr>
              <a:t> </a:t>
            </a:r>
            <a:r>
              <a:rPr lang="en-GB" sz="2400" dirty="0">
                <a:solidFill>
                  <a:schemeClr val="tx1"/>
                </a:solidFill>
              </a:rPr>
              <a:t>km &lt;              m &lt;              cm</a:t>
            </a:r>
          </a:p>
          <a:p>
            <a:endParaRPr lang="en-GB" sz="2400" dirty="0">
              <a:solidFill>
                <a:schemeClr val="tx1"/>
              </a:solidFill>
            </a:endParaRPr>
          </a:p>
          <a:p>
            <a:endParaRPr lang="en-GB" sz="2400" dirty="0">
              <a:solidFill>
                <a:schemeClr val="tx1"/>
              </a:solidFill>
            </a:endParaRPr>
          </a:p>
          <a:p>
            <a:r>
              <a:rPr lang="en-GB" sz="2400" dirty="0">
                <a:solidFill>
                  <a:schemeClr val="tx1"/>
                </a:solidFill>
              </a:rPr>
              <a:t>                       km &lt;                m &lt;               cm &lt;               mm </a:t>
            </a:r>
          </a:p>
        </p:txBody>
      </p:sp>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a:t>Checkpoint</a:t>
            </a:r>
            <a:r>
              <a:rPr lang="en-GB"/>
              <a:t> 6: Comparing lengths</a:t>
            </a:r>
          </a:p>
          <a:p>
            <a:endParaRPr lang="en-GB"/>
          </a:p>
        </p:txBody>
      </p:sp>
      <p:sp>
        <p:nvSpPr>
          <p:cNvPr id="6" name="Rectangle 5">
            <a:extLst>
              <a:ext uri="{FF2B5EF4-FFF2-40B4-BE49-F238E27FC236}">
                <a16:creationId xmlns:a16="http://schemas.microsoft.com/office/drawing/2014/main" id="{9A781326-BA92-4391-9D2C-07061DFDD48F}"/>
              </a:ext>
            </a:extLst>
          </p:cNvPr>
          <p:cNvSpPr/>
          <p:nvPr/>
        </p:nvSpPr>
        <p:spPr>
          <a:xfrm>
            <a:off x="707085" y="1613043"/>
            <a:ext cx="928095" cy="44949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44C03FC-DD8C-4A6D-914F-52EBA6E8E884}"/>
              </a:ext>
            </a:extLst>
          </p:cNvPr>
          <p:cNvSpPr/>
          <p:nvPr/>
        </p:nvSpPr>
        <p:spPr>
          <a:xfrm>
            <a:off x="6211913" y="1587225"/>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D331A04-E034-479D-BE8D-5F727D12D679}"/>
              </a:ext>
            </a:extLst>
          </p:cNvPr>
          <p:cNvSpPr/>
          <p:nvPr/>
        </p:nvSpPr>
        <p:spPr>
          <a:xfrm>
            <a:off x="9263745" y="1580309"/>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F7B02FB-2C60-480A-B699-F62E38AF47BC}"/>
              </a:ext>
            </a:extLst>
          </p:cNvPr>
          <p:cNvSpPr/>
          <p:nvPr/>
        </p:nvSpPr>
        <p:spPr>
          <a:xfrm>
            <a:off x="707084" y="2473800"/>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51F01C6-6717-4677-8D3D-A31D65FBB1B0}"/>
              </a:ext>
            </a:extLst>
          </p:cNvPr>
          <p:cNvSpPr/>
          <p:nvPr/>
        </p:nvSpPr>
        <p:spPr>
          <a:xfrm>
            <a:off x="6211912" y="2473800"/>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003083F-6FB3-48FF-92C8-4067DFDD11A7}"/>
              </a:ext>
            </a:extLst>
          </p:cNvPr>
          <p:cNvSpPr/>
          <p:nvPr/>
        </p:nvSpPr>
        <p:spPr>
          <a:xfrm>
            <a:off x="9263745" y="2473800"/>
            <a:ext cx="928095" cy="506575"/>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B5AC367-B0EC-492A-B895-A0BFB6DE6227}"/>
              </a:ext>
            </a:extLst>
          </p:cNvPr>
          <p:cNvSpPr/>
          <p:nvPr/>
        </p:nvSpPr>
        <p:spPr>
          <a:xfrm>
            <a:off x="1989641" y="3356991"/>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0F54996-2C21-4E05-88B4-AF5126ED34C2}"/>
              </a:ext>
            </a:extLst>
          </p:cNvPr>
          <p:cNvSpPr/>
          <p:nvPr/>
        </p:nvSpPr>
        <p:spPr>
          <a:xfrm>
            <a:off x="7319809" y="3356991"/>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901BE08-64D7-4949-A4EE-ADCDB9FE3D4E}"/>
              </a:ext>
            </a:extLst>
          </p:cNvPr>
          <p:cNvSpPr/>
          <p:nvPr/>
        </p:nvSpPr>
        <p:spPr>
          <a:xfrm>
            <a:off x="9263744" y="3356991"/>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98B740E-D854-4F89-B0BF-61106E7C4A4A}"/>
              </a:ext>
            </a:extLst>
          </p:cNvPr>
          <p:cNvSpPr/>
          <p:nvPr/>
        </p:nvSpPr>
        <p:spPr>
          <a:xfrm>
            <a:off x="1525593" y="4285115"/>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53DC093-40AF-4D79-80E7-C332357A22C4}"/>
              </a:ext>
            </a:extLst>
          </p:cNvPr>
          <p:cNvSpPr/>
          <p:nvPr/>
        </p:nvSpPr>
        <p:spPr>
          <a:xfrm>
            <a:off x="7400290" y="4285115"/>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56C518-0ECA-4BFC-BFF1-F7E4BDEA0046}"/>
              </a:ext>
            </a:extLst>
          </p:cNvPr>
          <p:cNvSpPr/>
          <p:nvPr/>
        </p:nvSpPr>
        <p:spPr>
          <a:xfrm>
            <a:off x="9087371" y="4279240"/>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5195B631-F830-423E-9EEF-3D6DF49BCB9E}"/>
              </a:ext>
            </a:extLst>
          </p:cNvPr>
          <p:cNvSpPr/>
          <p:nvPr/>
        </p:nvSpPr>
        <p:spPr>
          <a:xfrm>
            <a:off x="1171131" y="5622712"/>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D78074D-4122-4950-B0A4-D497D85D445F}"/>
              </a:ext>
            </a:extLst>
          </p:cNvPr>
          <p:cNvSpPr/>
          <p:nvPr/>
        </p:nvSpPr>
        <p:spPr>
          <a:xfrm>
            <a:off x="3172880" y="5622712"/>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DFEA3BB-05B9-4208-83DE-F5CC8B72D5CF}"/>
              </a:ext>
            </a:extLst>
          </p:cNvPr>
          <p:cNvSpPr/>
          <p:nvPr/>
        </p:nvSpPr>
        <p:spPr>
          <a:xfrm>
            <a:off x="4969145" y="5622712"/>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22AC3EA-49D3-450F-9952-08FB47ABDAD1}"/>
              </a:ext>
            </a:extLst>
          </p:cNvPr>
          <p:cNvSpPr/>
          <p:nvPr/>
        </p:nvSpPr>
        <p:spPr>
          <a:xfrm>
            <a:off x="6855761" y="5622712"/>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690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172474028"/>
              </p:ext>
            </p:extLst>
          </p:nvPr>
        </p:nvGraphicFramePr>
        <p:xfrm>
          <a:off x="267128" y="764704"/>
          <a:ext cx="11766038" cy="5718311"/>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Students may find ‘chains’ of multiple inequalities confusing. They need to understand that each value along the chain will be greater or less than the one before, but you could cover one part of the inequality to build up this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Place extra constraints, such as finding the smallest or largest possible answer. </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Present the two equivalent measurements on a double number line. Guidance on using representations can be found here: </a:t>
                      </a:r>
                      <a:r>
                        <a:rPr lang="en-GB" sz="1600" dirty="0">
                          <a:hlinkClick r:id="rId3"/>
                        </a:rPr>
                        <a:t>Using mathematical representations at KS3 | NCETM</a:t>
                      </a:r>
                      <a:r>
                        <a:rPr lang="en-GB"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Discuss what is the same and different a) and b), or a) and 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values chosen make students think. Some uncover misconceptions underneath seemingly correct answers to previous parts. In part a), for example, a correct answer of 250 may be chosen as 250 &gt; 2, without considering the conversion. In part c), students will not be able to rely on the values as a number bigger than 200 would be incorrect.</a:t>
                      </a:r>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dirty="0"/>
                        <a:t>Listen to the language students use when describing inequalities. Do they understand which is greater and less than? Can they read them in both  directions?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4"/>
                        </a:rPr>
                        <a:t>Primary Assessment Materials | NCETM</a:t>
                      </a:r>
                      <a:r>
                        <a:rPr lang="en-GB" sz="1600" dirty="0"/>
                        <a:t> Year 4 pp23–24; Year 5 pp22–24.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If students struggle with the inequality aspect of this task, </a:t>
                      </a:r>
                      <a:r>
                        <a:rPr lang="en-GB" sz="1600" dirty="0">
                          <a:hlinkClick r:id="rId5" action="ppaction://hlinksldjump"/>
                        </a:rPr>
                        <a:t>Checkpoint 7 </a:t>
                      </a:r>
                      <a:r>
                        <a:rPr lang="en-GB" sz="1600" dirty="0"/>
                        <a:t>looks at inequalities in more depth.</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6291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a:t>Order and compare numbers and measures using &lt;, &gt;, =</a:t>
            </a:r>
            <a:br>
              <a:rPr lang="en-GB"/>
            </a:br>
            <a:br>
              <a:rPr lang="en-GB"/>
            </a:br>
            <a:endParaRPr lang="en-GB"/>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a:latin typeface="Century Gothic" panose="020B0502020202020204" pitchFamily="34" charset="0"/>
              </a:rPr>
              <a:t>Checkpoint 7</a:t>
            </a:r>
          </a:p>
        </p:txBody>
      </p:sp>
    </p:spTree>
    <p:extLst>
      <p:ext uri="{BB962C8B-B14F-4D97-AF65-F5344CB8AC3E}">
        <p14:creationId xmlns:p14="http://schemas.microsoft.com/office/powerpoint/2010/main" val="128630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954107"/>
          </a:xfrm>
          <a:prstGeom prst="rect">
            <a:avLst/>
          </a:prstGeom>
          <a:noFill/>
        </p:spPr>
        <p:txBody>
          <a:bodyPr wrap="square" rtlCol="0">
            <a:spAutoFit/>
          </a:bodyPr>
          <a:lstStyle/>
          <a:p>
            <a:pPr>
              <a:buNone/>
            </a:pPr>
            <a:r>
              <a:rPr lang="en-GB" b="1">
                <a:latin typeface="Century Gothic" panose="020B0502020202020204" pitchFamily="34" charset="0"/>
              </a:rPr>
              <a:t>Order and compare numbers and measures using &lt;, &gt;, =</a:t>
            </a:r>
            <a:br>
              <a:rPr lang="en-GB" b="1">
                <a:latin typeface="Century Gothic" panose="020B0502020202020204" pitchFamily="34" charset="0"/>
              </a:rPr>
            </a:br>
            <a:endParaRPr lang="en-GB" b="1">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4051606271"/>
              </p:ext>
            </p:extLst>
          </p:nvPr>
        </p:nvGraphicFramePr>
        <p:xfrm>
          <a:off x="502284" y="1332465"/>
          <a:ext cx="11426013" cy="4297680"/>
        </p:xfrm>
        <a:graphic>
          <a:graphicData uri="http://schemas.openxmlformats.org/drawingml/2006/table">
            <a:tbl>
              <a:tblPr firstRow="1" bandRow="1">
                <a:tableStyleId>{5940675A-B579-460E-94D1-54222C63F5DA}</a:tableStyleId>
              </a:tblPr>
              <a:tblGrid>
                <a:gridCol w="4822580">
                  <a:extLst>
                    <a:ext uri="{9D8B030D-6E8A-4147-A177-3AD203B41FA5}">
                      <a16:colId xmlns:a16="http://schemas.microsoft.com/office/drawing/2014/main" val="4178532543"/>
                    </a:ext>
                  </a:extLst>
                </a:gridCol>
                <a:gridCol w="6603433">
                  <a:extLst>
                    <a:ext uri="{9D8B030D-6E8A-4147-A177-3AD203B41FA5}">
                      <a16:colId xmlns:a16="http://schemas.microsoft.com/office/drawing/2014/main" val="864547500"/>
                    </a:ext>
                  </a:extLst>
                </a:gridCol>
              </a:tblGrid>
              <a:tr h="235220">
                <a:tc>
                  <a:txBody>
                    <a:bodyPr/>
                    <a:lstStyle/>
                    <a:p>
                      <a:r>
                        <a:rPr lang="en-GB" sz="1800" b="1" dirty="0">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445667">
                <a:tc>
                  <a:txBody>
                    <a:bodyPr/>
                    <a:lstStyle/>
                    <a:p>
                      <a:pPr marL="0" indent="0">
                        <a:buFont typeface="Arial" panose="020B0604020202020204" pitchFamily="34" charset="0"/>
                        <a:buNone/>
                      </a:pPr>
                      <a:r>
                        <a:rPr lang="en-GB" sz="1600" i="0" dirty="0"/>
                        <a:t>Key Stage 1 curriculum:</a:t>
                      </a:r>
                    </a:p>
                    <a:p>
                      <a:pPr marL="285750" indent="-285750">
                        <a:buFont typeface="Arial" panose="020B0604020202020204" pitchFamily="34" charset="0"/>
                        <a:buChar char="•"/>
                      </a:pPr>
                      <a:r>
                        <a:rPr lang="en-GB" sz="1600" dirty="0"/>
                        <a:t>Year 1: = symbol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Year 2: symbols for inequality &lt; and &gt;</a:t>
                      </a:r>
                    </a:p>
                    <a:p>
                      <a:pPr marL="0" indent="0">
                        <a:buFont typeface="Arial" panose="020B0604020202020204" pitchFamily="34" charset="0"/>
                        <a:buNone/>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Stages 1 and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Teaching mathematics in primary schools</a:t>
                      </a:r>
                      <a:r>
                        <a:rPr lang="en-GB" sz="1600" i="0" dirty="0"/>
                        <a:t>: </a:t>
                      </a:r>
                      <a:r>
                        <a:rPr lang="en-GB" sz="1600" dirty="0"/>
                        <a:t>Reasoning about the location of numbers appears in all year groups but the inequality symbols are mentioned specifically in Year 1, 1NPV–2 Reason about the location of numbers within the linear number system including comparing using &lt; &gt; and = (pp20-23).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 Page numbers reference the complete Years 1–6 document.</a:t>
                      </a:r>
                    </a:p>
                  </a:txBody>
                  <a:tcPr/>
                </a:tc>
                <a:tc>
                  <a:txBody>
                    <a:bodyPr/>
                    <a:lstStyle/>
                    <a:p>
                      <a:pPr marL="285750" indent="-285750" fontAlgn="auto">
                        <a:spcAft>
                          <a:spcPts val="0"/>
                        </a:spcAft>
                        <a:buClrTx/>
                        <a:buFont typeface="Arial" panose="020B0604020202020204" pitchFamily="34" charset="0"/>
                        <a:buChar char="•"/>
                      </a:pPr>
                      <a:r>
                        <a:rPr lang="en-GB" sz="1600" dirty="0"/>
                        <a:t>Be confident using the inequality symbols to compare values or make statements.</a:t>
                      </a:r>
                    </a:p>
                    <a:p>
                      <a:pPr marL="285750" indent="-285750" fontAlgn="auto">
                        <a:spcAft>
                          <a:spcPts val="0"/>
                        </a:spcAft>
                        <a:buClrTx/>
                        <a:buFont typeface="Arial" panose="020B0604020202020204" pitchFamily="34" charset="0"/>
                        <a:buChar char="•"/>
                      </a:pPr>
                      <a:r>
                        <a:rPr lang="en-GB" sz="1600" dirty="0"/>
                        <a:t>Appreciate that a mathematical statement may use one or more equality/inequality symbols and be able to interpret what these statements mean.</a:t>
                      </a:r>
                    </a:p>
                    <a:p>
                      <a:pPr marL="0" indent="0">
                        <a:buFont typeface="Arial" panose="020B0604020202020204" pitchFamily="34" charset="0"/>
                        <a:buNone/>
                      </a:pPr>
                      <a:endParaRPr lang="en-GB" sz="1600" dirty="0"/>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4191380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CF3C22-5FE5-47C5-9894-56F94D8FB88B}"/>
              </a:ext>
            </a:extLst>
          </p:cNvPr>
          <p:cNvSpPr>
            <a:spLocks noGrp="1"/>
          </p:cNvSpPr>
          <p:nvPr>
            <p:ph type="body" sz="quarter" idx="11"/>
          </p:nvPr>
        </p:nvSpPr>
        <p:spPr/>
        <p:txBody>
          <a:bodyPr/>
          <a:lstStyle/>
          <a:p>
            <a:r>
              <a:rPr lang="en-GB" sz="2400"/>
              <a:t>Checkpoint</a:t>
            </a:r>
            <a:r>
              <a:rPr lang="en-GB"/>
              <a:t> 7: Understanding inequalities</a:t>
            </a:r>
          </a:p>
        </p:txBody>
      </p:sp>
      <p:sp>
        <p:nvSpPr>
          <p:cNvPr id="4" name="Text Placeholder 3">
            <a:extLst>
              <a:ext uri="{FF2B5EF4-FFF2-40B4-BE49-F238E27FC236}">
                <a16:creationId xmlns:a16="http://schemas.microsoft.com/office/drawing/2014/main" id="{DF59CCA9-5BA0-4281-A9B3-BF35A2EC4B42}"/>
              </a:ext>
            </a:extLst>
          </p:cNvPr>
          <p:cNvSpPr txBox="1">
            <a:spLocks noGrp="1"/>
          </p:cNvSpPr>
          <p:nvPr>
            <p:ph type="body" sz="quarter" idx="10"/>
          </p:nvPr>
        </p:nvSpPr>
        <p:spPr>
          <a:xfrm>
            <a:off x="239713" y="1125538"/>
            <a:ext cx="11717337" cy="885371"/>
          </a:xfrm>
          <a:prstGeom prst="rect">
            <a:avLst/>
          </a:prstGeom>
          <a:noFill/>
        </p:spPr>
        <p:txBody>
          <a:bodyPr wrap="square" rtlCol="0">
            <a:spAutoFit/>
          </a:bodyPr>
          <a:lstStyle/>
          <a:p>
            <a:r>
              <a:rPr lang="en-GB" sz="2400" dirty="0"/>
              <a:t>In each set of numbers, which is the bigger value? </a:t>
            </a:r>
          </a:p>
          <a:p>
            <a:r>
              <a:rPr lang="en-GB" sz="2400" dirty="0"/>
              <a:t>Write a statement using &lt; or &gt; to compare your values.</a:t>
            </a:r>
          </a:p>
        </p:txBody>
      </p:sp>
      <p:sp>
        <p:nvSpPr>
          <p:cNvPr id="5" name="Rectangle: Rounded Corners 4">
            <a:extLst>
              <a:ext uri="{FF2B5EF4-FFF2-40B4-BE49-F238E27FC236}">
                <a16:creationId xmlns:a16="http://schemas.microsoft.com/office/drawing/2014/main" id="{8A429015-12D6-43D6-91D3-57E91EAF7A8F}"/>
              </a:ext>
            </a:extLst>
          </p:cNvPr>
          <p:cNvSpPr/>
          <p:nvPr/>
        </p:nvSpPr>
        <p:spPr>
          <a:xfrm>
            <a:off x="815007" y="2179334"/>
            <a:ext cx="4671394"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buNone/>
            </a:pPr>
            <a:r>
              <a:rPr lang="en-GB" sz="2400" dirty="0">
                <a:solidFill>
                  <a:srgbClr val="585858"/>
                </a:solidFill>
              </a:rPr>
              <a:t>1 900		fourteen thousand</a:t>
            </a:r>
          </a:p>
        </p:txBody>
      </p:sp>
      <p:sp>
        <p:nvSpPr>
          <p:cNvPr id="6" name="Rectangle: Rounded Corners 5">
            <a:extLst>
              <a:ext uri="{FF2B5EF4-FFF2-40B4-BE49-F238E27FC236}">
                <a16:creationId xmlns:a16="http://schemas.microsoft.com/office/drawing/2014/main" id="{B50B90BD-7E89-4E9E-AC34-0501EF477AA9}"/>
              </a:ext>
            </a:extLst>
          </p:cNvPr>
          <p:cNvSpPr/>
          <p:nvPr/>
        </p:nvSpPr>
        <p:spPr>
          <a:xfrm>
            <a:off x="815007" y="3355790"/>
            <a:ext cx="4671394"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400" dirty="0">
                <a:solidFill>
                  <a:srgbClr val="585858"/>
                </a:solidFill>
              </a:rPr>
              <a:t>109 000	140 000</a:t>
            </a:r>
          </a:p>
        </p:txBody>
      </p:sp>
      <p:sp>
        <p:nvSpPr>
          <p:cNvPr id="7" name="Rectangle: Rounded Corners 6">
            <a:extLst>
              <a:ext uri="{FF2B5EF4-FFF2-40B4-BE49-F238E27FC236}">
                <a16:creationId xmlns:a16="http://schemas.microsoft.com/office/drawing/2014/main" id="{83CF738F-C6D0-49B7-B6D4-5167BE98F8F2}"/>
              </a:ext>
            </a:extLst>
          </p:cNvPr>
          <p:cNvSpPr/>
          <p:nvPr/>
        </p:nvSpPr>
        <p:spPr>
          <a:xfrm>
            <a:off x="815008" y="4528102"/>
            <a:ext cx="4671393"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buNone/>
            </a:pPr>
            <a:r>
              <a:rPr lang="en-GB" sz="2400" dirty="0">
                <a:solidFill>
                  <a:srgbClr val="585858"/>
                </a:solidFill>
              </a:rPr>
              <a:t>190 000	1.4 million</a:t>
            </a:r>
          </a:p>
        </p:txBody>
      </p:sp>
      <p:sp>
        <p:nvSpPr>
          <p:cNvPr id="8" name="Rectangle: Rounded Corners 7">
            <a:extLst>
              <a:ext uri="{FF2B5EF4-FFF2-40B4-BE49-F238E27FC236}">
                <a16:creationId xmlns:a16="http://schemas.microsoft.com/office/drawing/2014/main" id="{A1D7CC91-29A0-4618-AC92-54A531A1756C}"/>
              </a:ext>
            </a:extLst>
          </p:cNvPr>
          <p:cNvSpPr/>
          <p:nvPr/>
        </p:nvSpPr>
        <p:spPr>
          <a:xfrm>
            <a:off x="7116417" y="2179334"/>
            <a:ext cx="2902794"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400">
                <a:solidFill>
                  <a:srgbClr val="585858"/>
                </a:solidFill>
              </a:rPr>
              <a:t>0.4		0.09</a:t>
            </a:r>
          </a:p>
        </p:txBody>
      </p:sp>
      <p:sp>
        <p:nvSpPr>
          <p:cNvPr id="12" name="Text Placeholder 1">
            <a:extLst>
              <a:ext uri="{FF2B5EF4-FFF2-40B4-BE49-F238E27FC236}">
                <a16:creationId xmlns:a16="http://schemas.microsoft.com/office/drawing/2014/main" id="{F89A2116-72AD-40BF-A98D-7E7F1EAACFB0}"/>
              </a:ext>
            </a:extLst>
          </p:cNvPr>
          <p:cNvSpPr txBox="1">
            <a:spLocks/>
          </p:cNvSpPr>
          <p:nvPr/>
        </p:nvSpPr>
        <p:spPr>
          <a:xfrm>
            <a:off x="920729" y="5815706"/>
            <a:ext cx="8524354" cy="95354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t>Write your own inequalities statements using the digits 0, 1, 4 and 9. Can you write a statement that no one else will have thought of?</a:t>
            </a:r>
          </a:p>
        </p:txBody>
      </p:sp>
      <p:sp>
        <p:nvSpPr>
          <p:cNvPr id="13" name="Rectangle: Rounded Corners 12">
            <a:extLst>
              <a:ext uri="{FF2B5EF4-FFF2-40B4-BE49-F238E27FC236}">
                <a16:creationId xmlns:a16="http://schemas.microsoft.com/office/drawing/2014/main" id="{F6F8EB82-03C1-4192-8B2D-9CEA3355EBFB}"/>
              </a:ext>
            </a:extLst>
          </p:cNvPr>
          <p:cNvSpPr/>
          <p:nvPr/>
        </p:nvSpPr>
        <p:spPr>
          <a:xfrm>
            <a:off x="7116415" y="3372682"/>
            <a:ext cx="2902794"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400">
                <a:solidFill>
                  <a:srgbClr val="585858"/>
                </a:solidFill>
              </a:rPr>
              <a:t>1.09		1.4</a:t>
            </a:r>
          </a:p>
        </p:txBody>
      </p:sp>
      <p:sp>
        <p:nvSpPr>
          <p:cNvPr id="14" name="Rectangle: Rounded Corners 13">
            <a:extLst>
              <a:ext uri="{FF2B5EF4-FFF2-40B4-BE49-F238E27FC236}">
                <a16:creationId xmlns:a16="http://schemas.microsoft.com/office/drawing/2014/main" id="{9549A063-0F92-48AE-8E7B-E5C5A4619BD6}"/>
              </a:ext>
            </a:extLst>
          </p:cNvPr>
          <p:cNvSpPr/>
          <p:nvPr/>
        </p:nvSpPr>
        <p:spPr>
          <a:xfrm>
            <a:off x="7116412" y="4547803"/>
            <a:ext cx="2902795"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400">
                <a:solidFill>
                  <a:srgbClr val="585858"/>
                </a:solidFill>
              </a:rPr>
              <a:t>0.04		0.019</a:t>
            </a:r>
          </a:p>
        </p:txBody>
      </p:sp>
      <p:sp>
        <p:nvSpPr>
          <p:cNvPr id="2" name="TextBox 1">
            <a:extLst>
              <a:ext uri="{FF2B5EF4-FFF2-40B4-BE49-F238E27FC236}">
                <a16:creationId xmlns:a16="http://schemas.microsoft.com/office/drawing/2014/main" id="{C2670119-5D38-4BA7-97B7-AC7A753F374C}"/>
              </a:ext>
            </a:extLst>
          </p:cNvPr>
          <p:cNvSpPr txBox="1"/>
          <p:nvPr/>
        </p:nvSpPr>
        <p:spPr>
          <a:xfrm>
            <a:off x="276516" y="2420555"/>
            <a:ext cx="505267" cy="523220"/>
          </a:xfrm>
          <a:prstGeom prst="rect">
            <a:avLst/>
          </a:prstGeom>
          <a:noFill/>
        </p:spPr>
        <p:txBody>
          <a:bodyPr wrap="none" rtlCol="0">
            <a:spAutoFit/>
          </a:bodyPr>
          <a:lstStyle/>
          <a:p>
            <a:pPr>
              <a:buNone/>
            </a:pPr>
            <a:r>
              <a:rPr lang="en-GB">
                <a:solidFill>
                  <a:srgbClr val="00628C"/>
                </a:solidFill>
              </a:rPr>
              <a:t>a)</a:t>
            </a:r>
          </a:p>
        </p:txBody>
      </p:sp>
      <p:sp>
        <p:nvSpPr>
          <p:cNvPr id="15" name="TextBox 14">
            <a:extLst>
              <a:ext uri="{FF2B5EF4-FFF2-40B4-BE49-F238E27FC236}">
                <a16:creationId xmlns:a16="http://schemas.microsoft.com/office/drawing/2014/main" id="{4ED28679-B23D-4A9E-A0D6-33F8D2443EDA}"/>
              </a:ext>
            </a:extLst>
          </p:cNvPr>
          <p:cNvSpPr txBox="1"/>
          <p:nvPr/>
        </p:nvSpPr>
        <p:spPr>
          <a:xfrm>
            <a:off x="276515" y="3615128"/>
            <a:ext cx="505267" cy="523220"/>
          </a:xfrm>
          <a:prstGeom prst="rect">
            <a:avLst/>
          </a:prstGeom>
          <a:noFill/>
        </p:spPr>
        <p:txBody>
          <a:bodyPr wrap="none" rtlCol="0">
            <a:spAutoFit/>
          </a:bodyPr>
          <a:lstStyle/>
          <a:p>
            <a:pPr>
              <a:buNone/>
            </a:pPr>
            <a:r>
              <a:rPr lang="en-GB" dirty="0">
                <a:solidFill>
                  <a:srgbClr val="00628C"/>
                </a:solidFill>
              </a:rPr>
              <a:t>b)</a:t>
            </a:r>
          </a:p>
        </p:txBody>
      </p:sp>
      <p:sp>
        <p:nvSpPr>
          <p:cNvPr id="16" name="TextBox 15">
            <a:extLst>
              <a:ext uri="{FF2B5EF4-FFF2-40B4-BE49-F238E27FC236}">
                <a16:creationId xmlns:a16="http://schemas.microsoft.com/office/drawing/2014/main" id="{A6E47B8D-BD09-412D-832F-94C924129847}"/>
              </a:ext>
            </a:extLst>
          </p:cNvPr>
          <p:cNvSpPr txBox="1"/>
          <p:nvPr/>
        </p:nvSpPr>
        <p:spPr>
          <a:xfrm>
            <a:off x="276514" y="4770548"/>
            <a:ext cx="484428" cy="523220"/>
          </a:xfrm>
          <a:prstGeom prst="rect">
            <a:avLst/>
          </a:prstGeom>
          <a:noFill/>
        </p:spPr>
        <p:txBody>
          <a:bodyPr wrap="none" rtlCol="0">
            <a:spAutoFit/>
          </a:bodyPr>
          <a:lstStyle/>
          <a:p>
            <a:pPr>
              <a:buNone/>
            </a:pPr>
            <a:r>
              <a:rPr lang="en-GB">
                <a:solidFill>
                  <a:srgbClr val="00628C"/>
                </a:solidFill>
              </a:rPr>
              <a:t>c)</a:t>
            </a:r>
          </a:p>
        </p:txBody>
      </p:sp>
      <p:sp>
        <p:nvSpPr>
          <p:cNvPr id="17" name="TextBox 16">
            <a:extLst>
              <a:ext uri="{FF2B5EF4-FFF2-40B4-BE49-F238E27FC236}">
                <a16:creationId xmlns:a16="http://schemas.microsoft.com/office/drawing/2014/main" id="{DD148B25-6C91-441C-A326-5B515D06226E}"/>
              </a:ext>
            </a:extLst>
          </p:cNvPr>
          <p:cNvSpPr txBox="1"/>
          <p:nvPr/>
        </p:nvSpPr>
        <p:spPr>
          <a:xfrm>
            <a:off x="6611145" y="2394931"/>
            <a:ext cx="505267" cy="523220"/>
          </a:xfrm>
          <a:prstGeom prst="rect">
            <a:avLst/>
          </a:prstGeom>
          <a:noFill/>
        </p:spPr>
        <p:txBody>
          <a:bodyPr wrap="none" rtlCol="0">
            <a:spAutoFit/>
          </a:bodyPr>
          <a:lstStyle/>
          <a:p>
            <a:pPr>
              <a:buNone/>
            </a:pPr>
            <a:r>
              <a:rPr lang="en-GB" dirty="0">
                <a:solidFill>
                  <a:srgbClr val="00628C"/>
                </a:solidFill>
              </a:rPr>
              <a:t>d)</a:t>
            </a:r>
          </a:p>
        </p:txBody>
      </p:sp>
      <p:sp>
        <p:nvSpPr>
          <p:cNvPr id="18" name="TextBox 17">
            <a:extLst>
              <a:ext uri="{FF2B5EF4-FFF2-40B4-BE49-F238E27FC236}">
                <a16:creationId xmlns:a16="http://schemas.microsoft.com/office/drawing/2014/main" id="{8EE134F2-8223-4EAF-B05B-21A56D787F2D}"/>
              </a:ext>
            </a:extLst>
          </p:cNvPr>
          <p:cNvSpPr txBox="1"/>
          <p:nvPr/>
        </p:nvSpPr>
        <p:spPr>
          <a:xfrm>
            <a:off x="6611144" y="3589504"/>
            <a:ext cx="505267" cy="523220"/>
          </a:xfrm>
          <a:prstGeom prst="rect">
            <a:avLst/>
          </a:prstGeom>
          <a:noFill/>
        </p:spPr>
        <p:txBody>
          <a:bodyPr wrap="none" rtlCol="0">
            <a:spAutoFit/>
          </a:bodyPr>
          <a:lstStyle/>
          <a:p>
            <a:pPr>
              <a:buNone/>
            </a:pPr>
            <a:r>
              <a:rPr lang="en-GB" dirty="0">
                <a:solidFill>
                  <a:srgbClr val="00628C"/>
                </a:solidFill>
              </a:rPr>
              <a:t>e)</a:t>
            </a:r>
          </a:p>
        </p:txBody>
      </p:sp>
      <p:sp>
        <p:nvSpPr>
          <p:cNvPr id="19" name="TextBox 18">
            <a:extLst>
              <a:ext uri="{FF2B5EF4-FFF2-40B4-BE49-F238E27FC236}">
                <a16:creationId xmlns:a16="http://schemas.microsoft.com/office/drawing/2014/main" id="{C4987088-F6D2-4249-B095-9E1F93FE5775}"/>
              </a:ext>
            </a:extLst>
          </p:cNvPr>
          <p:cNvSpPr txBox="1"/>
          <p:nvPr/>
        </p:nvSpPr>
        <p:spPr>
          <a:xfrm>
            <a:off x="6611143" y="4744924"/>
            <a:ext cx="404278" cy="523220"/>
          </a:xfrm>
          <a:prstGeom prst="rect">
            <a:avLst/>
          </a:prstGeom>
          <a:noFill/>
        </p:spPr>
        <p:txBody>
          <a:bodyPr wrap="none" rtlCol="0">
            <a:spAutoFit/>
          </a:bodyPr>
          <a:lstStyle/>
          <a:p>
            <a:pPr>
              <a:buNone/>
            </a:pPr>
            <a:r>
              <a:rPr lang="en-GB" dirty="0">
                <a:solidFill>
                  <a:srgbClr val="00628C"/>
                </a:solidFill>
              </a:rPr>
              <a:t>f)</a:t>
            </a:r>
          </a:p>
        </p:txBody>
      </p:sp>
      <p:sp>
        <p:nvSpPr>
          <p:cNvPr id="20" name="Action Button: Help 19">
            <a:hlinkClick r:id="" action="ppaction://noaction" highlightClick="1"/>
            <a:extLst>
              <a:ext uri="{FF2B5EF4-FFF2-40B4-BE49-F238E27FC236}">
                <a16:creationId xmlns:a16="http://schemas.microsoft.com/office/drawing/2014/main" id="{F693F1DF-EADD-4F4C-837C-FECA88B51A18}"/>
              </a:ext>
            </a:extLst>
          </p:cNvPr>
          <p:cNvSpPr/>
          <p:nvPr/>
        </p:nvSpPr>
        <p:spPr>
          <a:xfrm>
            <a:off x="188640" y="583864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778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P spid="2" grpId="0"/>
      <p:bldP spid="15" grpId="0"/>
      <p:bldP spid="16" grpId="0"/>
      <p:bldP spid="17" grpId="0"/>
      <p:bldP spid="18" grpId="0"/>
      <p:bldP spid="19"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40395520"/>
              </p:ext>
            </p:extLst>
          </p:nvPr>
        </p:nvGraphicFramePr>
        <p:xfrm>
          <a:off x="267128" y="764704"/>
          <a:ext cx="11766038" cy="5718311"/>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You could encourage students to write the worded values in digits before comparing.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If students are confident, you could encourage them to ‘change one thing’ to make the inequality </a:t>
                      </a:r>
                      <a:r>
                        <a:rPr lang="en-GB" sz="1600" b="1" dirty="0"/>
                        <a:t>untrue</a:t>
                      </a:r>
                      <a:r>
                        <a:rPr lang="en-GB" sz="1600" b="0" dirty="0"/>
                        <a:t>.</a:t>
                      </a:r>
                      <a:endParaRPr lang="en-GB" sz="1600" dirty="0"/>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Representations such as a place value chart or Gattegno chart might help students to visualise the pairs of numbers. Guidance on using representations can be found here: </a:t>
                      </a:r>
                      <a:r>
                        <a:rPr lang="en-GB" sz="1600" dirty="0">
                          <a:hlinkClick r:id="rId3"/>
                        </a:rPr>
                        <a:t>Using mathematical representations at KS3 | NCETM</a:t>
                      </a:r>
                      <a:r>
                        <a:rPr lang="en-GB"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Discuss what is the same and different a) and b), or a) and 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values chosen make students think. Some uncover misconceptions underneath seemingly correct answers to previous parts. In part a), for example, a correct answer of 250 may be chosen as 250 &gt; 2, without considering the conversion. In part c), students will not be able to rely on the values as a number bigger than 200 would be incorrect.</a:t>
                      </a:r>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dirty="0"/>
                        <a:t>Listen to the language students use when describing inequalities. Do they understand which is greater and less than? Can they read them in both directions?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Activity </a:t>
                      </a:r>
                      <a:r>
                        <a:rPr lang="en-GB" sz="1600" dirty="0">
                          <a:hlinkClick r:id="rId4" action="ppaction://hlinksldjump"/>
                        </a:rPr>
                        <a:t>G</a:t>
                      </a:r>
                      <a:r>
                        <a:rPr lang="en-GB" sz="1600" dirty="0"/>
                        <a:t> looks at some examples and non-examples with inequalities.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Activities </a:t>
                      </a:r>
                      <a:r>
                        <a:rPr lang="en-GB" sz="1600" dirty="0">
                          <a:hlinkClick r:id="rId5" action="ppaction://hlinksldjump"/>
                        </a:rPr>
                        <a:t>C</a:t>
                      </a:r>
                      <a:r>
                        <a:rPr lang="en-GB" sz="1600" dirty="0"/>
                        <a:t> and </a:t>
                      </a:r>
                      <a:r>
                        <a:rPr lang="en-GB" sz="1600" dirty="0">
                          <a:hlinkClick r:id="rId6" action="ppaction://hlinksldjump"/>
                        </a:rPr>
                        <a:t>E</a:t>
                      </a:r>
                      <a:r>
                        <a:rPr lang="en-GB" sz="1600" dirty="0"/>
                        <a:t> also use inequalities to explore place value.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467069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a:t>Additional activities </a:t>
            </a:r>
            <a:br>
              <a:rPr lang="en-GB"/>
            </a:br>
            <a:endParaRPr lang="en-GB"/>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dirty="0">
                <a:latin typeface="Century Gothic" panose="020B0502020202020204" pitchFamily="34" charset="0"/>
              </a:rPr>
              <a:t>Activities A–G </a:t>
            </a:r>
          </a:p>
        </p:txBody>
      </p:sp>
    </p:spTree>
    <p:extLst>
      <p:ext uri="{BB962C8B-B14F-4D97-AF65-F5344CB8AC3E}">
        <p14:creationId xmlns:p14="http://schemas.microsoft.com/office/powerpoint/2010/main" val="52031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2EFBEA-3172-44A6-B944-75263804D4BE}"/>
              </a:ext>
            </a:extLst>
          </p:cNvPr>
          <p:cNvSpPr>
            <a:spLocks noGrp="1"/>
          </p:cNvSpPr>
          <p:nvPr>
            <p:ph type="body" sz="quarter" idx="10"/>
          </p:nvPr>
        </p:nvSpPr>
        <p:spPr>
          <a:xfrm>
            <a:off x="240288" y="1124745"/>
            <a:ext cx="11717238" cy="4373230"/>
          </a:xfrm>
        </p:spPr>
        <p:txBody>
          <a:bodyPr>
            <a:normAutofit/>
          </a:bodyPr>
          <a:lstStyle/>
          <a:p>
            <a:r>
              <a:rPr lang="en-GB" sz="2200" dirty="0"/>
              <a:t>The number 3 254 can be written as 3 × 1 000 + 2 × 100 + 5 × 10 + 4 × 1. </a:t>
            </a:r>
          </a:p>
          <a:p>
            <a:r>
              <a:rPr lang="en-GB" sz="2200" dirty="0"/>
              <a:t>Complete the table so that each row has a number and its partitioned form.</a:t>
            </a:r>
          </a:p>
        </p:txBody>
      </p:sp>
      <p:sp>
        <p:nvSpPr>
          <p:cNvPr id="3" name="Text Placeholder 2">
            <a:extLst>
              <a:ext uri="{FF2B5EF4-FFF2-40B4-BE49-F238E27FC236}">
                <a16:creationId xmlns:a16="http://schemas.microsoft.com/office/drawing/2014/main" id="{32FEB205-C663-4BF8-9A8A-311DACB854A1}"/>
              </a:ext>
            </a:extLst>
          </p:cNvPr>
          <p:cNvSpPr>
            <a:spLocks noGrp="1"/>
          </p:cNvSpPr>
          <p:nvPr>
            <p:ph type="body" sz="quarter" idx="11"/>
          </p:nvPr>
        </p:nvSpPr>
        <p:spPr/>
        <p:txBody>
          <a:bodyPr/>
          <a:lstStyle/>
          <a:p>
            <a:r>
              <a:rPr lang="en-GB"/>
              <a:t>Activity A: Partition table</a:t>
            </a:r>
          </a:p>
        </p:txBody>
      </p:sp>
      <p:sp>
        <p:nvSpPr>
          <p:cNvPr id="6" name="Text Placeholder 1">
            <a:extLst>
              <a:ext uri="{FF2B5EF4-FFF2-40B4-BE49-F238E27FC236}">
                <a16:creationId xmlns:a16="http://schemas.microsoft.com/office/drawing/2014/main" id="{678ED129-76EF-4000-AD44-FDB385246635}"/>
              </a:ext>
            </a:extLst>
          </p:cNvPr>
          <p:cNvSpPr txBox="1">
            <a:spLocks/>
          </p:cNvSpPr>
          <p:nvPr/>
        </p:nvSpPr>
        <p:spPr>
          <a:xfrm>
            <a:off x="1003610" y="5602994"/>
            <a:ext cx="8268473" cy="86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Given that 100 = 10</a:t>
            </a:r>
            <a:r>
              <a:rPr lang="en-GB" sz="2200" baseline="30000" dirty="0"/>
              <a:t>2</a:t>
            </a:r>
            <a:r>
              <a:rPr lang="en-GB" sz="2200" dirty="0"/>
              <a:t> and 100 = 10</a:t>
            </a:r>
            <a:r>
              <a:rPr lang="en-GB" sz="2200" baseline="30000" dirty="0"/>
              <a:t>3</a:t>
            </a:r>
            <a:r>
              <a:rPr lang="en-GB" sz="2200" dirty="0"/>
              <a:t>, can you rewrite the partitioned numbers using powers? </a:t>
            </a:r>
          </a:p>
        </p:txBody>
      </p:sp>
      <p:graphicFrame>
        <p:nvGraphicFramePr>
          <p:cNvPr id="7" name="Table 7">
            <a:extLst>
              <a:ext uri="{FF2B5EF4-FFF2-40B4-BE49-F238E27FC236}">
                <a16:creationId xmlns:a16="http://schemas.microsoft.com/office/drawing/2014/main" id="{2F4B7D6E-D5C9-4EE4-AE2B-07FE7BCB0195}"/>
              </a:ext>
            </a:extLst>
          </p:cNvPr>
          <p:cNvGraphicFramePr>
            <a:graphicFrameLocks noGrp="1"/>
          </p:cNvGraphicFramePr>
          <p:nvPr>
            <p:extLst>
              <p:ext uri="{D42A27DB-BD31-4B8C-83A1-F6EECF244321}">
                <p14:modId xmlns:p14="http://schemas.microsoft.com/office/powerpoint/2010/main" val="1248985506"/>
              </p:ext>
            </p:extLst>
          </p:nvPr>
        </p:nvGraphicFramePr>
        <p:xfrm>
          <a:off x="2007704" y="2226476"/>
          <a:ext cx="8573747" cy="2894530"/>
        </p:xfrm>
        <a:graphic>
          <a:graphicData uri="http://schemas.openxmlformats.org/drawingml/2006/table">
            <a:tbl>
              <a:tblPr firstRow="1" bandRow="1">
                <a:tableStyleId>{5940675A-B579-460E-94D1-54222C63F5DA}</a:tableStyleId>
              </a:tblPr>
              <a:tblGrid>
                <a:gridCol w="538480">
                  <a:extLst>
                    <a:ext uri="{9D8B030D-6E8A-4147-A177-3AD203B41FA5}">
                      <a16:colId xmlns:a16="http://schemas.microsoft.com/office/drawing/2014/main" val="3031610404"/>
                    </a:ext>
                  </a:extLst>
                </a:gridCol>
                <a:gridCol w="1769165">
                  <a:extLst>
                    <a:ext uri="{9D8B030D-6E8A-4147-A177-3AD203B41FA5}">
                      <a16:colId xmlns:a16="http://schemas.microsoft.com/office/drawing/2014/main" val="1944557997"/>
                    </a:ext>
                  </a:extLst>
                </a:gridCol>
                <a:gridCol w="6266102">
                  <a:extLst>
                    <a:ext uri="{9D8B030D-6E8A-4147-A177-3AD203B41FA5}">
                      <a16:colId xmlns:a16="http://schemas.microsoft.com/office/drawing/2014/main" val="1208929684"/>
                    </a:ext>
                  </a:extLst>
                </a:gridCol>
              </a:tblGrid>
              <a:tr h="578906">
                <a:tc>
                  <a:txBody>
                    <a:bodyPr/>
                    <a:lstStyle/>
                    <a:p>
                      <a:r>
                        <a:rPr lang="en-GB" sz="2200" dirty="0">
                          <a:solidFill>
                            <a:srgbClr val="00628C"/>
                          </a:solidFill>
                        </a:rPr>
                        <a:t>a)</a:t>
                      </a:r>
                    </a:p>
                  </a:txBody>
                  <a:tcPr/>
                </a:tc>
                <a:tc>
                  <a:txBody>
                    <a:bodyPr/>
                    <a:lstStyle/>
                    <a:p>
                      <a:r>
                        <a:rPr lang="en-GB" sz="2200">
                          <a:solidFill>
                            <a:srgbClr val="585858"/>
                          </a:solidFill>
                        </a:rPr>
                        <a:t>32 054</a:t>
                      </a:r>
                    </a:p>
                  </a:txBody>
                  <a:tcPr/>
                </a:tc>
                <a:tc>
                  <a:txBody>
                    <a:bodyPr/>
                    <a:lstStyle/>
                    <a:p>
                      <a:endParaRPr lang="en-GB" sz="2200"/>
                    </a:p>
                  </a:txBody>
                  <a:tcPr/>
                </a:tc>
                <a:extLst>
                  <a:ext uri="{0D108BD9-81ED-4DB2-BD59-A6C34878D82A}">
                    <a16:rowId xmlns:a16="http://schemas.microsoft.com/office/drawing/2014/main" val="2692687207"/>
                  </a:ext>
                </a:extLst>
              </a:tr>
              <a:tr h="578906">
                <a:tc>
                  <a:txBody>
                    <a:bodyPr/>
                    <a:lstStyle/>
                    <a:p>
                      <a:r>
                        <a:rPr lang="en-GB" sz="2200">
                          <a:solidFill>
                            <a:srgbClr val="00628C"/>
                          </a:solidFill>
                        </a:rPr>
                        <a:t>b)</a:t>
                      </a:r>
                    </a:p>
                  </a:txBody>
                  <a:tcPr/>
                </a:tc>
                <a:tc>
                  <a:txBody>
                    <a:bodyPr/>
                    <a:lstStyle/>
                    <a:p>
                      <a:endParaRPr lang="en-GB" sz="2200">
                        <a:solidFill>
                          <a:srgbClr val="585858"/>
                        </a:solidFill>
                      </a:endParaRPr>
                    </a:p>
                  </a:txBody>
                  <a:tcPr/>
                </a:tc>
                <a:tc>
                  <a:txBody>
                    <a:bodyPr/>
                    <a:lstStyle/>
                    <a:p>
                      <a:r>
                        <a:rPr lang="en-GB" sz="2200" dirty="0"/>
                        <a:t>3 × 100 000 + 2 × 100 + 5 × 10 + 4 × 1</a:t>
                      </a:r>
                    </a:p>
                  </a:txBody>
                  <a:tcPr/>
                </a:tc>
                <a:extLst>
                  <a:ext uri="{0D108BD9-81ED-4DB2-BD59-A6C34878D82A}">
                    <a16:rowId xmlns:a16="http://schemas.microsoft.com/office/drawing/2014/main" val="1719596207"/>
                  </a:ext>
                </a:extLst>
              </a:tr>
              <a:tr h="578906">
                <a:tc>
                  <a:txBody>
                    <a:bodyPr/>
                    <a:lstStyle/>
                    <a:p>
                      <a:r>
                        <a:rPr lang="en-GB" sz="2200">
                          <a:solidFill>
                            <a:srgbClr val="00628C"/>
                          </a:solidFill>
                        </a:rPr>
                        <a:t>c)</a:t>
                      </a:r>
                    </a:p>
                  </a:txBody>
                  <a:tcPr/>
                </a:tc>
                <a:tc>
                  <a:txBody>
                    <a:bodyPr/>
                    <a:lstStyle/>
                    <a:p>
                      <a:endParaRPr lang="en-GB" sz="2200">
                        <a:solidFill>
                          <a:srgbClr val="585858"/>
                        </a:solidFill>
                      </a:endParaRPr>
                    </a:p>
                  </a:txBody>
                  <a:tcPr/>
                </a:tc>
                <a:tc>
                  <a:txBody>
                    <a:bodyPr/>
                    <a:lstStyle/>
                    <a:p>
                      <a:r>
                        <a:rPr lang="en-GB" sz="2200" dirty="0"/>
                        <a:t>3 × 100 000 + 2 × 1 000 + 5 × 100 + 4 × 1</a:t>
                      </a:r>
                    </a:p>
                  </a:txBody>
                  <a:tcPr/>
                </a:tc>
                <a:extLst>
                  <a:ext uri="{0D108BD9-81ED-4DB2-BD59-A6C34878D82A}">
                    <a16:rowId xmlns:a16="http://schemas.microsoft.com/office/drawing/2014/main" val="1473671751"/>
                  </a:ext>
                </a:extLst>
              </a:tr>
              <a:tr h="578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solidFill>
                            <a:srgbClr val="00628C"/>
                          </a:solidFill>
                        </a:rPr>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solidFill>
                            <a:srgbClr val="585858"/>
                          </a:solidFill>
                        </a:rPr>
                        <a:t>3 200 540</a:t>
                      </a:r>
                    </a:p>
                  </a:txBody>
                  <a:tcPr/>
                </a:tc>
                <a:tc>
                  <a:txBody>
                    <a:bodyPr/>
                    <a:lstStyle/>
                    <a:p>
                      <a:endParaRPr lang="en-GB" sz="2200" dirty="0"/>
                    </a:p>
                  </a:txBody>
                  <a:tcPr/>
                </a:tc>
                <a:extLst>
                  <a:ext uri="{0D108BD9-81ED-4DB2-BD59-A6C34878D82A}">
                    <a16:rowId xmlns:a16="http://schemas.microsoft.com/office/drawing/2014/main" val="2308954090"/>
                  </a:ext>
                </a:extLst>
              </a:tr>
              <a:tr h="578906">
                <a:tc>
                  <a:txBody>
                    <a:bodyPr/>
                    <a:lstStyle/>
                    <a:p>
                      <a:r>
                        <a:rPr lang="en-GB" sz="2200">
                          <a:solidFill>
                            <a:srgbClr val="00628C"/>
                          </a:solidFill>
                        </a:rPr>
                        <a:t>e)</a:t>
                      </a:r>
                    </a:p>
                  </a:txBody>
                  <a:tcPr/>
                </a:tc>
                <a:tc>
                  <a:txBody>
                    <a:bodyPr/>
                    <a:lstStyle/>
                    <a:p>
                      <a:endParaRPr lang="en-GB" sz="2200">
                        <a:solidFill>
                          <a:srgbClr val="00628C"/>
                        </a:solidFill>
                      </a:endParaRPr>
                    </a:p>
                  </a:txBody>
                  <a:tcPr/>
                </a:tc>
                <a:tc>
                  <a:txBody>
                    <a:bodyPr/>
                    <a:lstStyle/>
                    <a:p>
                      <a:r>
                        <a:rPr lang="en-GB" sz="2200" dirty="0"/>
                        <a:t>a × 10 000 + b × 100 + c × 10</a:t>
                      </a:r>
                    </a:p>
                  </a:txBody>
                  <a:tcPr/>
                </a:tc>
                <a:extLst>
                  <a:ext uri="{0D108BD9-81ED-4DB2-BD59-A6C34878D82A}">
                    <a16:rowId xmlns:a16="http://schemas.microsoft.com/office/drawing/2014/main" val="2473784166"/>
                  </a:ext>
                </a:extLst>
              </a:tr>
            </a:tbl>
          </a:graphicData>
        </a:graphic>
      </p:graphicFrame>
      <p:sp>
        <p:nvSpPr>
          <p:cNvPr id="8" name="Action Button: Help 7">
            <a:hlinkClick r:id="" action="ppaction://noaction" highlightClick="1"/>
            <a:extLst>
              <a:ext uri="{FF2B5EF4-FFF2-40B4-BE49-F238E27FC236}">
                <a16:creationId xmlns:a16="http://schemas.microsoft.com/office/drawing/2014/main" id="{C288F6AD-C450-491E-A37C-8DD0CE6BDA22}"/>
              </a:ext>
            </a:extLst>
          </p:cNvPr>
          <p:cNvSpPr/>
          <p:nvPr/>
        </p:nvSpPr>
        <p:spPr>
          <a:xfrm>
            <a:off x="322594" y="560299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7972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DBC8-D69F-4D18-9C2A-A789C1600059}"/>
              </a:ext>
            </a:extLst>
          </p:cNvPr>
          <p:cNvSpPr>
            <a:spLocks noGrp="1"/>
          </p:cNvSpPr>
          <p:nvPr>
            <p:ph type="body" sz="quarter" idx="10"/>
          </p:nvPr>
        </p:nvSpPr>
        <p:spPr/>
        <p:txBody>
          <a:bodyPr>
            <a:normAutofit/>
          </a:bodyPr>
          <a:lstStyle/>
          <a:p>
            <a:r>
              <a:rPr lang="en-GB" sz="2200" dirty="0"/>
              <a:t>William and Vicky take it in turns to pick a digit card from 0–9 and write that number anywhere on the grid. The winner is the person with the biggest number at the end. </a:t>
            </a:r>
          </a:p>
          <a:p>
            <a:r>
              <a:rPr lang="en-GB" sz="2200" dirty="0"/>
              <a:t>Vicky picks a 4 next. Where should she place it on the grid to stand the best chance of winning?</a:t>
            </a:r>
          </a:p>
        </p:txBody>
      </p:sp>
      <p:sp>
        <p:nvSpPr>
          <p:cNvPr id="3" name="Text Placeholder 2">
            <a:extLst>
              <a:ext uri="{FF2B5EF4-FFF2-40B4-BE49-F238E27FC236}">
                <a16:creationId xmlns:a16="http://schemas.microsoft.com/office/drawing/2014/main" id="{9FA82E91-4AA9-4AC7-B416-93F04D5B21FA}"/>
              </a:ext>
            </a:extLst>
          </p:cNvPr>
          <p:cNvSpPr>
            <a:spLocks noGrp="1"/>
          </p:cNvSpPr>
          <p:nvPr>
            <p:ph type="body" sz="quarter" idx="11"/>
          </p:nvPr>
        </p:nvSpPr>
        <p:spPr/>
        <p:txBody>
          <a:bodyPr/>
          <a:lstStyle/>
          <a:p>
            <a:r>
              <a:rPr lang="en-GB" dirty="0"/>
              <a:t>Activity B: </a:t>
            </a:r>
            <a:r>
              <a:rPr lang="en-GB" dirty="0" err="1"/>
              <a:t>Strategising</a:t>
            </a:r>
            <a:r>
              <a:rPr lang="en-GB" dirty="0"/>
              <a:t> with place value</a:t>
            </a:r>
          </a:p>
          <a:p>
            <a:endParaRPr lang="en-GB" dirty="0"/>
          </a:p>
        </p:txBody>
      </p:sp>
      <p:sp>
        <p:nvSpPr>
          <p:cNvPr id="23" name="Text Placeholder 1">
            <a:extLst>
              <a:ext uri="{FF2B5EF4-FFF2-40B4-BE49-F238E27FC236}">
                <a16:creationId xmlns:a16="http://schemas.microsoft.com/office/drawing/2014/main" id="{71BB0541-DD0A-4B07-86C7-57F801828F54}"/>
              </a:ext>
            </a:extLst>
          </p:cNvPr>
          <p:cNvSpPr txBox="1">
            <a:spLocks/>
          </p:cNvSpPr>
          <p:nvPr/>
        </p:nvSpPr>
        <p:spPr>
          <a:xfrm>
            <a:off x="915490" y="5472053"/>
            <a:ext cx="9024064" cy="13748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000" dirty="0"/>
              <a:t>How would Vicky’s strategy change if the rules changed to be:</a:t>
            </a:r>
          </a:p>
          <a:p>
            <a:pPr marL="342900" indent="-342900" fontAlgn="auto">
              <a:spcAft>
                <a:spcPts val="0"/>
              </a:spcAft>
              <a:buFont typeface="Arial" panose="020B0604020202020204" pitchFamily="34" charset="0"/>
              <a:buChar char="•"/>
            </a:pPr>
            <a:r>
              <a:rPr lang="en-GB" sz="2000" dirty="0"/>
              <a:t>The winner is closest to 5</a:t>
            </a:r>
            <a:r>
              <a:rPr lang="en-GB" sz="2000" dirty="0">
                <a:solidFill>
                  <a:srgbClr val="585858"/>
                </a:solidFill>
              </a:rPr>
              <a:t> </a:t>
            </a:r>
            <a:r>
              <a:rPr lang="en-GB" sz="2000" dirty="0"/>
              <a:t>000?</a:t>
            </a:r>
          </a:p>
          <a:p>
            <a:pPr marL="342900" indent="-342900" fontAlgn="auto">
              <a:spcAft>
                <a:spcPts val="0"/>
              </a:spcAft>
              <a:buFont typeface="Arial" panose="020B0604020202020204" pitchFamily="34" charset="0"/>
              <a:buChar char="•"/>
            </a:pPr>
            <a:r>
              <a:rPr lang="en-GB" sz="2000" dirty="0"/>
              <a:t>The winner is the smallest number?</a:t>
            </a:r>
          </a:p>
        </p:txBody>
      </p:sp>
      <p:graphicFrame>
        <p:nvGraphicFramePr>
          <p:cNvPr id="17" name="Table 17">
            <a:extLst>
              <a:ext uri="{FF2B5EF4-FFF2-40B4-BE49-F238E27FC236}">
                <a16:creationId xmlns:a16="http://schemas.microsoft.com/office/drawing/2014/main" id="{5F9259C6-2A51-425D-92E5-CED3280B3967}"/>
              </a:ext>
            </a:extLst>
          </p:cNvPr>
          <p:cNvGraphicFramePr>
            <a:graphicFrameLocks noGrp="1"/>
          </p:cNvGraphicFramePr>
          <p:nvPr>
            <p:extLst>
              <p:ext uri="{D42A27DB-BD31-4B8C-83A1-F6EECF244321}">
                <p14:modId xmlns:p14="http://schemas.microsoft.com/office/powerpoint/2010/main" val="1377552211"/>
              </p:ext>
            </p:extLst>
          </p:nvPr>
        </p:nvGraphicFramePr>
        <p:xfrm>
          <a:off x="1728666" y="2934906"/>
          <a:ext cx="8734668" cy="2160000"/>
        </p:xfrm>
        <a:graphic>
          <a:graphicData uri="http://schemas.openxmlformats.org/drawingml/2006/table">
            <a:tbl>
              <a:tblPr firstRow="1" bandRow="1">
                <a:tableStyleId>{5940675A-B579-460E-94D1-54222C63F5DA}</a:tableStyleId>
              </a:tblPr>
              <a:tblGrid>
                <a:gridCol w="1534668">
                  <a:extLst>
                    <a:ext uri="{9D8B030D-6E8A-4147-A177-3AD203B41FA5}">
                      <a16:colId xmlns:a16="http://schemas.microsoft.com/office/drawing/2014/main" val="291727790"/>
                    </a:ext>
                  </a:extLst>
                </a:gridCol>
                <a:gridCol w="1440000">
                  <a:extLst>
                    <a:ext uri="{9D8B030D-6E8A-4147-A177-3AD203B41FA5}">
                      <a16:colId xmlns:a16="http://schemas.microsoft.com/office/drawing/2014/main" val="1926062271"/>
                    </a:ext>
                  </a:extLst>
                </a:gridCol>
                <a:gridCol w="1440000">
                  <a:extLst>
                    <a:ext uri="{9D8B030D-6E8A-4147-A177-3AD203B41FA5}">
                      <a16:colId xmlns:a16="http://schemas.microsoft.com/office/drawing/2014/main" val="4252945587"/>
                    </a:ext>
                  </a:extLst>
                </a:gridCol>
                <a:gridCol w="1440000">
                  <a:extLst>
                    <a:ext uri="{9D8B030D-6E8A-4147-A177-3AD203B41FA5}">
                      <a16:colId xmlns:a16="http://schemas.microsoft.com/office/drawing/2014/main" val="2032525874"/>
                    </a:ext>
                  </a:extLst>
                </a:gridCol>
                <a:gridCol w="1440000">
                  <a:extLst>
                    <a:ext uri="{9D8B030D-6E8A-4147-A177-3AD203B41FA5}">
                      <a16:colId xmlns:a16="http://schemas.microsoft.com/office/drawing/2014/main" val="804644551"/>
                    </a:ext>
                  </a:extLst>
                </a:gridCol>
                <a:gridCol w="1440000">
                  <a:extLst>
                    <a:ext uri="{9D8B030D-6E8A-4147-A177-3AD203B41FA5}">
                      <a16:colId xmlns:a16="http://schemas.microsoft.com/office/drawing/2014/main" val="2418043716"/>
                    </a:ext>
                  </a:extLst>
                </a:gridCol>
              </a:tblGrid>
              <a:tr h="720000">
                <a:tc>
                  <a:txBody>
                    <a:bodyPr/>
                    <a:lstStyle/>
                    <a:p>
                      <a:endParaRPr lang="en-GB" sz="2400" dirty="0"/>
                    </a:p>
                  </a:txBody>
                  <a:tcPr/>
                </a:tc>
                <a:tc>
                  <a:txBody>
                    <a:bodyPr/>
                    <a:lstStyle/>
                    <a:p>
                      <a:pPr algn="ctr"/>
                      <a:r>
                        <a:rPr lang="en-GB" sz="1800" b="1" dirty="0"/>
                        <a:t>Ten thousands</a:t>
                      </a:r>
                    </a:p>
                  </a:txBody>
                  <a:tcPr anchor="ctr"/>
                </a:tc>
                <a:tc>
                  <a:txBody>
                    <a:bodyPr/>
                    <a:lstStyle/>
                    <a:p>
                      <a:pPr algn="ctr"/>
                      <a:r>
                        <a:rPr lang="en-GB" sz="1800" b="1"/>
                        <a:t>Thousands</a:t>
                      </a:r>
                    </a:p>
                  </a:txBody>
                  <a:tcPr anchor="ctr"/>
                </a:tc>
                <a:tc>
                  <a:txBody>
                    <a:bodyPr/>
                    <a:lstStyle/>
                    <a:p>
                      <a:pPr algn="ctr"/>
                      <a:r>
                        <a:rPr lang="en-GB" sz="1800" b="1" dirty="0"/>
                        <a:t>Hundreds</a:t>
                      </a:r>
                    </a:p>
                  </a:txBody>
                  <a:tcPr anchor="ctr"/>
                </a:tc>
                <a:tc>
                  <a:txBody>
                    <a:bodyPr/>
                    <a:lstStyle/>
                    <a:p>
                      <a:pPr algn="ctr"/>
                      <a:r>
                        <a:rPr lang="en-GB" sz="1800" b="1"/>
                        <a:t>Tens</a:t>
                      </a:r>
                    </a:p>
                  </a:txBody>
                  <a:tcPr anchor="ctr"/>
                </a:tc>
                <a:tc>
                  <a:txBody>
                    <a:bodyPr/>
                    <a:lstStyle/>
                    <a:p>
                      <a:pPr algn="ctr"/>
                      <a:r>
                        <a:rPr lang="en-GB" sz="1800" b="1"/>
                        <a:t>Ones</a:t>
                      </a:r>
                    </a:p>
                  </a:txBody>
                  <a:tcPr anchor="ctr"/>
                </a:tc>
                <a:extLst>
                  <a:ext uri="{0D108BD9-81ED-4DB2-BD59-A6C34878D82A}">
                    <a16:rowId xmlns:a16="http://schemas.microsoft.com/office/drawing/2014/main" val="4154890280"/>
                  </a:ext>
                </a:extLst>
              </a:tr>
              <a:tr h="720000">
                <a:tc>
                  <a:txBody>
                    <a:bodyPr/>
                    <a:lstStyle/>
                    <a:p>
                      <a:r>
                        <a:rPr lang="en-GB" sz="2200" dirty="0"/>
                        <a:t>William</a:t>
                      </a:r>
                    </a:p>
                  </a:txBody>
                  <a:tcPr/>
                </a:tc>
                <a:tc>
                  <a:txBody>
                    <a:bodyPr/>
                    <a:lstStyle/>
                    <a:p>
                      <a:pPr algn="ctr"/>
                      <a:r>
                        <a:rPr lang="en-GB" sz="2200">
                          <a:solidFill>
                            <a:srgbClr val="00628C"/>
                          </a:solidFill>
                          <a:latin typeface="Ink Free" panose="03080402000500000000" pitchFamily="66" charset="0"/>
                        </a:rPr>
                        <a:t>4</a:t>
                      </a:r>
                    </a:p>
                  </a:txBody>
                  <a:tcPr anchor="ctr"/>
                </a:tc>
                <a:tc>
                  <a:txBody>
                    <a:bodyPr/>
                    <a:lstStyle/>
                    <a:p>
                      <a:endParaRPr lang="en-GB" sz="2200" dirty="0"/>
                    </a:p>
                  </a:txBody>
                  <a:tcPr anchor="ctr"/>
                </a:tc>
                <a:tc>
                  <a:txBody>
                    <a:bodyPr/>
                    <a:lstStyle/>
                    <a:p>
                      <a:pPr algn="ctr"/>
                      <a:r>
                        <a:rPr lang="en-GB" sz="2200">
                          <a:solidFill>
                            <a:srgbClr val="00628C"/>
                          </a:solidFill>
                          <a:latin typeface="Ink Free" panose="03080402000500000000" pitchFamily="66" charset="0"/>
                        </a:rPr>
                        <a:t>9</a:t>
                      </a:r>
                    </a:p>
                  </a:txBody>
                  <a:tcPr anchor="ctr"/>
                </a:tc>
                <a:tc>
                  <a:txBody>
                    <a:bodyPr/>
                    <a:lstStyle/>
                    <a:p>
                      <a:pPr algn="ctr"/>
                      <a:endParaRPr lang="en-GB" sz="2200"/>
                    </a:p>
                  </a:txBody>
                  <a:tcPr anchor="ctr"/>
                </a:tc>
                <a:tc>
                  <a:txBody>
                    <a:bodyPr/>
                    <a:lstStyle/>
                    <a:p>
                      <a:pPr algn="ctr"/>
                      <a:endParaRPr lang="en-GB" sz="2200" dirty="0"/>
                    </a:p>
                  </a:txBody>
                  <a:tcPr anchor="ctr"/>
                </a:tc>
                <a:extLst>
                  <a:ext uri="{0D108BD9-81ED-4DB2-BD59-A6C34878D82A}">
                    <a16:rowId xmlns:a16="http://schemas.microsoft.com/office/drawing/2014/main" val="618900144"/>
                  </a:ext>
                </a:extLst>
              </a:tr>
              <a:tr h="720000">
                <a:tc>
                  <a:txBody>
                    <a:bodyPr/>
                    <a:lstStyle/>
                    <a:p>
                      <a:r>
                        <a:rPr lang="en-GB" sz="2200" dirty="0"/>
                        <a:t>Vicky</a:t>
                      </a:r>
                    </a:p>
                  </a:txBody>
                  <a:tcPr/>
                </a:tc>
                <a:tc>
                  <a:txBody>
                    <a:bodyPr/>
                    <a:lstStyle/>
                    <a:p>
                      <a:pPr algn="ctr"/>
                      <a:endParaRPr lang="en-GB" sz="2200">
                        <a:solidFill>
                          <a:srgbClr val="00628C"/>
                        </a:solidFill>
                        <a:latin typeface="Ink Free" panose="03080402000500000000" pitchFamily="66" charset="0"/>
                      </a:endParaRPr>
                    </a:p>
                  </a:txBody>
                  <a:tcPr anchor="ctr"/>
                </a:tc>
                <a:tc>
                  <a:txBody>
                    <a:bodyPr/>
                    <a:lstStyle/>
                    <a:p>
                      <a:endParaRPr lang="en-GB" sz="2200" dirty="0"/>
                    </a:p>
                  </a:txBody>
                  <a:tcPr anchor="ctr"/>
                </a:tc>
                <a:tc>
                  <a:txBody>
                    <a:bodyPr/>
                    <a:lstStyle/>
                    <a:p>
                      <a:pPr algn="ctr"/>
                      <a:r>
                        <a:rPr lang="en-GB" sz="2200" dirty="0">
                          <a:solidFill>
                            <a:srgbClr val="00628C"/>
                          </a:solidFill>
                          <a:latin typeface="Ink Free" panose="03080402000500000000" pitchFamily="66" charset="0"/>
                        </a:rPr>
                        <a:t>2</a:t>
                      </a:r>
                    </a:p>
                  </a:txBody>
                  <a:tcPr anchor="ctr"/>
                </a:tc>
                <a:tc>
                  <a:txBody>
                    <a:bodyPr/>
                    <a:lstStyle/>
                    <a:p>
                      <a:pPr algn="ctr"/>
                      <a:r>
                        <a:rPr lang="en-GB" sz="2200">
                          <a:solidFill>
                            <a:srgbClr val="00628C"/>
                          </a:solidFill>
                          <a:latin typeface="Ink Free" panose="03080402000500000000" pitchFamily="66" charset="0"/>
                        </a:rPr>
                        <a:t>9</a:t>
                      </a:r>
                    </a:p>
                  </a:txBody>
                  <a:tcPr anchor="ctr"/>
                </a:tc>
                <a:tc>
                  <a:txBody>
                    <a:bodyPr/>
                    <a:lstStyle/>
                    <a:p>
                      <a:pPr algn="ctr"/>
                      <a:endParaRPr lang="en-GB" sz="2200" dirty="0"/>
                    </a:p>
                  </a:txBody>
                  <a:tcPr anchor="ctr"/>
                </a:tc>
                <a:extLst>
                  <a:ext uri="{0D108BD9-81ED-4DB2-BD59-A6C34878D82A}">
                    <a16:rowId xmlns:a16="http://schemas.microsoft.com/office/drawing/2014/main" val="1714927569"/>
                  </a:ext>
                </a:extLst>
              </a:tr>
            </a:tbl>
          </a:graphicData>
        </a:graphic>
      </p:graphicFrame>
      <p:sp>
        <p:nvSpPr>
          <p:cNvPr id="6" name="Action Button: Help 5">
            <a:hlinkClick r:id="" action="ppaction://noaction" highlightClick="1"/>
            <a:extLst>
              <a:ext uri="{FF2B5EF4-FFF2-40B4-BE49-F238E27FC236}">
                <a16:creationId xmlns:a16="http://schemas.microsoft.com/office/drawing/2014/main" id="{1579432B-2440-43AC-9CB5-D13B4029320D}"/>
              </a:ext>
            </a:extLst>
          </p:cNvPr>
          <p:cNvSpPr/>
          <p:nvPr/>
        </p:nvSpPr>
        <p:spPr>
          <a:xfrm>
            <a:off x="234474" y="540348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1888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sz="4000" dirty="0"/>
              <a:t>Checkpoints</a:t>
            </a: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2341140428"/>
              </p:ext>
            </p:extLst>
          </p:nvPr>
        </p:nvGraphicFramePr>
        <p:xfrm>
          <a:off x="737473" y="1502307"/>
          <a:ext cx="10947572" cy="3898840"/>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70840">
                <a:tc>
                  <a:txBody>
                    <a:bodyPr/>
                    <a:lstStyle/>
                    <a:p>
                      <a:r>
                        <a:rPr lang="en-GB" b="1">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504000">
                <a:tc>
                  <a:txBody>
                    <a:bodyPr/>
                    <a:lstStyle/>
                    <a:p>
                      <a:r>
                        <a:rPr lang="en-GB" dirty="0">
                          <a:hlinkClick r:id="rId3" action="ppaction://hlinksldjump"/>
                        </a:rPr>
                        <a:t>1: Arranging digits</a:t>
                      </a:r>
                      <a:endParaRPr lang="en-GB" dirty="0"/>
                    </a:p>
                  </a:txBody>
                  <a:tcPr anchor="ct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Understanding the value of digits in decimals, measures and integers</a:t>
                      </a:r>
                    </a:p>
                  </a:txBody>
                  <a:tcPr anchor="ctr"/>
                </a:tc>
                <a:tc rowSpan="7">
                  <a:txBody>
                    <a:bodyPr/>
                    <a:lstStyle/>
                    <a:p>
                      <a:r>
                        <a:rPr lang="en-GB" dirty="0"/>
                        <a:t>1.1.1*</a:t>
                      </a:r>
                    </a:p>
                  </a:txBody>
                  <a:tcPr anchor="ctr"/>
                </a:tc>
                <a:extLst>
                  <a:ext uri="{0D108BD9-81ED-4DB2-BD59-A6C34878D82A}">
                    <a16:rowId xmlns:a16="http://schemas.microsoft.com/office/drawing/2014/main" val="1209749094"/>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 All the 3s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3: Comparing representations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extLst>
                  <a:ext uri="{0D108BD9-81ED-4DB2-BD59-A6C34878D82A}">
                    <a16:rowId xmlns:a16="http://schemas.microsoft.com/office/drawing/2014/main" val="2630190816"/>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4: Calculations in colour</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5: Many-step calculations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6: Comparing lengths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extLst>
                  <a:ext uri="{0D108BD9-81ED-4DB2-BD59-A6C34878D82A}">
                    <a16:rowId xmlns:a16="http://schemas.microsoft.com/office/drawing/2014/main" val="2497014955"/>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7: Understanding inequalities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extLst>
                  <a:ext uri="{0D108BD9-81ED-4DB2-BD59-A6C34878D82A}">
                    <a16:rowId xmlns:a16="http://schemas.microsoft.com/office/drawing/2014/main" val="375989303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0"/>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DBC8-D69F-4D18-9C2A-A789C1600059}"/>
              </a:ext>
            </a:extLst>
          </p:cNvPr>
          <p:cNvSpPr>
            <a:spLocks noGrp="1"/>
          </p:cNvSpPr>
          <p:nvPr>
            <p:ph type="body" sz="quarter" idx="10"/>
          </p:nvPr>
        </p:nvSpPr>
        <p:spPr/>
        <p:txBody>
          <a:bodyPr/>
          <a:lstStyle/>
          <a:p>
            <a:r>
              <a:rPr lang="en-GB" sz="2400" dirty="0"/>
              <a:t>Use &lt;, &gt; or = to complete these statements</a:t>
            </a:r>
            <a:r>
              <a:rPr lang="en-GB" dirty="0"/>
              <a:t>.</a:t>
            </a:r>
          </a:p>
        </p:txBody>
      </p:sp>
      <p:sp>
        <p:nvSpPr>
          <p:cNvPr id="3" name="Text Placeholder 2">
            <a:extLst>
              <a:ext uri="{FF2B5EF4-FFF2-40B4-BE49-F238E27FC236}">
                <a16:creationId xmlns:a16="http://schemas.microsoft.com/office/drawing/2014/main" id="{9FA82E91-4AA9-4AC7-B416-93F04D5B21FA}"/>
              </a:ext>
            </a:extLst>
          </p:cNvPr>
          <p:cNvSpPr>
            <a:spLocks noGrp="1"/>
          </p:cNvSpPr>
          <p:nvPr>
            <p:ph type="body" sz="quarter" idx="11"/>
          </p:nvPr>
        </p:nvSpPr>
        <p:spPr/>
        <p:txBody>
          <a:bodyPr/>
          <a:lstStyle/>
          <a:p>
            <a:r>
              <a:rPr lang="en-GB"/>
              <a:t>Activity C: Comparing place value in integers</a:t>
            </a:r>
          </a:p>
          <a:p>
            <a:endParaRPr lang="en-GB"/>
          </a:p>
        </p:txBody>
      </p:sp>
      <p:sp>
        <p:nvSpPr>
          <p:cNvPr id="4" name="Oval 3">
            <a:extLst>
              <a:ext uri="{FF2B5EF4-FFF2-40B4-BE49-F238E27FC236}">
                <a16:creationId xmlns:a16="http://schemas.microsoft.com/office/drawing/2014/main" id="{2E71A39B-FD22-4969-B3D0-56C5DFEF42B6}"/>
              </a:ext>
            </a:extLst>
          </p:cNvPr>
          <p:cNvSpPr/>
          <p:nvPr/>
        </p:nvSpPr>
        <p:spPr>
          <a:xfrm>
            <a:off x="2695101" y="1988840"/>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3CDE45E-7F25-4712-A1DF-D10DD9A90BB6}"/>
              </a:ext>
            </a:extLst>
          </p:cNvPr>
          <p:cNvSpPr txBox="1"/>
          <p:nvPr/>
        </p:nvSpPr>
        <p:spPr>
          <a:xfrm>
            <a:off x="3476202" y="2087270"/>
            <a:ext cx="1194558" cy="461665"/>
          </a:xfrm>
          <a:prstGeom prst="rect">
            <a:avLst/>
          </a:prstGeom>
          <a:noFill/>
        </p:spPr>
        <p:txBody>
          <a:bodyPr wrap="none" rtlCol="0">
            <a:spAutoFit/>
          </a:bodyPr>
          <a:lstStyle/>
          <a:p>
            <a:pPr>
              <a:buNone/>
            </a:pPr>
            <a:r>
              <a:rPr lang="en-GB" sz="2400" dirty="0"/>
              <a:t>31 tens</a:t>
            </a:r>
          </a:p>
        </p:txBody>
      </p:sp>
      <p:sp>
        <p:nvSpPr>
          <p:cNvPr id="6" name="TextBox 5">
            <a:extLst>
              <a:ext uri="{FF2B5EF4-FFF2-40B4-BE49-F238E27FC236}">
                <a16:creationId xmlns:a16="http://schemas.microsoft.com/office/drawing/2014/main" id="{40132B14-A50A-448C-B0D6-821AA3D1DAF7}"/>
              </a:ext>
            </a:extLst>
          </p:cNvPr>
          <p:cNvSpPr txBox="1"/>
          <p:nvPr/>
        </p:nvSpPr>
        <p:spPr>
          <a:xfrm>
            <a:off x="1637799" y="2087270"/>
            <a:ext cx="1058303" cy="461665"/>
          </a:xfrm>
          <a:prstGeom prst="rect">
            <a:avLst/>
          </a:prstGeom>
          <a:noFill/>
        </p:spPr>
        <p:txBody>
          <a:bodyPr wrap="none" rtlCol="0">
            <a:spAutoFit/>
          </a:bodyPr>
          <a:lstStyle/>
          <a:p>
            <a:pPr>
              <a:buNone/>
            </a:pPr>
            <a:r>
              <a:rPr lang="en-GB" sz="2400" dirty="0">
                <a:solidFill>
                  <a:schemeClr val="tx2"/>
                </a:solidFill>
              </a:rPr>
              <a:t>a) </a:t>
            </a:r>
            <a:r>
              <a:rPr lang="en-GB" sz="2400" dirty="0"/>
              <a:t>310</a:t>
            </a:r>
          </a:p>
        </p:txBody>
      </p:sp>
      <p:sp>
        <p:nvSpPr>
          <p:cNvPr id="7" name="Oval 6">
            <a:extLst>
              <a:ext uri="{FF2B5EF4-FFF2-40B4-BE49-F238E27FC236}">
                <a16:creationId xmlns:a16="http://schemas.microsoft.com/office/drawing/2014/main" id="{ACBBC746-A86E-4008-B50A-124D0F10254A}"/>
              </a:ext>
            </a:extLst>
          </p:cNvPr>
          <p:cNvSpPr/>
          <p:nvPr/>
        </p:nvSpPr>
        <p:spPr>
          <a:xfrm>
            <a:off x="2605177" y="3047118"/>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1378E0B-7C33-4AFA-AF8A-962721FA851D}"/>
              </a:ext>
            </a:extLst>
          </p:cNvPr>
          <p:cNvSpPr txBox="1"/>
          <p:nvPr/>
        </p:nvSpPr>
        <p:spPr>
          <a:xfrm>
            <a:off x="3287688" y="3155956"/>
            <a:ext cx="1898277" cy="461665"/>
          </a:xfrm>
          <a:prstGeom prst="rect">
            <a:avLst/>
          </a:prstGeom>
          <a:noFill/>
        </p:spPr>
        <p:txBody>
          <a:bodyPr wrap="none" rtlCol="0">
            <a:spAutoFit/>
          </a:bodyPr>
          <a:lstStyle/>
          <a:p>
            <a:pPr>
              <a:buNone/>
            </a:pPr>
            <a:r>
              <a:rPr lang="en-GB" sz="2400"/>
              <a:t>13 hundreds</a:t>
            </a:r>
          </a:p>
        </p:txBody>
      </p:sp>
      <p:sp>
        <p:nvSpPr>
          <p:cNvPr id="9" name="TextBox 8">
            <a:extLst>
              <a:ext uri="{FF2B5EF4-FFF2-40B4-BE49-F238E27FC236}">
                <a16:creationId xmlns:a16="http://schemas.microsoft.com/office/drawing/2014/main" id="{B7D64C2A-1A69-457A-8B15-E7BA491AD776}"/>
              </a:ext>
            </a:extLst>
          </p:cNvPr>
          <p:cNvSpPr txBox="1"/>
          <p:nvPr/>
        </p:nvSpPr>
        <p:spPr>
          <a:xfrm>
            <a:off x="930748" y="3167390"/>
            <a:ext cx="1739579" cy="523220"/>
          </a:xfrm>
          <a:prstGeom prst="rect">
            <a:avLst/>
          </a:prstGeom>
          <a:noFill/>
        </p:spPr>
        <p:txBody>
          <a:bodyPr wrap="none" rtlCol="0">
            <a:spAutoFit/>
          </a:bodyPr>
          <a:lstStyle/>
          <a:p>
            <a:pPr>
              <a:buNone/>
            </a:pPr>
            <a:r>
              <a:rPr lang="en-GB" sz="2400" dirty="0">
                <a:solidFill>
                  <a:schemeClr val="tx2"/>
                </a:solidFill>
              </a:rPr>
              <a:t>b) </a:t>
            </a:r>
            <a:r>
              <a:rPr lang="en-GB" sz="2400" dirty="0"/>
              <a:t>120</a:t>
            </a:r>
            <a:r>
              <a:rPr lang="en-GB" dirty="0"/>
              <a:t> </a:t>
            </a:r>
            <a:r>
              <a:rPr lang="en-GB" sz="2400" dirty="0"/>
              <a:t>tens</a:t>
            </a:r>
          </a:p>
        </p:txBody>
      </p:sp>
      <p:sp>
        <p:nvSpPr>
          <p:cNvPr id="10" name="Oval 9">
            <a:extLst>
              <a:ext uri="{FF2B5EF4-FFF2-40B4-BE49-F238E27FC236}">
                <a16:creationId xmlns:a16="http://schemas.microsoft.com/office/drawing/2014/main" id="{7B853D93-9CEE-4C51-87FB-9CF8E26948B3}"/>
              </a:ext>
            </a:extLst>
          </p:cNvPr>
          <p:cNvSpPr/>
          <p:nvPr/>
        </p:nvSpPr>
        <p:spPr>
          <a:xfrm>
            <a:off x="2744678" y="4149080"/>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BEBD854-DD07-4DB2-B06B-E15499549FA4}"/>
              </a:ext>
            </a:extLst>
          </p:cNvPr>
          <p:cNvSpPr txBox="1"/>
          <p:nvPr/>
        </p:nvSpPr>
        <p:spPr>
          <a:xfrm>
            <a:off x="3294870" y="4247510"/>
            <a:ext cx="1535998" cy="461665"/>
          </a:xfrm>
          <a:prstGeom prst="rect">
            <a:avLst/>
          </a:prstGeom>
          <a:noFill/>
        </p:spPr>
        <p:txBody>
          <a:bodyPr wrap="none" rtlCol="0">
            <a:spAutoFit/>
          </a:bodyPr>
          <a:lstStyle/>
          <a:p>
            <a:pPr>
              <a:buNone/>
            </a:pPr>
            <a:r>
              <a:rPr lang="en-GB" sz="2400"/>
              <a:t>  505 tens</a:t>
            </a:r>
          </a:p>
        </p:txBody>
      </p:sp>
      <p:sp>
        <p:nvSpPr>
          <p:cNvPr id="12" name="TextBox 11">
            <a:extLst>
              <a:ext uri="{FF2B5EF4-FFF2-40B4-BE49-F238E27FC236}">
                <a16:creationId xmlns:a16="http://schemas.microsoft.com/office/drawing/2014/main" id="{DB33EBDD-B288-4099-BF61-CAE0AC9565B4}"/>
              </a:ext>
            </a:extLst>
          </p:cNvPr>
          <p:cNvSpPr txBox="1"/>
          <p:nvPr/>
        </p:nvSpPr>
        <p:spPr>
          <a:xfrm>
            <a:off x="1509433" y="4247510"/>
            <a:ext cx="1297150" cy="461665"/>
          </a:xfrm>
          <a:prstGeom prst="rect">
            <a:avLst/>
          </a:prstGeom>
          <a:noFill/>
        </p:spPr>
        <p:txBody>
          <a:bodyPr wrap="none" rtlCol="0">
            <a:spAutoFit/>
          </a:bodyPr>
          <a:lstStyle/>
          <a:p>
            <a:pPr>
              <a:buNone/>
            </a:pPr>
            <a:r>
              <a:rPr lang="en-GB" sz="2400" dirty="0">
                <a:solidFill>
                  <a:schemeClr val="tx2"/>
                </a:solidFill>
              </a:rPr>
              <a:t>c) </a:t>
            </a:r>
            <a:r>
              <a:rPr lang="en-GB" sz="2400" dirty="0"/>
              <a:t>5</a:t>
            </a:r>
            <a:r>
              <a:rPr lang="en-GB" sz="2400" dirty="0">
                <a:solidFill>
                  <a:srgbClr val="585858"/>
                </a:solidFill>
              </a:rPr>
              <a:t> </a:t>
            </a:r>
            <a:r>
              <a:rPr lang="en-GB" sz="2400" dirty="0"/>
              <a:t>005</a:t>
            </a:r>
          </a:p>
        </p:txBody>
      </p:sp>
      <p:sp>
        <p:nvSpPr>
          <p:cNvPr id="13" name="Oval 12">
            <a:extLst>
              <a:ext uri="{FF2B5EF4-FFF2-40B4-BE49-F238E27FC236}">
                <a16:creationId xmlns:a16="http://schemas.microsoft.com/office/drawing/2014/main" id="{F240D2AA-DE32-42EB-A750-2EBA31D32644}"/>
              </a:ext>
            </a:extLst>
          </p:cNvPr>
          <p:cNvSpPr/>
          <p:nvPr/>
        </p:nvSpPr>
        <p:spPr>
          <a:xfrm>
            <a:off x="8030042" y="2018371"/>
            <a:ext cx="720080" cy="690549"/>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0E4215E-6821-43B9-BDF1-79E94781D3DE}"/>
              </a:ext>
            </a:extLst>
          </p:cNvPr>
          <p:cNvSpPr txBox="1"/>
          <p:nvPr/>
        </p:nvSpPr>
        <p:spPr>
          <a:xfrm>
            <a:off x="8789491" y="2087270"/>
            <a:ext cx="2069797" cy="461665"/>
          </a:xfrm>
          <a:prstGeom prst="rect">
            <a:avLst/>
          </a:prstGeom>
          <a:noFill/>
        </p:spPr>
        <p:txBody>
          <a:bodyPr wrap="none" rtlCol="0">
            <a:spAutoFit/>
          </a:bodyPr>
          <a:lstStyle/>
          <a:p>
            <a:pPr>
              <a:buNone/>
            </a:pPr>
            <a:r>
              <a:rPr lang="en-GB" sz="2400"/>
              <a:t>301 hundreds</a:t>
            </a:r>
          </a:p>
        </p:txBody>
      </p:sp>
      <p:sp>
        <p:nvSpPr>
          <p:cNvPr id="15" name="TextBox 14">
            <a:extLst>
              <a:ext uri="{FF2B5EF4-FFF2-40B4-BE49-F238E27FC236}">
                <a16:creationId xmlns:a16="http://schemas.microsoft.com/office/drawing/2014/main" id="{9BA1F10B-5168-4EAF-B32B-A70AAC008F38}"/>
              </a:ext>
            </a:extLst>
          </p:cNvPr>
          <p:cNvSpPr txBox="1"/>
          <p:nvPr/>
        </p:nvSpPr>
        <p:spPr>
          <a:xfrm>
            <a:off x="5684529" y="2098393"/>
            <a:ext cx="2393604" cy="461665"/>
          </a:xfrm>
          <a:prstGeom prst="rect">
            <a:avLst/>
          </a:prstGeom>
          <a:noFill/>
        </p:spPr>
        <p:txBody>
          <a:bodyPr wrap="square" rtlCol="0">
            <a:spAutoFit/>
          </a:bodyPr>
          <a:lstStyle/>
          <a:p>
            <a:pPr>
              <a:buNone/>
            </a:pPr>
            <a:r>
              <a:rPr lang="en-GB" sz="2400" dirty="0">
                <a:solidFill>
                  <a:schemeClr val="tx2"/>
                </a:solidFill>
              </a:rPr>
              <a:t>d) </a:t>
            </a:r>
            <a:r>
              <a:rPr lang="en-GB" sz="2400" dirty="0"/>
              <a:t>31 thousands</a:t>
            </a:r>
          </a:p>
        </p:txBody>
      </p:sp>
      <p:sp>
        <p:nvSpPr>
          <p:cNvPr id="16" name="Oval 15">
            <a:extLst>
              <a:ext uri="{FF2B5EF4-FFF2-40B4-BE49-F238E27FC236}">
                <a16:creationId xmlns:a16="http://schemas.microsoft.com/office/drawing/2014/main" id="{DE5FBB3F-2540-46EB-ADF1-CE5CE6FB0D4D}"/>
              </a:ext>
            </a:extLst>
          </p:cNvPr>
          <p:cNvSpPr/>
          <p:nvPr/>
        </p:nvSpPr>
        <p:spPr>
          <a:xfrm>
            <a:off x="8087430" y="3068960"/>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EC16C93-77D6-4434-B8EF-7E554F4E656D}"/>
              </a:ext>
            </a:extLst>
          </p:cNvPr>
          <p:cNvSpPr/>
          <p:nvPr/>
        </p:nvSpPr>
        <p:spPr>
          <a:xfrm>
            <a:off x="8099255" y="4149080"/>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5FDAC4E-1337-4715-A439-2C211ED934E4}"/>
              </a:ext>
            </a:extLst>
          </p:cNvPr>
          <p:cNvSpPr txBox="1"/>
          <p:nvPr/>
        </p:nvSpPr>
        <p:spPr>
          <a:xfrm>
            <a:off x="8814949" y="4189508"/>
            <a:ext cx="955711" cy="461665"/>
          </a:xfrm>
          <a:prstGeom prst="rect">
            <a:avLst/>
          </a:prstGeom>
          <a:noFill/>
        </p:spPr>
        <p:txBody>
          <a:bodyPr wrap="none" rtlCol="0">
            <a:spAutoFit/>
          </a:bodyPr>
          <a:lstStyle/>
          <a:p>
            <a:pPr>
              <a:buNone/>
            </a:pPr>
            <a:r>
              <a:rPr lang="en-GB" sz="2400"/>
              <a:t>1</a:t>
            </a:r>
            <a:r>
              <a:rPr lang="en-GB" sz="2400">
                <a:solidFill>
                  <a:srgbClr val="585858"/>
                </a:solidFill>
              </a:rPr>
              <a:t> </a:t>
            </a:r>
            <a:r>
              <a:rPr lang="en-GB" sz="2400"/>
              <a:t>235</a:t>
            </a:r>
          </a:p>
        </p:txBody>
      </p:sp>
      <p:sp>
        <p:nvSpPr>
          <p:cNvPr id="25" name="TextBox 24">
            <a:extLst>
              <a:ext uri="{FF2B5EF4-FFF2-40B4-BE49-F238E27FC236}">
                <a16:creationId xmlns:a16="http://schemas.microsoft.com/office/drawing/2014/main" id="{249C561D-72D5-4340-BAFD-CFCCA22816AC}"/>
              </a:ext>
            </a:extLst>
          </p:cNvPr>
          <p:cNvSpPr txBox="1"/>
          <p:nvPr/>
        </p:nvSpPr>
        <p:spPr>
          <a:xfrm>
            <a:off x="5686833" y="4189508"/>
            <a:ext cx="2345513" cy="830997"/>
          </a:xfrm>
          <a:prstGeom prst="rect">
            <a:avLst/>
          </a:prstGeom>
          <a:noFill/>
        </p:spPr>
        <p:txBody>
          <a:bodyPr wrap="square" rtlCol="0">
            <a:spAutoFit/>
          </a:bodyPr>
          <a:lstStyle/>
          <a:p>
            <a:pPr>
              <a:buNone/>
            </a:pPr>
            <a:r>
              <a:rPr lang="en-GB" sz="2400" dirty="0">
                <a:solidFill>
                  <a:schemeClr val="tx2"/>
                </a:solidFill>
              </a:rPr>
              <a:t>f) </a:t>
            </a:r>
            <a:r>
              <a:rPr lang="en-GB" sz="2400" dirty="0"/>
              <a:t>12 hundreds  and 35 tens </a:t>
            </a:r>
          </a:p>
        </p:txBody>
      </p:sp>
      <p:sp>
        <p:nvSpPr>
          <p:cNvPr id="26" name="TextBox 25">
            <a:extLst>
              <a:ext uri="{FF2B5EF4-FFF2-40B4-BE49-F238E27FC236}">
                <a16:creationId xmlns:a16="http://schemas.microsoft.com/office/drawing/2014/main" id="{B91752D1-6A8A-4174-B3D9-5AE70389EABE}"/>
              </a:ext>
            </a:extLst>
          </p:cNvPr>
          <p:cNvSpPr txBox="1"/>
          <p:nvPr/>
        </p:nvSpPr>
        <p:spPr>
          <a:xfrm>
            <a:off x="8807510" y="3176326"/>
            <a:ext cx="2154757" cy="461665"/>
          </a:xfrm>
          <a:prstGeom prst="rect">
            <a:avLst/>
          </a:prstGeom>
          <a:noFill/>
        </p:spPr>
        <p:txBody>
          <a:bodyPr wrap="none" rtlCol="0">
            <a:spAutoFit/>
          </a:bodyPr>
          <a:lstStyle/>
          <a:p>
            <a:pPr>
              <a:buNone/>
            </a:pPr>
            <a:r>
              <a:rPr lang="en-GB" sz="2400"/>
              <a:t>130 hundreds </a:t>
            </a:r>
          </a:p>
        </p:txBody>
      </p:sp>
      <p:sp>
        <p:nvSpPr>
          <p:cNvPr id="27" name="TextBox 26">
            <a:extLst>
              <a:ext uri="{FF2B5EF4-FFF2-40B4-BE49-F238E27FC236}">
                <a16:creationId xmlns:a16="http://schemas.microsoft.com/office/drawing/2014/main" id="{EB646854-5F3D-406E-B883-3EA070F24E3C}"/>
              </a:ext>
            </a:extLst>
          </p:cNvPr>
          <p:cNvSpPr txBox="1"/>
          <p:nvPr/>
        </p:nvSpPr>
        <p:spPr>
          <a:xfrm>
            <a:off x="5687121" y="3167390"/>
            <a:ext cx="2501835" cy="461665"/>
          </a:xfrm>
          <a:prstGeom prst="rect">
            <a:avLst/>
          </a:prstGeom>
          <a:noFill/>
        </p:spPr>
        <p:txBody>
          <a:bodyPr wrap="square" rtlCol="0">
            <a:spAutoFit/>
          </a:bodyPr>
          <a:lstStyle/>
          <a:p>
            <a:pPr>
              <a:buNone/>
            </a:pPr>
            <a:r>
              <a:rPr lang="en-GB" sz="2400" dirty="0">
                <a:solidFill>
                  <a:schemeClr val="tx2"/>
                </a:solidFill>
              </a:rPr>
              <a:t>e) </a:t>
            </a:r>
            <a:r>
              <a:rPr lang="en-GB" sz="2400" dirty="0"/>
              <a:t>120</a:t>
            </a:r>
            <a:r>
              <a:rPr lang="en-GB" sz="2400" dirty="0">
                <a:solidFill>
                  <a:srgbClr val="585858"/>
                </a:solidFill>
              </a:rPr>
              <a:t> </a:t>
            </a:r>
            <a:r>
              <a:rPr lang="en-GB" sz="2400" dirty="0"/>
              <a:t>000 ones</a:t>
            </a:r>
          </a:p>
        </p:txBody>
      </p:sp>
      <p:sp>
        <p:nvSpPr>
          <p:cNvPr id="28" name="Text Placeholder 1">
            <a:extLst>
              <a:ext uri="{FF2B5EF4-FFF2-40B4-BE49-F238E27FC236}">
                <a16:creationId xmlns:a16="http://schemas.microsoft.com/office/drawing/2014/main" id="{752843C0-97FC-4D5F-B2CE-1474527C45B3}"/>
              </a:ext>
            </a:extLst>
          </p:cNvPr>
          <p:cNvSpPr txBox="1">
            <a:spLocks/>
          </p:cNvSpPr>
          <p:nvPr/>
        </p:nvSpPr>
        <p:spPr>
          <a:xfrm>
            <a:off x="1037063" y="5529827"/>
            <a:ext cx="8020887" cy="1120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Where you used &lt; or &gt;, change </a:t>
            </a:r>
            <a:r>
              <a:rPr lang="en-GB" sz="2200" b="1" dirty="0"/>
              <a:t>one</a:t>
            </a:r>
            <a:r>
              <a:rPr lang="en-GB" sz="2200" dirty="0"/>
              <a:t> number so that you could use = instead. Is there more than one way to do this?</a:t>
            </a:r>
          </a:p>
        </p:txBody>
      </p:sp>
      <p:sp>
        <p:nvSpPr>
          <p:cNvPr id="23" name="Action Button: Help 22">
            <a:hlinkClick r:id="" action="ppaction://noaction" highlightClick="1"/>
            <a:extLst>
              <a:ext uri="{FF2B5EF4-FFF2-40B4-BE49-F238E27FC236}">
                <a16:creationId xmlns:a16="http://schemas.microsoft.com/office/drawing/2014/main" id="{8EE3FF58-73BE-443D-AB5F-6A8D88146C73}"/>
              </a:ext>
            </a:extLst>
          </p:cNvPr>
          <p:cNvSpPr/>
          <p:nvPr/>
        </p:nvSpPr>
        <p:spPr>
          <a:xfrm>
            <a:off x="234474" y="5589239"/>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9584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P spid="12" grpId="0"/>
      <p:bldP spid="13" grpId="0" animBg="1"/>
      <p:bldP spid="14" grpId="0"/>
      <p:bldP spid="15" grpId="0"/>
      <p:bldP spid="16" grpId="0" animBg="1"/>
      <p:bldP spid="19" grpId="0" animBg="1"/>
      <p:bldP spid="24" grpId="0"/>
      <p:bldP spid="25" grpId="0"/>
      <p:bldP spid="26" grpId="0"/>
      <p:bldP spid="27" grpId="0"/>
      <p:bldP spid="28" grpId="0"/>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56480E-0DC6-48B9-8B80-60F72C13F691}"/>
              </a:ext>
            </a:extLst>
          </p:cNvPr>
          <p:cNvPicPr>
            <a:picLocks noChangeAspect="1"/>
          </p:cNvPicPr>
          <p:nvPr/>
        </p:nvPicPr>
        <p:blipFill>
          <a:blip r:embed="rId3"/>
          <a:stretch>
            <a:fillRect/>
          </a:stretch>
        </p:blipFill>
        <p:spPr>
          <a:xfrm>
            <a:off x="7027167" y="2097567"/>
            <a:ext cx="1979505" cy="1979505"/>
          </a:xfrm>
          <a:prstGeom prst="rect">
            <a:avLst/>
          </a:prstGeom>
        </p:spPr>
      </p:pic>
      <p:sp>
        <p:nvSpPr>
          <p:cNvPr id="5" name="TextBox 4">
            <a:extLst>
              <a:ext uri="{FF2B5EF4-FFF2-40B4-BE49-F238E27FC236}">
                <a16:creationId xmlns:a16="http://schemas.microsoft.com/office/drawing/2014/main" id="{0B38A389-64D1-4C83-BF93-95BD7E8277AD}"/>
              </a:ext>
            </a:extLst>
          </p:cNvPr>
          <p:cNvSpPr txBox="1"/>
          <p:nvPr/>
        </p:nvSpPr>
        <p:spPr>
          <a:xfrm>
            <a:off x="8999888" y="2571945"/>
            <a:ext cx="588623" cy="923330"/>
          </a:xfrm>
          <a:prstGeom prst="rect">
            <a:avLst/>
          </a:prstGeom>
          <a:noFill/>
        </p:spPr>
        <p:txBody>
          <a:bodyPr wrap="none" rtlCol="0">
            <a:spAutoFit/>
          </a:bodyPr>
          <a:lstStyle/>
          <a:p>
            <a:pPr algn="ctr">
              <a:buNone/>
            </a:pPr>
            <a:r>
              <a:rPr lang="en-GB" sz="5400"/>
              <a:t>&gt;</a:t>
            </a:r>
          </a:p>
        </p:txBody>
      </p:sp>
      <p:sp>
        <p:nvSpPr>
          <p:cNvPr id="6" name="TextBox 5">
            <a:extLst>
              <a:ext uri="{FF2B5EF4-FFF2-40B4-BE49-F238E27FC236}">
                <a16:creationId xmlns:a16="http://schemas.microsoft.com/office/drawing/2014/main" id="{3317692D-E720-4920-A33A-C9032157E917}"/>
              </a:ext>
            </a:extLst>
          </p:cNvPr>
          <p:cNvSpPr txBox="1"/>
          <p:nvPr/>
        </p:nvSpPr>
        <p:spPr>
          <a:xfrm>
            <a:off x="6676903" y="1244110"/>
            <a:ext cx="4604479" cy="430887"/>
          </a:xfrm>
          <a:prstGeom prst="rect">
            <a:avLst/>
          </a:prstGeom>
          <a:noFill/>
        </p:spPr>
        <p:txBody>
          <a:bodyPr wrap="square" rtlCol="0">
            <a:spAutoFit/>
          </a:bodyPr>
          <a:lstStyle/>
          <a:p>
            <a:pPr marL="457200" indent="-457200">
              <a:buFont typeface="+mj-lt"/>
              <a:buAutoNum type="alphaLcParenR" startAt="2"/>
            </a:pPr>
            <a:r>
              <a:rPr lang="en-GB" sz="2200" dirty="0">
                <a:latin typeface="Arial" panose="020B0604020202020204" pitchFamily="34" charset="0"/>
                <a:cs typeface="Arial" panose="020B0604020202020204" pitchFamily="34" charset="0"/>
              </a:rPr>
              <a:t>How could this be true? </a:t>
            </a:r>
          </a:p>
        </p:txBody>
      </p:sp>
      <p:pic>
        <p:nvPicPr>
          <p:cNvPr id="7" name="Picture 6">
            <a:extLst>
              <a:ext uri="{FF2B5EF4-FFF2-40B4-BE49-F238E27FC236}">
                <a16:creationId xmlns:a16="http://schemas.microsoft.com/office/drawing/2014/main" id="{9BD88C16-B334-4832-957C-123DE0CB2A60}"/>
              </a:ext>
            </a:extLst>
          </p:cNvPr>
          <p:cNvPicPr>
            <a:picLocks noChangeAspect="1"/>
          </p:cNvPicPr>
          <p:nvPr/>
        </p:nvPicPr>
        <p:blipFill>
          <a:blip r:embed="rId4"/>
          <a:stretch>
            <a:fillRect/>
          </a:stretch>
        </p:blipFill>
        <p:spPr>
          <a:xfrm>
            <a:off x="9578091" y="2084517"/>
            <a:ext cx="1990517" cy="1990517"/>
          </a:xfrm>
          <a:prstGeom prst="rect">
            <a:avLst/>
          </a:prstGeom>
        </p:spPr>
      </p:pic>
      <p:sp>
        <p:nvSpPr>
          <p:cNvPr id="8" name="TextBox 7">
            <a:extLst>
              <a:ext uri="{FF2B5EF4-FFF2-40B4-BE49-F238E27FC236}">
                <a16:creationId xmlns:a16="http://schemas.microsoft.com/office/drawing/2014/main" id="{428FEDD9-B372-4B50-A93B-DE1A92CDFF37}"/>
              </a:ext>
            </a:extLst>
          </p:cNvPr>
          <p:cNvSpPr txBox="1"/>
          <p:nvPr/>
        </p:nvSpPr>
        <p:spPr>
          <a:xfrm>
            <a:off x="7819520" y="1599183"/>
            <a:ext cx="389850" cy="461665"/>
          </a:xfrm>
          <a:prstGeom prst="rect">
            <a:avLst/>
          </a:prstGeom>
          <a:noFill/>
        </p:spPr>
        <p:txBody>
          <a:bodyPr wrap="none" rtlCol="0">
            <a:spAutoFit/>
          </a:bodyPr>
          <a:lstStyle/>
          <a:p>
            <a:pPr>
              <a:buNone/>
            </a:pPr>
            <a:r>
              <a:rPr lang="en-GB" sz="2400">
                <a:latin typeface="Arial" panose="020B0604020202020204" pitchFamily="34" charset="0"/>
                <a:cs typeface="Arial" panose="020B0604020202020204" pitchFamily="34" charset="0"/>
              </a:rPr>
              <a:t>A</a:t>
            </a:r>
          </a:p>
        </p:txBody>
      </p:sp>
      <p:sp>
        <p:nvSpPr>
          <p:cNvPr id="9" name="TextBox 8">
            <a:extLst>
              <a:ext uri="{FF2B5EF4-FFF2-40B4-BE49-F238E27FC236}">
                <a16:creationId xmlns:a16="http://schemas.microsoft.com/office/drawing/2014/main" id="{96A78AAE-F547-4009-8709-1108E5A89A04}"/>
              </a:ext>
            </a:extLst>
          </p:cNvPr>
          <p:cNvSpPr txBox="1"/>
          <p:nvPr/>
        </p:nvSpPr>
        <p:spPr>
          <a:xfrm>
            <a:off x="10349607" y="1590654"/>
            <a:ext cx="389850" cy="461665"/>
          </a:xfrm>
          <a:prstGeom prst="rect">
            <a:avLst/>
          </a:prstGeom>
          <a:noFill/>
        </p:spPr>
        <p:txBody>
          <a:bodyPr wrap="none" rtlCol="0">
            <a:spAutoFit/>
          </a:bodyPr>
          <a:lstStyle/>
          <a:p>
            <a:pPr>
              <a:buNone/>
            </a:pPr>
            <a:r>
              <a:rPr lang="en-GB" sz="2400">
                <a:latin typeface="Arial" panose="020B0604020202020204" pitchFamily="34" charset="0"/>
                <a:cs typeface="Arial" panose="020B0604020202020204" pitchFamily="34" charset="0"/>
              </a:rPr>
              <a:t>B</a:t>
            </a:r>
          </a:p>
        </p:txBody>
      </p:sp>
      <p:sp>
        <p:nvSpPr>
          <p:cNvPr id="10" name="TextBox 9">
            <a:extLst>
              <a:ext uri="{FF2B5EF4-FFF2-40B4-BE49-F238E27FC236}">
                <a16:creationId xmlns:a16="http://schemas.microsoft.com/office/drawing/2014/main" id="{C7064D92-F876-425E-85B5-B6A7280355A5}"/>
              </a:ext>
            </a:extLst>
          </p:cNvPr>
          <p:cNvSpPr txBox="1"/>
          <p:nvPr/>
        </p:nvSpPr>
        <p:spPr>
          <a:xfrm>
            <a:off x="263352" y="1244109"/>
            <a:ext cx="3502882" cy="430887"/>
          </a:xfrm>
          <a:prstGeom prst="rect">
            <a:avLst/>
          </a:prstGeom>
          <a:noFill/>
        </p:spPr>
        <p:txBody>
          <a:bodyPr wrap="none" rtlCol="0">
            <a:spAutoFit/>
          </a:bodyPr>
          <a:lstStyle/>
          <a:p>
            <a:pPr marL="457200" indent="-457200">
              <a:buFont typeface="+mj-lt"/>
              <a:buAutoNum type="alphaLcParenR"/>
            </a:pPr>
            <a:r>
              <a:rPr lang="en-GB" sz="2200" dirty="0">
                <a:latin typeface="Arial" panose="020B0604020202020204" pitchFamily="34" charset="0"/>
                <a:cs typeface="Arial" panose="020B0604020202020204" pitchFamily="34" charset="0"/>
              </a:rPr>
              <a:t>What value is shaded?</a:t>
            </a:r>
          </a:p>
        </p:txBody>
      </p:sp>
      <p:pic>
        <p:nvPicPr>
          <p:cNvPr id="11" name="Picture 10">
            <a:extLst>
              <a:ext uri="{FF2B5EF4-FFF2-40B4-BE49-F238E27FC236}">
                <a16:creationId xmlns:a16="http://schemas.microsoft.com/office/drawing/2014/main" id="{25898125-2197-4D28-A46B-497E86E0F400}"/>
              </a:ext>
            </a:extLst>
          </p:cNvPr>
          <p:cNvPicPr>
            <a:picLocks noChangeAspect="1"/>
          </p:cNvPicPr>
          <p:nvPr/>
        </p:nvPicPr>
        <p:blipFill>
          <a:blip r:embed="rId5"/>
          <a:stretch>
            <a:fillRect/>
          </a:stretch>
        </p:blipFill>
        <p:spPr>
          <a:xfrm>
            <a:off x="360224" y="1984326"/>
            <a:ext cx="1503255" cy="1497302"/>
          </a:xfrm>
          <a:prstGeom prst="rect">
            <a:avLst/>
          </a:prstGeom>
        </p:spPr>
      </p:pic>
      <p:sp>
        <p:nvSpPr>
          <p:cNvPr id="12" name="TextBox 11">
            <a:extLst>
              <a:ext uri="{FF2B5EF4-FFF2-40B4-BE49-F238E27FC236}">
                <a16:creationId xmlns:a16="http://schemas.microsoft.com/office/drawing/2014/main" id="{8598437D-7A36-48EE-A92A-540166DF9E0F}"/>
              </a:ext>
            </a:extLst>
          </p:cNvPr>
          <p:cNvSpPr txBox="1"/>
          <p:nvPr/>
        </p:nvSpPr>
        <p:spPr>
          <a:xfrm>
            <a:off x="1906885" y="2187201"/>
            <a:ext cx="4430218" cy="1107996"/>
          </a:xfrm>
          <a:prstGeom prst="rect">
            <a:avLst/>
          </a:prstGeom>
          <a:noFill/>
        </p:spPr>
        <p:txBody>
          <a:bodyPr wrap="square" lIns="91440" tIns="45720" rIns="91440" bIns="45720" rtlCol="0" anchor="t">
            <a:spAutoFit/>
          </a:bodyPr>
          <a:lstStyle/>
          <a:p>
            <a:pPr>
              <a:buNone/>
            </a:pPr>
            <a:r>
              <a:rPr lang="en-GB" sz="2200" dirty="0">
                <a:latin typeface="Arial"/>
                <a:cs typeface="Arial"/>
              </a:rPr>
              <a:t>The whole of this square is worth </a:t>
            </a:r>
            <a:r>
              <a:rPr lang="en-GB" sz="2200" b="1" dirty="0">
                <a:latin typeface="Arial"/>
                <a:cs typeface="Arial"/>
              </a:rPr>
              <a:t>1</a:t>
            </a:r>
            <a:r>
              <a:rPr lang="en-GB" sz="2200" dirty="0">
                <a:solidFill>
                  <a:srgbClr val="585858"/>
                </a:solidFill>
              </a:rPr>
              <a:t> </a:t>
            </a:r>
            <a:r>
              <a:rPr lang="en-GB" sz="2200" b="1" dirty="0">
                <a:latin typeface="Arial"/>
                <a:cs typeface="Arial"/>
              </a:rPr>
              <a:t>000</a:t>
            </a:r>
            <a:r>
              <a:rPr lang="en-GB" sz="2200" dirty="0">
                <a:latin typeface="Arial"/>
                <a:cs typeface="Arial"/>
              </a:rPr>
              <a:t>.</a:t>
            </a:r>
            <a:r>
              <a:rPr lang="en-GB" sz="2200" dirty="0">
                <a:cs typeface="Arial" panose="020B0604020202020204" pitchFamily="34" charset="0"/>
              </a:rPr>
              <a:t> </a:t>
            </a:r>
            <a:r>
              <a:rPr lang="en-GB" sz="2200" dirty="0">
                <a:latin typeface="Arial"/>
                <a:cs typeface="Arial"/>
              </a:rPr>
              <a:t>How much is the green section worth?</a:t>
            </a:r>
          </a:p>
        </p:txBody>
      </p:sp>
      <p:sp>
        <p:nvSpPr>
          <p:cNvPr id="13" name="TextBox 12">
            <a:extLst>
              <a:ext uri="{FF2B5EF4-FFF2-40B4-BE49-F238E27FC236}">
                <a16:creationId xmlns:a16="http://schemas.microsoft.com/office/drawing/2014/main" id="{C2B9A1D9-64B5-4129-853E-4FDFD76C259B}"/>
              </a:ext>
            </a:extLst>
          </p:cNvPr>
          <p:cNvSpPr txBox="1"/>
          <p:nvPr/>
        </p:nvSpPr>
        <p:spPr>
          <a:xfrm>
            <a:off x="6990109" y="4195029"/>
            <a:ext cx="4856511" cy="1107996"/>
          </a:xfrm>
          <a:prstGeom prst="rect">
            <a:avLst/>
          </a:prstGeom>
          <a:noFill/>
        </p:spPr>
        <p:txBody>
          <a:bodyPr wrap="square" lIns="91440" tIns="45720" rIns="91440" bIns="45720" anchor="t">
            <a:spAutoFit/>
          </a:bodyPr>
          <a:lstStyle/>
          <a:p>
            <a:pPr>
              <a:buNone/>
            </a:pPr>
            <a:r>
              <a:rPr lang="en-GB" sz="2200" dirty="0">
                <a:latin typeface="Arial"/>
                <a:cs typeface="Arial"/>
              </a:rPr>
              <a:t>What might squares A and B be worth? Is there more than one possible answer?</a:t>
            </a:r>
          </a:p>
        </p:txBody>
      </p:sp>
      <p:sp>
        <p:nvSpPr>
          <p:cNvPr id="14" name="TextBox 13">
            <a:extLst>
              <a:ext uri="{FF2B5EF4-FFF2-40B4-BE49-F238E27FC236}">
                <a16:creationId xmlns:a16="http://schemas.microsoft.com/office/drawing/2014/main" id="{5BB1B230-FABE-4B13-83CA-78672ACEEB96}"/>
              </a:ext>
            </a:extLst>
          </p:cNvPr>
          <p:cNvSpPr txBox="1"/>
          <p:nvPr/>
        </p:nvSpPr>
        <p:spPr>
          <a:xfrm>
            <a:off x="915516" y="5444187"/>
            <a:ext cx="9314739" cy="1243417"/>
          </a:xfrm>
          <a:prstGeom prst="rect">
            <a:avLst/>
          </a:prstGeom>
          <a:noFill/>
        </p:spPr>
        <p:txBody>
          <a:bodyPr wrap="square" rtlCol="0">
            <a:spAutoFit/>
          </a:bodyPr>
          <a:lstStyle/>
          <a:p>
            <a:pPr>
              <a:buNone/>
            </a:pPr>
            <a:r>
              <a:rPr lang="en-GB" sz="2200" dirty="0">
                <a:latin typeface="Arial" panose="020B0604020202020204" pitchFamily="34" charset="0"/>
                <a:cs typeface="Arial" panose="020B0604020202020204" pitchFamily="34" charset="0"/>
              </a:rPr>
              <a:t>Using pairs of hundred squares</a:t>
            </a:r>
            <a:r>
              <a:rPr lang="en-GB" sz="2200" dirty="0">
                <a:cs typeface="Arial" panose="020B0604020202020204" pitchFamily="34" charset="0"/>
              </a:rPr>
              <a:t>, c</a:t>
            </a:r>
            <a:r>
              <a:rPr lang="en-GB" sz="2200" dirty="0">
                <a:latin typeface="Arial" panose="020B0604020202020204" pitchFamily="34" charset="0"/>
                <a:cs typeface="Arial" panose="020B0604020202020204" pitchFamily="34" charset="0"/>
              </a:rPr>
              <a:t>an you write: </a:t>
            </a:r>
          </a:p>
          <a:p>
            <a:pPr marL="342900" indent="-342900"/>
            <a:r>
              <a:rPr lang="en-GB" sz="2200" dirty="0">
                <a:cs typeface="Arial" panose="020B0604020202020204" pitchFamily="34" charset="0"/>
              </a:rPr>
              <a:t>A</a:t>
            </a:r>
            <a:r>
              <a:rPr lang="en-GB" sz="2200" dirty="0">
                <a:latin typeface="Arial" panose="020B0604020202020204" pitchFamily="34" charset="0"/>
                <a:cs typeface="Arial" panose="020B0604020202020204" pitchFamily="34" charset="0"/>
              </a:rPr>
              <a:t> statement where two squares look different but are equal? </a:t>
            </a:r>
          </a:p>
          <a:p>
            <a:pPr marL="342900" indent="-342900"/>
            <a:r>
              <a:rPr lang="en-GB" sz="2200" dirty="0">
                <a:cs typeface="Arial" panose="020B0604020202020204" pitchFamily="34" charset="0"/>
              </a:rPr>
              <a:t>A</a:t>
            </a:r>
            <a:r>
              <a:rPr lang="en-GB" sz="2200" dirty="0">
                <a:latin typeface="Arial" panose="020B0604020202020204" pitchFamily="34" charset="0"/>
                <a:cs typeface="Arial" panose="020B0604020202020204" pitchFamily="34" charset="0"/>
              </a:rPr>
              <a:t> statement where two </a:t>
            </a:r>
            <a:r>
              <a:rPr lang="en-GB" sz="2200" dirty="0">
                <a:cs typeface="Arial" panose="020B0604020202020204" pitchFamily="34" charset="0"/>
              </a:rPr>
              <a:t>square</a:t>
            </a:r>
            <a:r>
              <a:rPr lang="en-GB" sz="2200" dirty="0">
                <a:latin typeface="Arial" panose="020B0604020202020204" pitchFamily="34" charset="0"/>
                <a:cs typeface="Arial" panose="020B0604020202020204" pitchFamily="34" charset="0"/>
              </a:rPr>
              <a:t>s look the same but are not equal? </a:t>
            </a:r>
          </a:p>
        </p:txBody>
      </p:sp>
      <p:pic>
        <p:nvPicPr>
          <p:cNvPr id="17" name="Picture 16" descr="A picture containing table&#10;&#10;Description automatically generated">
            <a:extLst>
              <a:ext uri="{FF2B5EF4-FFF2-40B4-BE49-F238E27FC236}">
                <a16:creationId xmlns:a16="http://schemas.microsoft.com/office/drawing/2014/main" id="{7C53ABF4-54C8-4ACC-B860-CBA4BF5FEA88}"/>
              </a:ext>
            </a:extLst>
          </p:cNvPr>
          <p:cNvPicPr>
            <a:picLocks noChangeAspect="1"/>
          </p:cNvPicPr>
          <p:nvPr/>
        </p:nvPicPr>
        <p:blipFill>
          <a:blip r:embed="rId3"/>
          <a:stretch>
            <a:fillRect/>
          </a:stretch>
        </p:blipFill>
        <p:spPr>
          <a:xfrm>
            <a:off x="345380" y="3762062"/>
            <a:ext cx="1509209" cy="1515162"/>
          </a:xfrm>
          <a:prstGeom prst="rect">
            <a:avLst/>
          </a:prstGeom>
        </p:spPr>
      </p:pic>
      <p:sp>
        <p:nvSpPr>
          <p:cNvPr id="19" name="TextBox 18">
            <a:extLst>
              <a:ext uri="{FF2B5EF4-FFF2-40B4-BE49-F238E27FC236}">
                <a16:creationId xmlns:a16="http://schemas.microsoft.com/office/drawing/2014/main" id="{8FE48347-3992-462E-B002-B902501644E0}"/>
              </a:ext>
            </a:extLst>
          </p:cNvPr>
          <p:cNvSpPr txBox="1"/>
          <p:nvPr/>
        </p:nvSpPr>
        <p:spPr>
          <a:xfrm>
            <a:off x="1856879" y="3982665"/>
            <a:ext cx="4480224" cy="1107996"/>
          </a:xfrm>
          <a:prstGeom prst="rect">
            <a:avLst/>
          </a:prstGeom>
          <a:noFill/>
        </p:spPr>
        <p:txBody>
          <a:bodyPr wrap="square" lIns="91440" tIns="45720" rIns="91440" bIns="45720" rtlCol="0" anchor="t">
            <a:spAutoFit/>
          </a:bodyPr>
          <a:lstStyle/>
          <a:p>
            <a:pPr>
              <a:buNone/>
            </a:pPr>
            <a:r>
              <a:rPr lang="en-GB" sz="2200" dirty="0">
                <a:latin typeface="Arial"/>
                <a:cs typeface="Arial"/>
              </a:rPr>
              <a:t>The whole of this square is worth </a:t>
            </a:r>
            <a:r>
              <a:rPr lang="en-GB" sz="2200" b="1" dirty="0">
                <a:latin typeface="Arial"/>
                <a:cs typeface="Arial"/>
              </a:rPr>
              <a:t>10</a:t>
            </a:r>
            <a:r>
              <a:rPr lang="en-GB" sz="2200" dirty="0">
                <a:latin typeface="Arial"/>
                <a:cs typeface="Arial"/>
              </a:rPr>
              <a:t>.</a:t>
            </a:r>
            <a:r>
              <a:rPr lang="en-GB" sz="2200" dirty="0">
                <a:cs typeface="Arial" panose="020B0604020202020204" pitchFamily="34" charset="0"/>
              </a:rPr>
              <a:t> </a:t>
            </a:r>
            <a:r>
              <a:rPr lang="en-GB" sz="2200" dirty="0">
                <a:latin typeface="Arial"/>
                <a:cs typeface="Arial"/>
              </a:rPr>
              <a:t>How much is the orange section worth?</a:t>
            </a:r>
          </a:p>
        </p:txBody>
      </p:sp>
      <p:sp>
        <p:nvSpPr>
          <p:cNvPr id="20" name="Text Placeholder 2">
            <a:extLst>
              <a:ext uri="{FF2B5EF4-FFF2-40B4-BE49-F238E27FC236}">
                <a16:creationId xmlns:a16="http://schemas.microsoft.com/office/drawing/2014/main" id="{6D560356-126A-4536-AED3-5DA57EADBDF9}"/>
              </a:ext>
            </a:extLst>
          </p:cNvPr>
          <p:cNvSpPr>
            <a:spLocks noGrp="1"/>
          </p:cNvSpPr>
          <p:nvPr>
            <p:ph type="body" sz="quarter" idx="11"/>
          </p:nvPr>
        </p:nvSpPr>
        <p:spPr>
          <a:xfrm>
            <a:off x="146050" y="441325"/>
            <a:ext cx="11926888" cy="431800"/>
          </a:xfrm>
        </p:spPr>
        <p:txBody>
          <a:bodyPr/>
          <a:lstStyle/>
          <a:p>
            <a:r>
              <a:rPr lang="en-GB"/>
              <a:t>Activity D: Non-hundred squares</a:t>
            </a:r>
          </a:p>
          <a:p>
            <a:endParaRPr lang="en-GB"/>
          </a:p>
        </p:txBody>
      </p:sp>
      <p:sp>
        <p:nvSpPr>
          <p:cNvPr id="16" name="Action Button: Help 15">
            <a:hlinkClick r:id="" action="ppaction://noaction" highlightClick="1"/>
            <a:extLst>
              <a:ext uri="{FF2B5EF4-FFF2-40B4-BE49-F238E27FC236}">
                <a16:creationId xmlns:a16="http://schemas.microsoft.com/office/drawing/2014/main" id="{027EC486-41A1-4911-B7BA-1396781AA363}"/>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6277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2" grpId="0"/>
      <p:bldP spid="13" grpId="0"/>
      <p:bldP spid="14"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DBC8-D69F-4D18-9C2A-A789C1600059}"/>
              </a:ext>
            </a:extLst>
          </p:cNvPr>
          <p:cNvSpPr>
            <a:spLocks noGrp="1"/>
          </p:cNvSpPr>
          <p:nvPr>
            <p:ph type="body" sz="quarter" idx="10"/>
          </p:nvPr>
        </p:nvSpPr>
        <p:spPr>
          <a:xfrm>
            <a:off x="240288" y="1124745"/>
            <a:ext cx="11717238" cy="4194388"/>
          </a:xfrm>
        </p:spPr>
        <p:txBody>
          <a:bodyPr>
            <a:normAutofit/>
          </a:bodyPr>
          <a:lstStyle/>
          <a:p>
            <a:r>
              <a:rPr lang="en-GB" sz="2200" dirty="0"/>
              <a:t>Use &lt;, &gt; or = to complete these statements.</a:t>
            </a:r>
          </a:p>
        </p:txBody>
      </p:sp>
      <p:sp>
        <p:nvSpPr>
          <p:cNvPr id="3" name="Text Placeholder 2">
            <a:extLst>
              <a:ext uri="{FF2B5EF4-FFF2-40B4-BE49-F238E27FC236}">
                <a16:creationId xmlns:a16="http://schemas.microsoft.com/office/drawing/2014/main" id="{9FA82E91-4AA9-4AC7-B416-93F04D5B21FA}"/>
              </a:ext>
            </a:extLst>
          </p:cNvPr>
          <p:cNvSpPr>
            <a:spLocks noGrp="1"/>
          </p:cNvSpPr>
          <p:nvPr>
            <p:ph type="body" sz="quarter" idx="11"/>
          </p:nvPr>
        </p:nvSpPr>
        <p:spPr/>
        <p:txBody>
          <a:bodyPr/>
          <a:lstStyle/>
          <a:p>
            <a:r>
              <a:rPr lang="en-GB"/>
              <a:t>Activity E: Comparing place value in decimals</a:t>
            </a:r>
          </a:p>
          <a:p>
            <a:endParaRPr lang="en-GB"/>
          </a:p>
        </p:txBody>
      </p:sp>
      <p:sp>
        <p:nvSpPr>
          <p:cNvPr id="4" name="Oval 3">
            <a:extLst>
              <a:ext uri="{FF2B5EF4-FFF2-40B4-BE49-F238E27FC236}">
                <a16:creationId xmlns:a16="http://schemas.microsoft.com/office/drawing/2014/main" id="{2E71A39B-FD22-4969-B3D0-56C5DFEF42B6}"/>
              </a:ext>
            </a:extLst>
          </p:cNvPr>
          <p:cNvSpPr/>
          <p:nvPr/>
        </p:nvSpPr>
        <p:spPr>
          <a:xfrm>
            <a:off x="1127016" y="1972075"/>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3CDE45E-7F25-4712-A1DF-D10DD9A90BB6}"/>
              </a:ext>
            </a:extLst>
          </p:cNvPr>
          <p:cNvSpPr txBox="1"/>
          <p:nvPr/>
        </p:nvSpPr>
        <p:spPr>
          <a:xfrm>
            <a:off x="1901974" y="2195129"/>
            <a:ext cx="1346844" cy="430887"/>
          </a:xfrm>
          <a:prstGeom prst="rect">
            <a:avLst/>
          </a:prstGeom>
          <a:noFill/>
        </p:spPr>
        <p:txBody>
          <a:bodyPr wrap="none" rtlCol="0">
            <a:spAutoFit/>
          </a:bodyPr>
          <a:lstStyle/>
          <a:p>
            <a:pPr>
              <a:buNone/>
            </a:pPr>
            <a:r>
              <a:rPr lang="en-GB" sz="2200" dirty="0"/>
              <a:t>31 tenths</a:t>
            </a:r>
          </a:p>
        </p:txBody>
      </p:sp>
      <p:sp>
        <p:nvSpPr>
          <p:cNvPr id="6" name="TextBox 5">
            <a:extLst>
              <a:ext uri="{FF2B5EF4-FFF2-40B4-BE49-F238E27FC236}">
                <a16:creationId xmlns:a16="http://schemas.microsoft.com/office/drawing/2014/main" id="{40132B14-A50A-448C-B0D6-821AA3D1DAF7}"/>
              </a:ext>
            </a:extLst>
          </p:cNvPr>
          <p:cNvSpPr txBox="1"/>
          <p:nvPr/>
        </p:nvSpPr>
        <p:spPr>
          <a:xfrm>
            <a:off x="194531" y="2180094"/>
            <a:ext cx="907621" cy="430887"/>
          </a:xfrm>
          <a:prstGeom prst="rect">
            <a:avLst/>
          </a:prstGeom>
          <a:noFill/>
        </p:spPr>
        <p:txBody>
          <a:bodyPr wrap="none" rtlCol="0">
            <a:spAutoFit/>
          </a:bodyPr>
          <a:lstStyle/>
          <a:p>
            <a:pPr>
              <a:buNone/>
            </a:pPr>
            <a:r>
              <a:rPr lang="en-GB" sz="2200" dirty="0">
                <a:solidFill>
                  <a:schemeClr val="tx2"/>
                </a:solidFill>
              </a:rPr>
              <a:t>a) </a:t>
            </a:r>
            <a:r>
              <a:rPr lang="en-GB" sz="2200" dirty="0"/>
              <a:t>3.1</a:t>
            </a:r>
          </a:p>
        </p:txBody>
      </p:sp>
      <p:sp>
        <p:nvSpPr>
          <p:cNvPr id="7" name="Oval 6">
            <a:extLst>
              <a:ext uri="{FF2B5EF4-FFF2-40B4-BE49-F238E27FC236}">
                <a16:creationId xmlns:a16="http://schemas.microsoft.com/office/drawing/2014/main" id="{ACBBC746-A86E-4008-B50A-124D0F10254A}"/>
              </a:ext>
            </a:extLst>
          </p:cNvPr>
          <p:cNvSpPr/>
          <p:nvPr/>
        </p:nvSpPr>
        <p:spPr>
          <a:xfrm>
            <a:off x="2818183" y="3057526"/>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1378E0B-7C33-4AFA-AF8A-962721FA851D}"/>
              </a:ext>
            </a:extLst>
          </p:cNvPr>
          <p:cNvSpPr txBox="1"/>
          <p:nvPr/>
        </p:nvSpPr>
        <p:spPr>
          <a:xfrm>
            <a:off x="3248170" y="3129491"/>
            <a:ext cx="2227094" cy="430887"/>
          </a:xfrm>
          <a:prstGeom prst="rect">
            <a:avLst/>
          </a:prstGeom>
          <a:noFill/>
        </p:spPr>
        <p:txBody>
          <a:bodyPr wrap="square" rtlCol="0">
            <a:spAutoFit/>
          </a:bodyPr>
          <a:lstStyle/>
          <a:p>
            <a:pPr>
              <a:buNone/>
            </a:pPr>
            <a:r>
              <a:rPr lang="en-GB" sz="2200" dirty="0"/>
              <a:t>   12 hundredths</a:t>
            </a:r>
          </a:p>
        </p:txBody>
      </p:sp>
      <p:sp>
        <p:nvSpPr>
          <p:cNvPr id="9" name="TextBox 8">
            <a:extLst>
              <a:ext uri="{FF2B5EF4-FFF2-40B4-BE49-F238E27FC236}">
                <a16:creationId xmlns:a16="http://schemas.microsoft.com/office/drawing/2014/main" id="{B7D64C2A-1A69-457A-8B15-E7BA491AD776}"/>
              </a:ext>
            </a:extLst>
          </p:cNvPr>
          <p:cNvSpPr txBox="1"/>
          <p:nvPr/>
        </p:nvSpPr>
        <p:spPr>
          <a:xfrm>
            <a:off x="185410" y="3142129"/>
            <a:ext cx="2603598" cy="430887"/>
          </a:xfrm>
          <a:prstGeom prst="rect">
            <a:avLst/>
          </a:prstGeom>
          <a:noFill/>
        </p:spPr>
        <p:txBody>
          <a:bodyPr wrap="none" rtlCol="0">
            <a:spAutoFit/>
          </a:bodyPr>
          <a:lstStyle/>
          <a:p>
            <a:pPr>
              <a:buNone/>
            </a:pPr>
            <a:r>
              <a:rPr lang="en-GB" sz="2200">
                <a:solidFill>
                  <a:schemeClr val="tx2"/>
                </a:solidFill>
              </a:rPr>
              <a:t>b) </a:t>
            </a:r>
            <a:r>
              <a:rPr lang="en-GB" sz="2200"/>
              <a:t>120 thousandths</a:t>
            </a:r>
          </a:p>
        </p:txBody>
      </p:sp>
      <p:sp>
        <p:nvSpPr>
          <p:cNvPr id="10" name="Oval 9">
            <a:extLst>
              <a:ext uri="{FF2B5EF4-FFF2-40B4-BE49-F238E27FC236}">
                <a16:creationId xmlns:a16="http://schemas.microsoft.com/office/drawing/2014/main" id="{7B853D93-9CEE-4C51-87FB-9CF8E26948B3}"/>
              </a:ext>
            </a:extLst>
          </p:cNvPr>
          <p:cNvSpPr/>
          <p:nvPr/>
        </p:nvSpPr>
        <p:spPr>
          <a:xfrm>
            <a:off x="1536911" y="4149079"/>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BEBD854-DD07-4DB2-B06B-E15499549FA4}"/>
              </a:ext>
            </a:extLst>
          </p:cNvPr>
          <p:cNvSpPr txBox="1"/>
          <p:nvPr/>
        </p:nvSpPr>
        <p:spPr>
          <a:xfrm>
            <a:off x="2284430" y="4350662"/>
            <a:ext cx="1503938" cy="430887"/>
          </a:xfrm>
          <a:prstGeom prst="rect">
            <a:avLst/>
          </a:prstGeom>
          <a:noFill/>
        </p:spPr>
        <p:txBody>
          <a:bodyPr wrap="none" rtlCol="0">
            <a:spAutoFit/>
          </a:bodyPr>
          <a:lstStyle/>
          <a:p>
            <a:pPr>
              <a:buNone/>
            </a:pPr>
            <a:r>
              <a:rPr lang="en-GB" sz="2200" dirty="0"/>
              <a:t>505 tenths</a:t>
            </a:r>
          </a:p>
        </p:txBody>
      </p:sp>
      <p:sp>
        <p:nvSpPr>
          <p:cNvPr id="12" name="TextBox 11">
            <a:extLst>
              <a:ext uri="{FF2B5EF4-FFF2-40B4-BE49-F238E27FC236}">
                <a16:creationId xmlns:a16="http://schemas.microsoft.com/office/drawing/2014/main" id="{DB33EBDD-B288-4099-BF61-CAE0AC9565B4}"/>
              </a:ext>
            </a:extLst>
          </p:cNvPr>
          <p:cNvSpPr txBox="1"/>
          <p:nvPr/>
        </p:nvSpPr>
        <p:spPr>
          <a:xfrm>
            <a:off x="211113" y="4335978"/>
            <a:ext cx="1205779" cy="430887"/>
          </a:xfrm>
          <a:prstGeom prst="rect">
            <a:avLst/>
          </a:prstGeom>
          <a:noFill/>
        </p:spPr>
        <p:txBody>
          <a:bodyPr wrap="none" rtlCol="0">
            <a:spAutoFit/>
          </a:bodyPr>
          <a:lstStyle/>
          <a:p>
            <a:pPr>
              <a:buNone/>
            </a:pPr>
            <a:r>
              <a:rPr lang="en-GB" sz="2200" dirty="0">
                <a:solidFill>
                  <a:schemeClr val="tx2"/>
                </a:solidFill>
              </a:rPr>
              <a:t>c) </a:t>
            </a:r>
            <a:r>
              <a:rPr lang="en-GB" sz="2200" dirty="0"/>
              <a:t>50.05</a:t>
            </a:r>
          </a:p>
        </p:txBody>
      </p:sp>
      <p:sp>
        <p:nvSpPr>
          <p:cNvPr id="13" name="Oval 12">
            <a:extLst>
              <a:ext uri="{FF2B5EF4-FFF2-40B4-BE49-F238E27FC236}">
                <a16:creationId xmlns:a16="http://schemas.microsoft.com/office/drawing/2014/main" id="{F240D2AA-DE32-42EB-A750-2EBA31D32644}"/>
              </a:ext>
            </a:extLst>
          </p:cNvPr>
          <p:cNvSpPr/>
          <p:nvPr/>
        </p:nvSpPr>
        <p:spPr>
          <a:xfrm>
            <a:off x="8088120" y="1977407"/>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0E4215E-6821-43B9-BDF1-79E94781D3DE}"/>
              </a:ext>
            </a:extLst>
          </p:cNvPr>
          <p:cNvSpPr txBox="1"/>
          <p:nvPr/>
        </p:nvSpPr>
        <p:spPr>
          <a:xfrm>
            <a:off x="8808200" y="2123944"/>
            <a:ext cx="577402" cy="430887"/>
          </a:xfrm>
          <a:prstGeom prst="rect">
            <a:avLst/>
          </a:prstGeom>
          <a:noFill/>
        </p:spPr>
        <p:txBody>
          <a:bodyPr wrap="none" rtlCol="0">
            <a:spAutoFit/>
          </a:bodyPr>
          <a:lstStyle/>
          <a:p>
            <a:pPr>
              <a:buNone/>
            </a:pPr>
            <a:r>
              <a:rPr lang="en-GB" sz="2200" dirty="0"/>
              <a:t>0.9</a:t>
            </a:r>
          </a:p>
        </p:txBody>
      </p:sp>
      <p:sp>
        <p:nvSpPr>
          <p:cNvPr id="15" name="TextBox 14">
            <a:extLst>
              <a:ext uri="{FF2B5EF4-FFF2-40B4-BE49-F238E27FC236}">
                <a16:creationId xmlns:a16="http://schemas.microsoft.com/office/drawing/2014/main" id="{9BA1F10B-5168-4EAF-B32B-A70AAC008F38}"/>
              </a:ext>
            </a:extLst>
          </p:cNvPr>
          <p:cNvSpPr txBox="1"/>
          <p:nvPr/>
        </p:nvSpPr>
        <p:spPr>
          <a:xfrm>
            <a:off x="5891309" y="2180094"/>
            <a:ext cx="2164375" cy="430887"/>
          </a:xfrm>
          <a:prstGeom prst="rect">
            <a:avLst/>
          </a:prstGeom>
          <a:noFill/>
        </p:spPr>
        <p:txBody>
          <a:bodyPr wrap="none" rtlCol="0">
            <a:spAutoFit/>
          </a:bodyPr>
          <a:lstStyle/>
          <a:p>
            <a:pPr>
              <a:buNone/>
            </a:pPr>
            <a:r>
              <a:rPr lang="en-GB" sz="2200" dirty="0">
                <a:solidFill>
                  <a:schemeClr val="tx2"/>
                </a:solidFill>
              </a:rPr>
              <a:t>d) </a:t>
            </a:r>
            <a:r>
              <a:rPr lang="en-GB" sz="2200" dirty="0"/>
              <a:t>9 hundredths</a:t>
            </a:r>
          </a:p>
        </p:txBody>
      </p:sp>
      <p:sp>
        <p:nvSpPr>
          <p:cNvPr id="16" name="Oval 15">
            <a:extLst>
              <a:ext uri="{FF2B5EF4-FFF2-40B4-BE49-F238E27FC236}">
                <a16:creationId xmlns:a16="http://schemas.microsoft.com/office/drawing/2014/main" id="{DE5FBB3F-2540-46EB-ADF1-CE5CE6FB0D4D}"/>
              </a:ext>
            </a:extLst>
          </p:cNvPr>
          <p:cNvSpPr/>
          <p:nvPr/>
        </p:nvSpPr>
        <p:spPr>
          <a:xfrm>
            <a:off x="7064343" y="2947500"/>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EC16C93-77D6-4434-B8EF-7E554F4E656D}"/>
              </a:ext>
            </a:extLst>
          </p:cNvPr>
          <p:cNvSpPr/>
          <p:nvPr/>
        </p:nvSpPr>
        <p:spPr>
          <a:xfrm>
            <a:off x="8067076" y="4149079"/>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1">
            <a:extLst>
              <a:ext uri="{FF2B5EF4-FFF2-40B4-BE49-F238E27FC236}">
                <a16:creationId xmlns:a16="http://schemas.microsoft.com/office/drawing/2014/main" id="{71BB0541-DD0A-4B07-86C7-57F801828F54}"/>
              </a:ext>
            </a:extLst>
          </p:cNvPr>
          <p:cNvSpPr txBox="1">
            <a:spLocks/>
          </p:cNvSpPr>
          <p:nvPr/>
        </p:nvSpPr>
        <p:spPr>
          <a:xfrm>
            <a:off x="1103044" y="5529827"/>
            <a:ext cx="7954906" cy="8870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Where you used &lt; or &gt;, change </a:t>
            </a:r>
            <a:r>
              <a:rPr lang="en-GB" sz="2200" b="1" dirty="0"/>
              <a:t>one</a:t>
            </a:r>
            <a:r>
              <a:rPr lang="en-GB" sz="2200" dirty="0"/>
              <a:t> number so that you could use = instead. Is there more than one way to do this?</a:t>
            </a:r>
          </a:p>
        </p:txBody>
      </p:sp>
      <p:sp>
        <p:nvSpPr>
          <p:cNvPr id="24" name="TextBox 23">
            <a:extLst>
              <a:ext uri="{FF2B5EF4-FFF2-40B4-BE49-F238E27FC236}">
                <a16:creationId xmlns:a16="http://schemas.microsoft.com/office/drawing/2014/main" id="{55FDAC4E-1337-4715-A439-2C211ED934E4}"/>
              </a:ext>
            </a:extLst>
          </p:cNvPr>
          <p:cNvSpPr txBox="1"/>
          <p:nvPr/>
        </p:nvSpPr>
        <p:spPr>
          <a:xfrm>
            <a:off x="8745965" y="4229866"/>
            <a:ext cx="891591" cy="430887"/>
          </a:xfrm>
          <a:prstGeom prst="rect">
            <a:avLst/>
          </a:prstGeom>
          <a:noFill/>
        </p:spPr>
        <p:txBody>
          <a:bodyPr wrap="none" rtlCol="0">
            <a:spAutoFit/>
          </a:bodyPr>
          <a:lstStyle/>
          <a:p>
            <a:pPr>
              <a:buNone/>
            </a:pPr>
            <a:r>
              <a:rPr lang="en-GB" sz="2200" dirty="0"/>
              <a:t>1.235</a:t>
            </a:r>
          </a:p>
        </p:txBody>
      </p:sp>
      <p:sp>
        <p:nvSpPr>
          <p:cNvPr id="25" name="TextBox 24">
            <a:extLst>
              <a:ext uri="{FF2B5EF4-FFF2-40B4-BE49-F238E27FC236}">
                <a16:creationId xmlns:a16="http://schemas.microsoft.com/office/drawing/2014/main" id="{249C561D-72D5-4340-BAFD-CFCCA22816AC}"/>
              </a:ext>
            </a:extLst>
          </p:cNvPr>
          <p:cNvSpPr txBox="1"/>
          <p:nvPr/>
        </p:nvSpPr>
        <p:spPr>
          <a:xfrm>
            <a:off x="5926121" y="4202315"/>
            <a:ext cx="2276444" cy="769441"/>
          </a:xfrm>
          <a:prstGeom prst="rect">
            <a:avLst/>
          </a:prstGeom>
          <a:noFill/>
        </p:spPr>
        <p:txBody>
          <a:bodyPr wrap="square" rtlCol="0">
            <a:spAutoFit/>
          </a:bodyPr>
          <a:lstStyle/>
          <a:p>
            <a:pPr>
              <a:buNone/>
            </a:pPr>
            <a:r>
              <a:rPr lang="en-GB" sz="2200" dirty="0">
                <a:solidFill>
                  <a:schemeClr val="tx2"/>
                </a:solidFill>
              </a:rPr>
              <a:t>f) </a:t>
            </a:r>
            <a:r>
              <a:rPr lang="en-GB" sz="2200" dirty="0"/>
              <a:t>12 tenths and 35 hundredths</a:t>
            </a:r>
          </a:p>
        </p:txBody>
      </p:sp>
      <p:sp>
        <p:nvSpPr>
          <p:cNvPr id="26" name="TextBox 25">
            <a:extLst>
              <a:ext uri="{FF2B5EF4-FFF2-40B4-BE49-F238E27FC236}">
                <a16:creationId xmlns:a16="http://schemas.microsoft.com/office/drawing/2014/main" id="{B91752D1-6A8A-4174-B3D9-5AE70389EABE}"/>
              </a:ext>
            </a:extLst>
          </p:cNvPr>
          <p:cNvSpPr txBox="1"/>
          <p:nvPr/>
        </p:nvSpPr>
        <p:spPr>
          <a:xfrm>
            <a:off x="7743491" y="3157175"/>
            <a:ext cx="2226892" cy="430887"/>
          </a:xfrm>
          <a:prstGeom prst="rect">
            <a:avLst/>
          </a:prstGeom>
          <a:noFill/>
        </p:spPr>
        <p:txBody>
          <a:bodyPr wrap="none" rtlCol="0">
            <a:spAutoFit/>
          </a:bodyPr>
          <a:lstStyle/>
          <a:p>
            <a:pPr>
              <a:buNone/>
            </a:pPr>
            <a:r>
              <a:rPr lang="en-GB" sz="2200" dirty="0"/>
              <a:t>120 hundredths </a:t>
            </a:r>
          </a:p>
        </p:txBody>
      </p:sp>
      <p:sp>
        <p:nvSpPr>
          <p:cNvPr id="27" name="TextBox 26">
            <a:extLst>
              <a:ext uri="{FF2B5EF4-FFF2-40B4-BE49-F238E27FC236}">
                <a16:creationId xmlns:a16="http://schemas.microsoft.com/office/drawing/2014/main" id="{EB646854-5F3D-406E-B883-3EA070F24E3C}"/>
              </a:ext>
            </a:extLst>
          </p:cNvPr>
          <p:cNvSpPr txBox="1"/>
          <p:nvPr/>
        </p:nvSpPr>
        <p:spPr>
          <a:xfrm>
            <a:off x="5891309" y="3139918"/>
            <a:ext cx="1221809" cy="430887"/>
          </a:xfrm>
          <a:prstGeom prst="rect">
            <a:avLst/>
          </a:prstGeom>
          <a:noFill/>
        </p:spPr>
        <p:txBody>
          <a:bodyPr wrap="none" rtlCol="0">
            <a:spAutoFit/>
          </a:bodyPr>
          <a:lstStyle/>
          <a:p>
            <a:pPr>
              <a:buNone/>
            </a:pPr>
            <a:r>
              <a:rPr lang="en-GB" sz="2200" dirty="0">
                <a:solidFill>
                  <a:schemeClr val="tx2"/>
                </a:solidFill>
              </a:rPr>
              <a:t>e) </a:t>
            </a:r>
            <a:r>
              <a:rPr lang="en-GB" sz="2200" dirty="0"/>
              <a:t>0.012</a:t>
            </a:r>
          </a:p>
        </p:txBody>
      </p:sp>
      <p:sp>
        <p:nvSpPr>
          <p:cNvPr id="28" name="Action Button: Help 27">
            <a:hlinkClick r:id="" action="ppaction://noaction" highlightClick="1"/>
            <a:extLst>
              <a:ext uri="{FF2B5EF4-FFF2-40B4-BE49-F238E27FC236}">
                <a16:creationId xmlns:a16="http://schemas.microsoft.com/office/drawing/2014/main" id="{002E3A29-8763-4B99-A491-71221087E455}"/>
              </a:ext>
            </a:extLst>
          </p:cNvPr>
          <p:cNvSpPr/>
          <p:nvPr/>
        </p:nvSpPr>
        <p:spPr>
          <a:xfrm>
            <a:off x="422028" y="5570978"/>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4809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P spid="12" grpId="0"/>
      <p:bldP spid="13" grpId="0" animBg="1"/>
      <p:bldP spid="14" grpId="0"/>
      <p:bldP spid="15" grpId="0"/>
      <p:bldP spid="16" grpId="0" animBg="1"/>
      <p:bldP spid="19" grpId="0" animBg="1"/>
      <p:bldP spid="23" grpId="0"/>
      <p:bldP spid="24" grpId="0"/>
      <p:bldP spid="25" grpId="0"/>
      <p:bldP spid="26" grpId="0"/>
      <p:bldP spid="27" grpId="0"/>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DBC8-D69F-4D18-9C2A-A789C1600059}"/>
              </a:ext>
            </a:extLst>
          </p:cNvPr>
          <p:cNvSpPr>
            <a:spLocks noGrp="1"/>
          </p:cNvSpPr>
          <p:nvPr>
            <p:ph type="body" sz="quarter" idx="10"/>
          </p:nvPr>
        </p:nvSpPr>
        <p:spPr>
          <a:xfrm>
            <a:off x="240288" y="1124745"/>
            <a:ext cx="11717238" cy="504055"/>
          </a:xfrm>
        </p:spPr>
        <p:txBody>
          <a:bodyPr>
            <a:normAutofit/>
          </a:bodyPr>
          <a:lstStyle/>
          <a:p>
            <a:pPr marL="457200" indent="-457200">
              <a:buFont typeface="+mj-lt"/>
              <a:buAutoNum type="alphaLcParenR"/>
            </a:pPr>
            <a:r>
              <a:rPr lang="en-GB" sz="2400" dirty="0"/>
              <a:t>What is the value of the </a:t>
            </a:r>
            <a:r>
              <a:rPr lang="en-GB" sz="2400" b="1" dirty="0">
                <a:solidFill>
                  <a:srgbClr val="FF0000"/>
                </a:solidFill>
              </a:rPr>
              <a:t>bold red digit </a:t>
            </a:r>
            <a:r>
              <a:rPr lang="en-GB" sz="2400" dirty="0"/>
              <a:t>in each number?</a:t>
            </a:r>
          </a:p>
        </p:txBody>
      </p:sp>
      <p:sp>
        <p:nvSpPr>
          <p:cNvPr id="3" name="Text Placeholder 2">
            <a:extLst>
              <a:ext uri="{FF2B5EF4-FFF2-40B4-BE49-F238E27FC236}">
                <a16:creationId xmlns:a16="http://schemas.microsoft.com/office/drawing/2014/main" id="{9FA82E91-4AA9-4AC7-B416-93F04D5B21FA}"/>
              </a:ext>
            </a:extLst>
          </p:cNvPr>
          <p:cNvSpPr>
            <a:spLocks noGrp="1"/>
          </p:cNvSpPr>
          <p:nvPr>
            <p:ph type="body" sz="quarter" idx="11"/>
          </p:nvPr>
        </p:nvSpPr>
        <p:spPr/>
        <p:txBody>
          <a:bodyPr/>
          <a:lstStyle/>
          <a:p>
            <a:r>
              <a:rPr lang="en-GB" dirty="0"/>
              <a:t>Activity F: Place value with 4.32</a:t>
            </a:r>
          </a:p>
          <a:p>
            <a:endParaRPr lang="en-GB" dirty="0"/>
          </a:p>
        </p:txBody>
      </p:sp>
      <p:sp>
        <p:nvSpPr>
          <p:cNvPr id="4" name="Rectangle: Rounded Corners 3">
            <a:extLst>
              <a:ext uri="{FF2B5EF4-FFF2-40B4-BE49-F238E27FC236}">
                <a16:creationId xmlns:a16="http://schemas.microsoft.com/office/drawing/2014/main" id="{F5074D13-40CD-477E-B25C-8195A3B302A6}"/>
              </a:ext>
            </a:extLst>
          </p:cNvPr>
          <p:cNvSpPr/>
          <p:nvPr/>
        </p:nvSpPr>
        <p:spPr>
          <a:xfrm>
            <a:off x="623392" y="1772816"/>
            <a:ext cx="1555712"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0.4</a:t>
            </a:r>
            <a:r>
              <a:rPr lang="en-GB" b="1" dirty="0">
                <a:solidFill>
                  <a:srgbClr val="FF0000"/>
                </a:solidFill>
              </a:rPr>
              <a:t>3</a:t>
            </a:r>
            <a:r>
              <a:rPr lang="en-GB" dirty="0">
                <a:solidFill>
                  <a:srgbClr val="585858"/>
                </a:solidFill>
              </a:rPr>
              <a:t>2</a:t>
            </a:r>
          </a:p>
          <a:p>
            <a:pPr algn="ctr">
              <a:buNone/>
            </a:pPr>
            <a:r>
              <a:rPr lang="en-GB" dirty="0">
                <a:solidFill>
                  <a:srgbClr val="585858"/>
                </a:solidFill>
              </a:rPr>
              <a:t>4.</a:t>
            </a:r>
            <a:r>
              <a:rPr lang="en-GB" b="1" dirty="0">
                <a:solidFill>
                  <a:srgbClr val="FF0000"/>
                </a:solidFill>
              </a:rPr>
              <a:t>3</a:t>
            </a:r>
            <a:r>
              <a:rPr lang="en-GB" dirty="0">
                <a:solidFill>
                  <a:srgbClr val="585858"/>
                </a:solidFill>
              </a:rPr>
              <a:t>2</a:t>
            </a:r>
          </a:p>
        </p:txBody>
      </p:sp>
      <p:sp>
        <p:nvSpPr>
          <p:cNvPr id="6" name="Text Placeholder 1">
            <a:extLst>
              <a:ext uri="{FF2B5EF4-FFF2-40B4-BE49-F238E27FC236}">
                <a16:creationId xmlns:a16="http://schemas.microsoft.com/office/drawing/2014/main" id="{0B435094-2A73-4F59-BA20-E9275338BDF8}"/>
              </a:ext>
            </a:extLst>
          </p:cNvPr>
          <p:cNvSpPr txBox="1">
            <a:spLocks/>
          </p:cNvSpPr>
          <p:nvPr/>
        </p:nvSpPr>
        <p:spPr>
          <a:xfrm>
            <a:off x="240288" y="3300524"/>
            <a:ext cx="11141586" cy="12799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solidFill>
                  <a:schemeClr val="tx2"/>
                </a:solidFill>
              </a:rPr>
              <a:t>b)</a:t>
            </a:r>
            <a:r>
              <a:rPr lang="en-GB" sz="2400" dirty="0"/>
              <a:t> What do you notice about each pair of numbers? </a:t>
            </a:r>
          </a:p>
          <a:p>
            <a:pPr fontAlgn="auto">
              <a:spcAft>
                <a:spcPts val="0"/>
              </a:spcAft>
            </a:pPr>
            <a:r>
              <a:rPr lang="en-GB" sz="2400" dirty="0">
                <a:solidFill>
                  <a:schemeClr val="tx2"/>
                </a:solidFill>
              </a:rPr>
              <a:t>c) </a:t>
            </a:r>
            <a:r>
              <a:rPr lang="en-GB" sz="2400" dirty="0"/>
              <a:t>Can you write a calculation involving both numbers? The first one has been done for you.</a:t>
            </a:r>
          </a:p>
        </p:txBody>
      </p:sp>
      <p:sp>
        <p:nvSpPr>
          <p:cNvPr id="7" name="Rectangle: Rounded Corners 6">
            <a:extLst>
              <a:ext uri="{FF2B5EF4-FFF2-40B4-BE49-F238E27FC236}">
                <a16:creationId xmlns:a16="http://schemas.microsoft.com/office/drawing/2014/main" id="{4D242DF4-0F5F-4AE3-A3C5-1BD1E4B11F67}"/>
              </a:ext>
            </a:extLst>
          </p:cNvPr>
          <p:cNvSpPr/>
          <p:nvPr/>
        </p:nvSpPr>
        <p:spPr>
          <a:xfrm>
            <a:off x="2467136" y="1748475"/>
            <a:ext cx="1555712"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4</a:t>
            </a:r>
            <a:r>
              <a:rPr lang="en-GB" b="1">
                <a:solidFill>
                  <a:srgbClr val="FF0000"/>
                </a:solidFill>
              </a:rPr>
              <a:t>3</a:t>
            </a:r>
            <a:r>
              <a:rPr lang="en-GB">
                <a:solidFill>
                  <a:schemeClr val="tx1"/>
                </a:solidFill>
              </a:rPr>
              <a:t>.</a:t>
            </a:r>
            <a:r>
              <a:rPr lang="en-GB">
                <a:solidFill>
                  <a:srgbClr val="585858"/>
                </a:solidFill>
              </a:rPr>
              <a:t>2</a:t>
            </a:r>
          </a:p>
          <a:p>
            <a:pPr algn="ctr">
              <a:buNone/>
            </a:pPr>
            <a:r>
              <a:rPr lang="en-GB">
                <a:solidFill>
                  <a:srgbClr val="585858"/>
                </a:solidFill>
              </a:rPr>
              <a:t>4.</a:t>
            </a:r>
            <a:r>
              <a:rPr lang="en-GB" b="1">
                <a:solidFill>
                  <a:srgbClr val="FF0000"/>
                </a:solidFill>
              </a:rPr>
              <a:t>3</a:t>
            </a:r>
            <a:r>
              <a:rPr lang="en-GB">
                <a:solidFill>
                  <a:srgbClr val="585858"/>
                </a:solidFill>
              </a:rPr>
              <a:t>2</a:t>
            </a:r>
          </a:p>
        </p:txBody>
      </p:sp>
      <p:sp>
        <p:nvSpPr>
          <p:cNvPr id="8" name="Rectangle: Rounded Corners 7">
            <a:extLst>
              <a:ext uri="{FF2B5EF4-FFF2-40B4-BE49-F238E27FC236}">
                <a16:creationId xmlns:a16="http://schemas.microsoft.com/office/drawing/2014/main" id="{E175F1FE-7116-48D9-B26A-367890B9B635}"/>
              </a:ext>
            </a:extLst>
          </p:cNvPr>
          <p:cNvSpPr/>
          <p:nvPr/>
        </p:nvSpPr>
        <p:spPr>
          <a:xfrm>
            <a:off x="4310880" y="1748475"/>
            <a:ext cx="1555712"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4</a:t>
            </a:r>
            <a:r>
              <a:rPr lang="en-GB" b="1">
                <a:solidFill>
                  <a:srgbClr val="FF0000"/>
                </a:solidFill>
              </a:rPr>
              <a:t>3</a:t>
            </a:r>
            <a:r>
              <a:rPr lang="en-GB">
                <a:solidFill>
                  <a:srgbClr val="585858"/>
                </a:solidFill>
              </a:rPr>
              <a:t>20</a:t>
            </a:r>
          </a:p>
          <a:p>
            <a:pPr algn="ctr">
              <a:buNone/>
            </a:pPr>
            <a:r>
              <a:rPr lang="en-GB">
                <a:solidFill>
                  <a:srgbClr val="585858"/>
                </a:solidFill>
              </a:rPr>
              <a:t>4.</a:t>
            </a:r>
            <a:r>
              <a:rPr lang="en-GB" b="1">
                <a:solidFill>
                  <a:srgbClr val="FF0000"/>
                </a:solidFill>
              </a:rPr>
              <a:t>3</a:t>
            </a:r>
            <a:r>
              <a:rPr lang="en-GB">
                <a:solidFill>
                  <a:srgbClr val="585858"/>
                </a:solidFill>
              </a:rPr>
              <a:t>2</a:t>
            </a:r>
          </a:p>
        </p:txBody>
      </p:sp>
      <p:sp>
        <p:nvSpPr>
          <p:cNvPr id="9" name="Rectangle: Rounded Corners 8">
            <a:extLst>
              <a:ext uri="{FF2B5EF4-FFF2-40B4-BE49-F238E27FC236}">
                <a16:creationId xmlns:a16="http://schemas.microsoft.com/office/drawing/2014/main" id="{47A66C75-C784-45BD-B741-9AE8EC0A9473}"/>
              </a:ext>
            </a:extLst>
          </p:cNvPr>
          <p:cNvSpPr/>
          <p:nvPr/>
        </p:nvSpPr>
        <p:spPr>
          <a:xfrm>
            <a:off x="6154624" y="1748475"/>
            <a:ext cx="1555712"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0.04</a:t>
            </a:r>
            <a:r>
              <a:rPr lang="en-GB" b="1">
                <a:solidFill>
                  <a:srgbClr val="FF0000"/>
                </a:solidFill>
              </a:rPr>
              <a:t>3</a:t>
            </a:r>
            <a:r>
              <a:rPr lang="en-GB">
                <a:solidFill>
                  <a:srgbClr val="585858"/>
                </a:solidFill>
              </a:rPr>
              <a:t>2</a:t>
            </a:r>
          </a:p>
          <a:p>
            <a:pPr algn="ctr">
              <a:buNone/>
            </a:pPr>
            <a:r>
              <a:rPr lang="en-GB">
                <a:solidFill>
                  <a:srgbClr val="585858"/>
                </a:solidFill>
              </a:rPr>
              <a:t>4.</a:t>
            </a:r>
            <a:r>
              <a:rPr lang="en-GB" b="1">
                <a:solidFill>
                  <a:srgbClr val="FF0000"/>
                </a:solidFill>
              </a:rPr>
              <a:t>3</a:t>
            </a:r>
            <a:r>
              <a:rPr lang="en-GB">
                <a:solidFill>
                  <a:srgbClr val="585858"/>
                </a:solidFill>
              </a:rPr>
              <a:t>2</a:t>
            </a:r>
          </a:p>
        </p:txBody>
      </p:sp>
      <p:sp>
        <p:nvSpPr>
          <p:cNvPr id="10" name="Rectangle: Rounded Corners 9">
            <a:extLst>
              <a:ext uri="{FF2B5EF4-FFF2-40B4-BE49-F238E27FC236}">
                <a16:creationId xmlns:a16="http://schemas.microsoft.com/office/drawing/2014/main" id="{9A9CA623-8736-45E1-BE7A-CF6CBA55BE2B}"/>
              </a:ext>
            </a:extLst>
          </p:cNvPr>
          <p:cNvSpPr/>
          <p:nvPr/>
        </p:nvSpPr>
        <p:spPr>
          <a:xfrm>
            <a:off x="7998368" y="1748475"/>
            <a:ext cx="1555712"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4</a:t>
            </a:r>
            <a:r>
              <a:rPr lang="en-GB" b="1" dirty="0">
                <a:solidFill>
                  <a:srgbClr val="FF0000"/>
                </a:solidFill>
              </a:rPr>
              <a:t>3</a:t>
            </a:r>
            <a:r>
              <a:rPr lang="en-GB" dirty="0">
                <a:solidFill>
                  <a:srgbClr val="585858"/>
                </a:solidFill>
              </a:rPr>
              <a:t>2</a:t>
            </a:r>
          </a:p>
          <a:p>
            <a:pPr algn="ctr">
              <a:buNone/>
            </a:pPr>
            <a:r>
              <a:rPr lang="en-GB" dirty="0">
                <a:solidFill>
                  <a:srgbClr val="585858"/>
                </a:solidFill>
              </a:rPr>
              <a:t>4.</a:t>
            </a:r>
            <a:r>
              <a:rPr lang="en-GB" b="1" dirty="0">
                <a:solidFill>
                  <a:srgbClr val="FF0000"/>
                </a:solidFill>
              </a:rPr>
              <a:t>3</a:t>
            </a:r>
            <a:r>
              <a:rPr lang="en-GB" dirty="0">
                <a:solidFill>
                  <a:srgbClr val="585858"/>
                </a:solidFill>
              </a:rPr>
              <a:t>2</a:t>
            </a:r>
          </a:p>
        </p:txBody>
      </p:sp>
      <p:sp>
        <p:nvSpPr>
          <p:cNvPr id="11" name="Rectangle: Rounded Corners 10">
            <a:extLst>
              <a:ext uri="{FF2B5EF4-FFF2-40B4-BE49-F238E27FC236}">
                <a16:creationId xmlns:a16="http://schemas.microsoft.com/office/drawing/2014/main" id="{B06D5597-9015-4CE5-8BD0-B3D86E26FE95}"/>
              </a:ext>
            </a:extLst>
          </p:cNvPr>
          <p:cNvSpPr/>
          <p:nvPr/>
        </p:nvSpPr>
        <p:spPr>
          <a:xfrm>
            <a:off x="9842111" y="1748475"/>
            <a:ext cx="1853683"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0.004</a:t>
            </a:r>
            <a:r>
              <a:rPr lang="en-GB" b="1">
                <a:solidFill>
                  <a:srgbClr val="FF0000"/>
                </a:solidFill>
              </a:rPr>
              <a:t>3</a:t>
            </a:r>
            <a:r>
              <a:rPr lang="en-GB">
                <a:solidFill>
                  <a:srgbClr val="585858"/>
                </a:solidFill>
              </a:rPr>
              <a:t>2</a:t>
            </a:r>
          </a:p>
          <a:p>
            <a:pPr algn="ctr">
              <a:buNone/>
            </a:pPr>
            <a:r>
              <a:rPr lang="en-GB">
                <a:solidFill>
                  <a:srgbClr val="585858"/>
                </a:solidFill>
              </a:rPr>
              <a:t>4.</a:t>
            </a:r>
            <a:r>
              <a:rPr lang="en-GB" b="1">
                <a:solidFill>
                  <a:srgbClr val="FF0000"/>
                </a:solidFill>
              </a:rPr>
              <a:t>3</a:t>
            </a:r>
            <a:r>
              <a:rPr lang="en-GB">
                <a:solidFill>
                  <a:srgbClr val="585858"/>
                </a:solidFill>
              </a:rPr>
              <a:t>2</a:t>
            </a:r>
          </a:p>
        </p:txBody>
      </p:sp>
      <p:sp>
        <p:nvSpPr>
          <p:cNvPr id="12" name="Rectangle: Rounded Corners 11">
            <a:extLst>
              <a:ext uri="{FF2B5EF4-FFF2-40B4-BE49-F238E27FC236}">
                <a16:creationId xmlns:a16="http://schemas.microsoft.com/office/drawing/2014/main" id="{795CAEFD-4AA7-488E-AF78-98EA33E87DA3}"/>
              </a:ext>
            </a:extLst>
          </p:cNvPr>
          <p:cNvSpPr/>
          <p:nvPr/>
        </p:nvSpPr>
        <p:spPr>
          <a:xfrm>
            <a:off x="4200960" y="4578108"/>
            <a:ext cx="3816424" cy="726244"/>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0.4</a:t>
            </a:r>
            <a:r>
              <a:rPr lang="en-GB" b="1" dirty="0">
                <a:solidFill>
                  <a:srgbClr val="FF0000"/>
                </a:solidFill>
              </a:rPr>
              <a:t>3</a:t>
            </a:r>
            <a:r>
              <a:rPr lang="en-GB" dirty="0">
                <a:solidFill>
                  <a:srgbClr val="585858"/>
                </a:solidFill>
              </a:rPr>
              <a:t>2 × 10 = 4.</a:t>
            </a:r>
            <a:r>
              <a:rPr lang="en-GB" b="1" dirty="0">
                <a:solidFill>
                  <a:srgbClr val="FF0000"/>
                </a:solidFill>
              </a:rPr>
              <a:t>3</a:t>
            </a:r>
            <a:r>
              <a:rPr lang="en-GB" dirty="0">
                <a:solidFill>
                  <a:srgbClr val="585858"/>
                </a:solidFill>
              </a:rPr>
              <a:t>2</a:t>
            </a:r>
          </a:p>
        </p:txBody>
      </p:sp>
      <p:sp>
        <p:nvSpPr>
          <p:cNvPr id="13" name="Text Placeholder 1">
            <a:extLst>
              <a:ext uri="{FF2B5EF4-FFF2-40B4-BE49-F238E27FC236}">
                <a16:creationId xmlns:a16="http://schemas.microsoft.com/office/drawing/2014/main" id="{9DC2EEAD-C441-4E82-B81D-B0E0C3C6256B}"/>
              </a:ext>
            </a:extLst>
          </p:cNvPr>
          <p:cNvSpPr txBox="1">
            <a:spLocks/>
          </p:cNvSpPr>
          <p:nvPr/>
        </p:nvSpPr>
        <p:spPr>
          <a:xfrm>
            <a:off x="917212" y="5766590"/>
            <a:ext cx="8343048"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t>Can you write all of your calculations another way?</a:t>
            </a:r>
          </a:p>
        </p:txBody>
      </p:sp>
      <p:sp>
        <p:nvSpPr>
          <p:cNvPr id="14" name="Action Button: Help 13">
            <a:hlinkClick r:id="" action="ppaction://noaction" highlightClick="1"/>
            <a:extLst>
              <a:ext uri="{FF2B5EF4-FFF2-40B4-BE49-F238E27FC236}">
                <a16:creationId xmlns:a16="http://schemas.microsoft.com/office/drawing/2014/main" id="{DA72CE40-48C8-4CFA-B7B3-803ACF868B9C}"/>
              </a:ext>
            </a:extLst>
          </p:cNvPr>
          <p:cNvSpPr/>
          <p:nvPr/>
        </p:nvSpPr>
        <p:spPr>
          <a:xfrm>
            <a:off x="240288" y="567001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291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6" grpId="0" build="p"/>
      <p:bldP spid="7" grpId="0" animBg="1"/>
      <p:bldP spid="8" grpId="0" animBg="1"/>
      <p:bldP spid="9" grpId="0" animBg="1"/>
      <p:bldP spid="10" grpId="0" animBg="1"/>
      <p:bldP spid="11" grpId="0" animBg="1"/>
      <p:bldP spid="12" grpId="0" animBg="1"/>
      <p:bldP spid="13"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DC43DC-F574-41EE-92AD-245381BBB71D}"/>
              </a:ext>
            </a:extLst>
          </p:cNvPr>
          <p:cNvSpPr>
            <a:spLocks noGrp="1"/>
          </p:cNvSpPr>
          <p:nvPr>
            <p:ph type="body" sz="quarter" idx="11"/>
          </p:nvPr>
        </p:nvSpPr>
        <p:spPr/>
        <p:txBody>
          <a:bodyPr/>
          <a:lstStyle/>
          <a:p>
            <a:r>
              <a:rPr lang="en-GB"/>
              <a:t>Activity G: True or false?</a:t>
            </a:r>
          </a:p>
        </p:txBody>
      </p:sp>
      <p:sp>
        <p:nvSpPr>
          <p:cNvPr id="5" name="TextBox 4">
            <a:extLst>
              <a:ext uri="{FF2B5EF4-FFF2-40B4-BE49-F238E27FC236}">
                <a16:creationId xmlns:a16="http://schemas.microsoft.com/office/drawing/2014/main" id="{3EDB46A4-B1E7-4A01-841B-E2CED0D8B519}"/>
              </a:ext>
            </a:extLst>
          </p:cNvPr>
          <p:cNvSpPr txBox="1"/>
          <p:nvPr/>
        </p:nvSpPr>
        <p:spPr>
          <a:xfrm>
            <a:off x="145680" y="1245378"/>
            <a:ext cx="11854976" cy="904863"/>
          </a:xfrm>
          <a:prstGeom prst="rect">
            <a:avLst/>
          </a:prstGeom>
          <a:noFill/>
        </p:spPr>
        <p:txBody>
          <a:bodyPr wrap="square" rtlCol="0">
            <a:spAutoFit/>
          </a:bodyPr>
          <a:lstStyle/>
          <a:p>
            <a:pPr>
              <a:buNone/>
            </a:pPr>
            <a:r>
              <a:rPr lang="en-GB" sz="2400" dirty="0"/>
              <a:t>Which of these statements are correct? How do you know?</a:t>
            </a:r>
          </a:p>
          <a:p>
            <a:pPr>
              <a:buNone/>
            </a:pPr>
            <a:endParaRPr lang="en-GB" sz="2400" dirty="0"/>
          </a:p>
        </p:txBody>
      </p:sp>
      <p:sp>
        <p:nvSpPr>
          <p:cNvPr id="6" name="TextBox 5">
            <a:extLst>
              <a:ext uri="{FF2B5EF4-FFF2-40B4-BE49-F238E27FC236}">
                <a16:creationId xmlns:a16="http://schemas.microsoft.com/office/drawing/2014/main" id="{9294ACCA-F2CC-4945-84B7-54CEC1F77D29}"/>
              </a:ext>
            </a:extLst>
          </p:cNvPr>
          <p:cNvSpPr txBox="1"/>
          <p:nvPr/>
        </p:nvSpPr>
        <p:spPr>
          <a:xfrm>
            <a:off x="571721" y="2079521"/>
            <a:ext cx="11284920" cy="3462486"/>
          </a:xfrm>
          <a:prstGeom prst="rect">
            <a:avLst/>
          </a:prstGeom>
          <a:noFill/>
        </p:spPr>
        <p:txBody>
          <a:bodyPr wrap="square" numCol="2" rtlCol="0">
            <a:spAutoFit/>
          </a:bodyPr>
          <a:lstStyle/>
          <a:p>
            <a:pPr marL="457200" indent="-457200">
              <a:spcBef>
                <a:spcPts val="1200"/>
              </a:spcBef>
              <a:spcAft>
                <a:spcPts val="600"/>
              </a:spcAft>
              <a:buFont typeface="+mj-lt"/>
              <a:buAutoNum type="alphaLcParenR"/>
            </a:pPr>
            <a:r>
              <a:rPr lang="en-GB" sz="2200" dirty="0"/>
              <a:t>100 × 0.7 = 7</a:t>
            </a:r>
          </a:p>
          <a:p>
            <a:pPr marL="457200" indent="-457200">
              <a:spcBef>
                <a:spcPts val="1200"/>
              </a:spcBef>
              <a:spcAft>
                <a:spcPts val="600"/>
              </a:spcAft>
              <a:buFont typeface="+mj-lt"/>
              <a:buAutoNum type="alphaLcParenR"/>
            </a:pPr>
            <a:r>
              <a:rPr lang="en-GB" sz="2200" dirty="0"/>
              <a:t>0.70 = 0.7 x 10</a:t>
            </a:r>
          </a:p>
          <a:p>
            <a:pPr marL="457200" indent="-457200">
              <a:spcBef>
                <a:spcPts val="1200"/>
              </a:spcBef>
              <a:spcAft>
                <a:spcPts val="600"/>
              </a:spcAft>
              <a:buFont typeface="+mj-lt"/>
              <a:buAutoNum type="alphaLcParenR"/>
            </a:pPr>
            <a:r>
              <a:rPr lang="en-GB" sz="2200" dirty="0"/>
              <a:t>0.70 &gt; 0.7</a:t>
            </a:r>
          </a:p>
          <a:p>
            <a:pPr marL="457200" indent="-457200">
              <a:spcBef>
                <a:spcPts val="1200"/>
              </a:spcBef>
              <a:spcAft>
                <a:spcPts val="600"/>
              </a:spcAft>
              <a:buFont typeface="+mj-lt"/>
              <a:buAutoNum type="alphaLcParenR"/>
            </a:pPr>
            <a:r>
              <a:rPr lang="en-GB" sz="2200" dirty="0"/>
              <a:t>70 ÷ 100 &lt; 0.07 × 10</a:t>
            </a:r>
          </a:p>
          <a:p>
            <a:pPr marL="457200" indent="-457200">
              <a:spcBef>
                <a:spcPts val="1200"/>
              </a:spcBef>
              <a:spcAft>
                <a:spcPts val="600"/>
              </a:spcAft>
              <a:buFont typeface="+mj-lt"/>
              <a:buAutoNum type="alphaLcParenR"/>
            </a:pPr>
            <a:endParaRPr lang="en-GB" sz="2200" dirty="0"/>
          </a:p>
          <a:p>
            <a:pPr marL="457200" indent="-457200">
              <a:spcBef>
                <a:spcPts val="1200"/>
              </a:spcBef>
              <a:spcAft>
                <a:spcPts val="600"/>
              </a:spcAft>
              <a:buFont typeface="+mj-lt"/>
              <a:buAutoNum type="alphaLcParenR"/>
            </a:pPr>
            <a:endParaRPr lang="en-GB" sz="2200" dirty="0"/>
          </a:p>
          <a:p>
            <a:pPr marL="457200" indent="-457200">
              <a:spcBef>
                <a:spcPts val="1200"/>
              </a:spcBef>
              <a:spcAft>
                <a:spcPts val="600"/>
              </a:spcAft>
              <a:buFont typeface="+mj-lt"/>
              <a:buAutoNum type="alphaLcParenR"/>
            </a:pPr>
            <a:r>
              <a:rPr lang="en-GB" sz="2200" dirty="0"/>
              <a:t>10 × 0.7 = 0.07 × 100</a:t>
            </a:r>
          </a:p>
          <a:p>
            <a:pPr marL="457200" indent="-457200">
              <a:spcBef>
                <a:spcPts val="1200"/>
              </a:spcBef>
              <a:spcAft>
                <a:spcPts val="600"/>
              </a:spcAft>
              <a:buFont typeface="+mj-lt"/>
              <a:buAutoNum type="alphaLcParenR"/>
            </a:pPr>
            <a:r>
              <a:rPr lang="en-GB" sz="2200" dirty="0"/>
              <a:t>0.70 &lt; 0.07 × 100</a:t>
            </a:r>
          </a:p>
          <a:p>
            <a:pPr marL="457200" indent="-457200">
              <a:spcBef>
                <a:spcPts val="1200"/>
              </a:spcBef>
              <a:spcAft>
                <a:spcPts val="600"/>
              </a:spcAft>
              <a:buFont typeface="+mj-lt"/>
              <a:buAutoNum type="alphaLcParenR"/>
            </a:pPr>
            <a:r>
              <a:rPr lang="en-GB" sz="2200" dirty="0"/>
              <a:t>0.7 × 10 &lt; 70 ÷ 100 </a:t>
            </a:r>
          </a:p>
          <a:p>
            <a:pPr marL="457200" indent="-457200">
              <a:spcBef>
                <a:spcPts val="1200"/>
              </a:spcBef>
              <a:spcAft>
                <a:spcPts val="600"/>
              </a:spcAft>
              <a:buFont typeface="+mj-lt"/>
              <a:buAutoNum type="alphaLcParenR"/>
            </a:pPr>
            <a:r>
              <a:rPr lang="en-GB" sz="2200" dirty="0"/>
              <a:t>0.07 × 10 &gt; 0.7 × 100 </a:t>
            </a:r>
          </a:p>
          <a:p>
            <a:pPr marL="514350" indent="-514350">
              <a:spcBef>
                <a:spcPts val="1200"/>
              </a:spcBef>
              <a:spcAft>
                <a:spcPts val="600"/>
              </a:spcAft>
              <a:buFont typeface="+mj-lt"/>
              <a:buAutoNum type="alphaLcParenR"/>
            </a:pPr>
            <a:endParaRPr lang="en-GB" dirty="0"/>
          </a:p>
          <a:p>
            <a:pPr marL="514350" indent="-514350">
              <a:spcBef>
                <a:spcPts val="1200"/>
              </a:spcBef>
              <a:spcAft>
                <a:spcPts val="600"/>
              </a:spcAft>
              <a:buAutoNum type="arabicPeriod"/>
            </a:pPr>
            <a:endParaRPr lang="en-GB" dirty="0"/>
          </a:p>
        </p:txBody>
      </p:sp>
      <p:sp>
        <p:nvSpPr>
          <p:cNvPr id="12" name="TextBox 11">
            <a:extLst>
              <a:ext uri="{FF2B5EF4-FFF2-40B4-BE49-F238E27FC236}">
                <a16:creationId xmlns:a16="http://schemas.microsoft.com/office/drawing/2014/main" id="{183088B3-18E4-41CF-A9CB-03EA0F65A991}"/>
              </a:ext>
            </a:extLst>
          </p:cNvPr>
          <p:cNvSpPr txBox="1"/>
          <p:nvPr/>
        </p:nvSpPr>
        <p:spPr>
          <a:xfrm>
            <a:off x="915490" y="5435234"/>
            <a:ext cx="8418081" cy="830997"/>
          </a:xfrm>
          <a:prstGeom prst="rect">
            <a:avLst/>
          </a:prstGeom>
          <a:noFill/>
        </p:spPr>
        <p:txBody>
          <a:bodyPr wrap="square" rtlCol="0">
            <a:spAutoFit/>
          </a:bodyPr>
          <a:lstStyle/>
          <a:p>
            <a:pPr>
              <a:buNone/>
            </a:pPr>
            <a:r>
              <a:rPr lang="en-GB" sz="2400" dirty="0"/>
              <a:t>Change </a:t>
            </a:r>
            <a:r>
              <a:rPr lang="en-GB" sz="2400" b="1" dirty="0"/>
              <a:t>one</a:t>
            </a:r>
            <a:r>
              <a:rPr lang="en-GB" sz="2400" dirty="0"/>
              <a:t> thing about the statements that are incorrect to make them correct. Is there more than one way to do this?</a:t>
            </a:r>
          </a:p>
        </p:txBody>
      </p:sp>
      <p:sp>
        <p:nvSpPr>
          <p:cNvPr id="7" name="Action Button: Help 6">
            <a:hlinkClick r:id="" action="ppaction://noaction" highlightClick="1"/>
            <a:extLst>
              <a:ext uri="{FF2B5EF4-FFF2-40B4-BE49-F238E27FC236}">
                <a16:creationId xmlns:a16="http://schemas.microsoft.com/office/drawing/2014/main" id="{C299E240-672A-4429-9C7F-1B0A6E5478B6}"/>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5018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12"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a:t>Printable resources</a:t>
            </a:r>
            <a:br>
              <a:rPr lang="en-GB"/>
            </a:br>
            <a:endParaRPr lang="en-GB"/>
          </a:p>
        </p:txBody>
      </p:sp>
    </p:spTree>
    <p:extLst>
      <p:ext uri="{BB962C8B-B14F-4D97-AF65-F5344CB8AC3E}">
        <p14:creationId xmlns:p14="http://schemas.microsoft.com/office/powerpoint/2010/main" val="3128962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9700-F1F3-4BA0-9FF3-B6BB065D3A85}"/>
              </a:ext>
            </a:extLst>
          </p:cNvPr>
          <p:cNvSpPr>
            <a:spLocks noGrp="1"/>
          </p:cNvSpPr>
          <p:nvPr>
            <p:ph type="title"/>
          </p:nvPr>
        </p:nvSpPr>
        <p:spPr/>
        <p:txBody>
          <a:bodyPr>
            <a:normAutofit/>
          </a:bodyPr>
          <a:lstStyle/>
          <a:p>
            <a:r>
              <a:rPr lang="en-GB" sz="3200" dirty="0"/>
              <a:t>Printable 0–9 digit cards</a:t>
            </a:r>
          </a:p>
        </p:txBody>
      </p:sp>
      <p:sp>
        <p:nvSpPr>
          <p:cNvPr id="3" name="Content Placeholder 2">
            <a:extLst>
              <a:ext uri="{FF2B5EF4-FFF2-40B4-BE49-F238E27FC236}">
                <a16:creationId xmlns:a16="http://schemas.microsoft.com/office/drawing/2014/main" id="{7BDC7647-4257-47FE-976A-67AC146B51D8}"/>
              </a:ext>
            </a:extLst>
          </p:cNvPr>
          <p:cNvSpPr>
            <a:spLocks noGrp="1"/>
          </p:cNvSpPr>
          <p:nvPr>
            <p:ph idx="1"/>
          </p:nvPr>
        </p:nvSpPr>
        <p:spPr/>
        <p:txBody>
          <a:bodyPr/>
          <a:lstStyle/>
          <a:p>
            <a:pPr marL="0" indent="0">
              <a:buNone/>
            </a:pPr>
            <a:r>
              <a:rPr lang="en-GB" dirty="0"/>
              <a:t>You may wish to print slides 37–46 to create sets of 0–9 digit cards. Stack and clip the set of 10 pages and cut along the lines to produce eight sets. </a:t>
            </a:r>
          </a:p>
        </p:txBody>
      </p:sp>
    </p:spTree>
    <p:extLst>
      <p:ext uri="{BB962C8B-B14F-4D97-AF65-F5344CB8AC3E}">
        <p14:creationId xmlns:p14="http://schemas.microsoft.com/office/powerpoint/2010/main" val="520057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2775361354"/>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algn="ctr"/>
                      <a:r>
                        <a:rPr lang="en-GB" sz="20000"/>
                        <a:t>0</a:t>
                      </a:r>
                    </a:p>
                  </a:txBody>
                  <a:tcPr anchor="ctr"/>
                </a:tc>
                <a:tc>
                  <a:txBody>
                    <a:bodyPr/>
                    <a:lstStyle/>
                    <a:p>
                      <a:pPr algn="ctr"/>
                      <a:r>
                        <a:rPr lang="en-GB" sz="20000"/>
                        <a:t>0</a:t>
                      </a:r>
                    </a:p>
                  </a:txBody>
                  <a:tcPr anchor="ctr"/>
                </a:tc>
                <a:tc>
                  <a:txBody>
                    <a:bodyPr/>
                    <a:lstStyle/>
                    <a:p>
                      <a:pPr algn="ctr"/>
                      <a:r>
                        <a:rPr lang="en-GB" sz="20000"/>
                        <a:t>0</a:t>
                      </a:r>
                    </a:p>
                  </a:txBody>
                  <a:tcPr anchor="ctr"/>
                </a:tc>
                <a:tc>
                  <a:txBody>
                    <a:bodyPr/>
                    <a:lstStyle/>
                    <a:p>
                      <a:pPr algn="ctr"/>
                      <a:r>
                        <a:rPr lang="en-GB" sz="20000"/>
                        <a:t>0</a:t>
                      </a:r>
                    </a:p>
                  </a:txBody>
                  <a:tcPr anchor="ctr"/>
                </a:tc>
                <a:extLst>
                  <a:ext uri="{0D108BD9-81ED-4DB2-BD59-A6C34878D82A}">
                    <a16:rowId xmlns:a16="http://schemas.microsoft.com/office/drawing/2014/main" val="1816370580"/>
                  </a:ext>
                </a:extLst>
              </a:tr>
              <a:tr h="3514700">
                <a:tc>
                  <a:txBody>
                    <a:bodyPr/>
                    <a:lstStyle/>
                    <a:p>
                      <a:pPr algn="ctr"/>
                      <a:r>
                        <a:rPr lang="en-GB" sz="20000"/>
                        <a:t>0</a:t>
                      </a:r>
                    </a:p>
                  </a:txBody>
                  <a:tcPr anchor="ctr"/>
                </a:tc>
                <a:tc>
                  <a:txBody>
                    <a:bodyPr/>
                    <a:lstStyle/>
                    <a:p>
                      <a:pPr algn="ctr"/>
                      <a:r>
                        <a:rPr lang="en-GB" sz="20000"/>
                        <a:t>0</a:t>
                      </a:r>
                    </a:p>
                  </a:txBody>
                  <a:tcPr anchor="ctr"/>
                </a:tc>
                <a:tc>
                  <a:txBody>
                    <a:bodyPr/>
                    <a:lstStyle/>
                    <a:p>
                      <a:pPr algn="ctr"/>
                      <a:r>
                        <a:rPr lang="en-GB" sz="20000"/>
                        <a:t>0</a:t>
                      </a:r>
                    </a:p>
                  </a:txBody>
                  <a:tcPr anchor="ctr"/>
                </a:tc>
                <a:tc>
                  <a:txBody>
                    <a:bodyPr/>
                    <a:lstStyle/>
                    <a:p>
                      <a:pPr algn="ctr"/>
                      <a:r>
                        <a:rPr lang="en-GB" sz="20000"/>
                        <a:t>0</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2516772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1309982262"/>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algn="ctr"/>
                      <a:r>
                        <a:rPr lang="en-GB" sz="20000"/>
                        <a:t>1</a:t>
                      </a:r>
                    </a:p>
                  </a:txBody>
                  <a:tcPr anchor="ctr"/>
                </a:tc>
                <a:tc>
                  <a:txBody>
                    <a:bodyPr/>
                    <a:lstStyle/>
                    <a:p>
                      <a:pPr algn="ctr"/>
                      <a:r>
                        <a:rPr lang="en-GB" sz="20000"/>
                        <a:t>1</a:t>
                      </a:r>
                    </a:p>
                  </a:txBody>
                  <a:tcPr anchor="ctr"/>
                </a:tc>
                <a:tc>
                  <a:txBody>
                    <a:bodyPr/>
                    <a:lstStyle/>
                    <a:p>
                      <a:pPr algn="ctr"/>
                      <a:r>
                        <a:rPr lang="en-GB" sz="20000"/>
                        <a:t>1</a:t>
                      </a:r>
                    </a:p>
                  </a:txBody>
                  <a:tcPr anchor="ctr"/>
                </a:tc>
                <a:tc>
                  <a:txBody>
                    <a:bodyPr/>
                    <a:lstStyle/>
                    <a:p>
                      <a:pPr algn="ctr"/>
                      <a:r>
                        <a:rPr lang="en-GB" sz="20000"/>
                        <a:t>1</a:t>
                      </a:r>
                    </a:p>
                  </a:txBody>
                  <a:tcPr anchor="ctr"/>
                </a:tc>
                <a:extLst>
                  <a:ext uri="{0D108BD9-81ED-4DB2-BD59-A6C34878D82A}">
                    <a16:rowId xmlns:a16="http://schemas.microsoft.com/office/drawing/2014/main" val="1816370580"/>
                  </a:ext>
                </a:extLst>
              </a:tr>
              <a:tr h="3514700">
                <a:tc>
                  <a:txBody>
                    <a:bodyPr/>
                    <a:lstStyle/>
                    <a:p>
                      <a:pPr algn="ctr"/>
                      <a:r>
                        <a:rPr lang="en-GB" sz="20000"/>
                        <a:t>1</a:t>
                      </a:r>
                    </a:p>
                  </a:txBody>
                  <a:tcPr anchor="ctr"/>
                </a:tc>
                <a:tc>
                  <a:txBody>
                    <a:bodyPr/>
                    <a:lstStyle/>
                    <a:p>
                      <a:pPr algn="ctr"/>
                      <a:r>
                        <a:rPr lang="en-GB" sz="20000"/>
                        <a:t>1</a:t>
                      </a:r>
                    </a:p>
                  </a:txBody>
                  <a:tcPr anchor="ctr"/>
                </a:tc>
                <a:tc>
                  <a:txBody>
                    <a:bodyPr/>
                    <a:lstStyle/>
                    <a:p>
                      <a:pPr algn="ctr"/>
                      <a:r>
                        <a:rPr lang="en-GB" sz="20000"/>
                        <a:t>1</a:t>
                      </a:r>
                    </a:p>
                  </a:txBody>
                  <a:tcPr anchor="ctr"/>
                </a:tc>
                <a:tc>
                  <a:txBody>
                    <a:bodyPr/>
                    <a:lstStyle/>
                    <a:p>
                      <a:pPr algn="ctr"/>
                      <a:r>
                        <a:rPr lang="en-GB" sz="20000"/>
                        <a:t>1</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4214118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2900740726"/>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algn="ctr"/>
                      <a:r>
                        <a:rPr lang="en-GB" sz="20000"/>
                        <a:t>2</a:t>
                      </a:r>
                    </a:p>
                  </a:txBody>
                  <a:tcPr anchor="ctr"/>
                </a:tc>
                <a:tc>
                  <a:txBody>
                    <a:bodyPr/>
                    <a:lstStyle/>
                    <a:p>
                      <a:pPr algn="ctr"/>
                      <a:r>
                        <a:rPr lang="en-GB" sz="20000"/>
                        <a:t>2</a:t>
                      </a:r>
                    </a:p>
                  </a:txBody>
                  <a:tcPr anchor="ctr"/>
                </a:tc>
                <a:tc>
                  <a:txBody>
                    <a:bodyPr/>
                    <a:lstStyle/>
                    <a:p>
                      <a:pPr algn="ctr"/>
                      <a:r>
                        <a:rPr lang="en-GB" sz="20000"/>
                        <a:t>2</a:t>
                      </a:r>
                    </a:p>
                  </a:txBody>
                  <a:tcPr anchor="ctr"/>
                </a:tc>
                <a:tc>
                  <a:txBody>
                    <a:bodyPr/>
                    <a:lstStyle/>
                    <a:p>
                      <a:pPr algn="ctr"/>
                      <a:r>
                        <a:rPr lang="en-GB" sz="20000"/>
                        <a:t>2</a:t>
                      </a:r>
                    </a:p>
                  </a:txBody>
                  <a:tcPr anchor="ctr"/>
                </a:tc>
                <a:extLst>
                  <a:ext uri="{0D108BD9-81ED-4DB2-BD59-A6C34878D82A}">
                    <a16:rowId xmlns:a16="http://schemas.microsoft.com/office/drawing/2014/main" val="1816370580"/>
                  </a:ext>
                </a:extLst>
              </a:tr>
              <a:tr h="3514700">
                <a:tc>
                  <a:txBody>
                    <a:bodyPr/>
                    <a:lstStyle/>
                    <a:p>
                      <a:pPr algn="ctr"/>
                      <a:r>
                        <a:rPr lang="en-GB" sz="20000"/>
                        <a:t>2</a:t>
                      </a:r>
                    </a:p>
                  </a:txBody>
                  <a:tcPr anchor="ctr"/>
                </a:tc>
                <a:tc>
                  <a:txBody>
                    <a:bodyPr/>
                    <a:lstStyle/>
                    <a:p>
                      <a:pPr algn="ctr"/>
                      <a:r>
                        <a:rPr lang="en-GB" sz="20000"/>
                        <a:t>2</a:t>
                      </a:r>
                    </a:p>
                  </a:txBody>
                  <a:tcPr anchor="ctr"/>
                </a:tc>
                <a:tc>
                  <a:txBody>
                    <a:bodyPr/>
                    <a:lstStyle/>
                    <a:p>
                      <a:pPr algn="ctr"/>
                      <a:r>
                        <a:rPr lang="en-GB" sz="20000"/>
                        <a:t>2</a:t>
                      </a:r>
                    </a:p>
                  </a:txBody>
                  <a:tcPr anchor="ctr"/>
                </a:tc>
                <a:tc>
                  <a:txBody>
                    <a:bodyPr/>
                    <a:lstStyle/>
                    <a:p>
                      <a:pPr algn="ctr"/>
                      <a:r>
                        <a:rPr lang="en-GB" sz="20000"/>
                        <a:t>2</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379524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849105634"/>
              </p:ext>
            </p:extLst>
          </p:nvPr>
        </p:nvGraphicFramePr>
        <p:xfrm>
          <a:off x="618165" y="1412777"/>
          <a:ext cx="10790674" cy="3508949"/>
        </p:xfrm>
        <a:graphic>
          <a:graphicData uri="http://schemas.openxmlformats.org/drawingml/2006/table">
            <a:tbl>
              <a:tblPr firstRow="1" bandRow="1">
                <a:tableStyleId>{5940675A-B579-460E-94D1-54222C63F5DA}</a:tableStyleId>
              </a:tblPr>
              <a:tblGrid>
                <a:gridCol w="8983035">
                  <a:extLst>
                    <a:ext uri="{9D8B030D-6E8A-4147-A177-3AD203B41FA5}">
                      <a16:colId xmlns:a16="http://schemas.microsoft.com/office/drawing/2014/main" val="4162930053"/>
                    </a:ext>
                  </a:extLst>
                </a:gridCol>
                <a:gridCol w="1807639">
                  <a:extLst>
                    <a:ext uri="{9D8B030D-6E8A-4147-A177-3AD203B41FA5}">
                      <a16:colId xmlns:a16="http://schemas.microsoft.com/office/drawing/2014/main" val="3250428731"/>
                    </a:ext>
                  </a:extLst>
                </a:gridCol>
              </a:tblGrid>
              <a:tr h="389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n-lt"/>
                          <a:ea typeface="+mn-ea"/>
                          <a:cs typeface="+mn-cs"/>
                        </a:rPr>
                        <a:t>Key idea</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779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 place value in integers</a:t>
                      </a:r>
                    </a:p>
                  </a:txBody>
                  <a:tcPr anchor="ctr"/>
                </a:tc>
                <a:tc>
                  <a:txBody>
                    <a:bodyPr/>
                    <a:lstStyle/>
                    <a:p>
                      <a:r>
                        <a:rPr lang="en-GB" dirty="0"/>
                        <a:t>1.1.1.1</a:t>
                      </a:r>
                    </a:p>
                  </a:txBody>
                  <a:tcPr anchor="ctr"/>
                </a:tc>
                <a:extLst>
                  <a:ext uri="{0D108BD9-81ED-4DB2-BD59-A6C34878D82A}">
                    <a16:rowId xmlns:a16="http://schemas.microsoft.com/office/drawing/2014/main" val="1209749094"/>
                  </a:ext>
                </a:extLst>
              </a:tr>
              <a:tr h="779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 place value in decimals, including recognising exponent and fractional representations of the column headings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1.1.1.2</a:t>
                      </a:r>
                    </a:p>
                  </a:txBody>
                  <a:tcPr anchor="ctr"/>
                </a:tc>
                <a:extLst>
                  <a:ext uri="{0D108BD9-81ED-4DB2-BD59-A6C34878D82A}">
                    <a16:rowId xmlns:a16="http://schemas.microsoft.com/office/drawing/2014/main" val="2630190816"/>
                  </a:ext>
                </a:extLst>
              </a:tr>
              <a:tr h="779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 place value in the context of measure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1.1.1.3</a:t>
                      </a:r>
                    </a:p>
                  </a:txBody>
                  <a:tcPr anchor="ctr"/>
                </a:tc>
                <a:extLst>
                  <a:ext uri="{0D108BD9-81ED-4DB2-BD59-A6C34878D82A}">
                    <a16:rowId xmlns:a16="http://schemas.microsoft.com/office/drawing/2014/main" val="2497014955"/>
                  </a:ext>
                </a:extLst>
              </a:tr>
              <a:tr h="779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Order and compare numbers and measures using &lt;, &gt;,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1.1.1.4</a:t>
                      </a:r>
                    </a:p>
                  </a:txBody>
                  <a:tcPr anchor="ctr"/>
                </a:tc>
                <a:extLst>
                  <a:ext uri="{0D108BD9-81ED-4DB2-BD59-A6C34878D82A}">
                    <a16:rowId xmlns:a16="http://schemas.microsoft.com/office/drawing/2014/main" val="3759893030"/>
                  </a:ext>
                </a:extLst>
              </a:tr>
            </a:tbl>
          </a:graphicData>
        </a:graphic>
      </p:graphicFrame>
    </p:spTree>
    <p:extLst>
      <p:ext uri="{BB962C8B-B14F-4D97-AF65-F5344CB8AC3E}">
        <p14:creationId xmlns:p14="http://schemas.microsoft.com/office/powerpoint/2010/main" val="3860183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3109287683"/>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algn="ctr"/>
                      <a:r>
                        <a:rPr lang="en-GB" sz="20000"/>
                        <a:t>3</a:t>
                      </a:r>
                    </a:p>
                  </a:txBody>
                  <a:tcPr anchor="ctr"/>
                </a:tc>
                <a:tc>
                  <a:txBody>
                    <a:bodyPr/>
                    <a:lstStyle/>
                    <a:p>
                      <a:pPr algn="ctr"/>
                      <a:r>
                        <a:rPr lang="en-GB" sz="20000"/>
                        <a:t>3</a:t>
                      </a:r>
                    </a:p>
                  </a:txBody>
                  <a:tcPr anchor="ctr"/>
                </a:tc>
                <a:tc>
                  <a:txBody>
                    <a:bodyPr/>
                    <a:lstStyle/>
                    <a:p>
                      <a:pPr algn="ctr"/>
                      <a:r>
                        <a:rPr lang="en-GB" sz="20000"/>
                        <a:t>3</a:t>
                      </a:r>
                    </a:p>
                  </a:txBody>
                  <a:tcPr anchor="ctr"/>
                </a:tc>
                <a:tc>
                  <a:txBody>
                    <a:bodyPr/>
                    <a:lstStyle/>
                    <a:p>
                      <a:pPr algn="ctr"/>
                      <a:r>
                        <a:rPr lang="en-GB" sz="20000"/>
                        <a:t>3</a:t>
                      </a:r>
                    </a:p>
                  </a:txBody>
                  <a:tcPr anchor="ctr"/>
                </a:tc>
                <a:extLst>
                  <a:ext uri="{0D108BD9-81ED-4DB2-BD59-A6C34878D82A}">
                    <a16:rowId xmlns:a16="http://schemas.microsoft.com/office/drawing/2014/main" val="1816370580"/>
                  </a:ext>
                </a:extLst>
              </a:tr>
              <a:tr h="3514700">
                <a:tc>
                  <a:txBody>
                    <a:bodyPr/>
                    <a:lstStyle/>
                    <a:p>
                      <a:pPr algn="ctr"/>
                      <a:r>
                        <a:rPr lang="en-GB" sz="20000"/>
                        <a:t>3</a:t>
                      </a:r>
                    </a:p>
                  </a:txBody>
                  <a:tcPr anchor="ctr"/>
                </a:tc>
                <a:tc>
                  <a:txBody>
                    <a:bodyPr/>
                    <a:lstStyle/>
                    <a:p>
                      <a:pPr algn="ctr"/>
                      <a:r>
                        <a:rPr lang="en-GB" sz="20000"/>
                        <a:t>3</a:t>
                      </a:r>
                    </a:p>
                  </a:txBody>
                  <a:tcPr anchor="ctr"/>
                </a:tc>
                <a:tc>
                  <a:txBody>
                    <a:bodyPr/>
                    <a:lstStyle/>
                    <a:p>
                      <a:pPr algn="ctr"/>
                      <a:r>
                        <a:rPr lang="en-GB" sz="20000"/>
                        <a:t>3</a:t>
                      </a:r>
                    </a:p>
                  </a:txBody>
                  <a:tcPr anchor="ctr"/>
                </a:tc>
                <a:tc>
                  <a:txBody>
                    <a:bodyPr/>
                    <a:lstStyle/>
                    <a:p>
                      <a:pPr algn="ctr"/>
                      <a:r>
                        <a:rPr lang="en-GB" sz="20000"/>
                        <a:t>3</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4257265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2755282196"/>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algn="ctr"/>
                      <a:r>
                        <a:rPr lang="en-GB" sz="20000"/>
                        <a:t>4</a:t>
                      </a:r>
                    </a:p>
                  </a:txBody>
                  <a:tcPr anchor="ctr"/>
                </a:tc>
                <a:tc>
                  <a:txBody>
                    <a:bodyPr/>
                    <a:lstStyle/>
                    <a:p>
                      <a:pPr algn="ctr"/>
                      <a:r>
                        <a:rPr lang="en-GB" sz="20000"/>
                        <a:t>4</a:t>
                      </a:r>
                    </a:p>
                  </a:txBody>
                  <a:tcPr anchor="ctr"/>
                </a:tc>
                <a:tc>
                  <a:txBody>
                    <a:bodyPr/>
                    <a:lstStyle/>
                    <a:p>
                      <a:pPr algn="ctr"/>
                      <a:r>
                        <a:rPr lang="en-GB" sz="20000"/>
                        <a:t>4</a:t>
                      </a:r>
                    </a:p>
                  </a:txBody>
                  <a:tcPr anchor="ctr"/>
                </a:tc>
                <a:tc>
                  <a:txBody>
                    <a:bodyPr/>
                    <a:lstStyle/>
                    <a:p>
                      <a:pPr algn="ctr"/>
                      <a:r>
                        <a:rPr lang="en-GB" sz="20000"/>
                        <a:t>4</a:t>
                      </a:r>
                    </a:p>
                  </a:txBody>
                  <a:tcPr anchor="ctr"/>
                </a:tc>
                <a:extLst>
                  <a:ext uri="{0D108BD9-81ED-4DB2-BD59-A6C34878D82A}">
                    <a16:rowId xmlns:a16="http://schemas.microsoft.com/office/drawing/2014/main" val="1816370580"/>
                  </a:ext>
                </a:extLst>
              </a:tr>
              <a:tr h="3514700">
                <a:tc>
                  <a:txBody>
                    <a:bodyPr/>
                    <a:lstStyle/>
                    <a:p>
                      <a:pPr algn="ctr"/>
                      <a:r>
                        <a:rPr lang="en-GB" sz="20000"/>
                        <a:t>4</a:t>
                      </a:r>
                    </a:p>
                  </a:txBody>
                  <a:tcPr anchor="ctr"/>
                </a:tc>
                <a:tc>
                  <a:txBody>
                    <a:bodyPr/>
                    <a:lstStyle/>
                    <a:p>
                      <a:pPr algn="ctr"/>
                      <a:r>
                        <a:rPr lang="en-GB" sz="20000"/>
                        <a:t>4</a:t>
                      </a:r>
                    </a:p>
                  </a:txBody>
                  <a:tcPr anchor="ctr"/>
                </a:tc>
                <a:tc>
                  <a:txBody>
                    <a:bodyPr/>
                    <a:lstStyle/>
                    <a:p>
                      <a:pPr algn="ctr"/>
                      <a:r>
                        <a:rPr lang="en-GB" sz="20000"/>
                        <a:t>4</a:t>
                      </a:r>
                    </a:p>
                  </a:txBody>
                  <a:tcPr anchor="ctr"/>
                </a:tc>
                <a:tc>
                  <a:txBody>
                    <a:bodyPr/>
                    <a:lstStyle/>
                    <a:p>
                      <a:pPr algn="ctr"/>
                      <a:r>
                        <a:rPr lang="en-GB" sz="20000"/>
                        <a:t>4</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3845072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928127200"/>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extLst>
                  <a:ext uri="{0D108BD9-81ED-4DB2-BD59-A6C34878D82A}">
                    <a16:rowId xmlns:a16="http://schemas.microsoft.com/office/drawing/2014/main" val="1816370580"/>
                  </a:ext>
                </a:extLst>
              </a:tr>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1505048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3698262838"/>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extLst>
                  <a:ext uri="{0D108BD9-81ED-4DB2-BD59-A6C34878D82A}">
                    <a16:rowId xmlns:a16="http://schemas.microsoft.com/office/drawing/2014/main" val="1816370580"/>
                  </a:ext>
                </a:extLst>
              </a:tr>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1025435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1821953291"/>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extLst>
                  <a:ext uri="{0D108BD9-81ED-4DB2-BD59-A6C34878D82A}">
                    <a16:rowId xmlns:a16="http://schemas.microsoft.com/office/drawing/2014/main" val="1816370580"/>
                  </a:ext>
                </a:extLst>
              </a:tr>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2752600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2642665218"/>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extLst>
                  <a:ext uri="{0D108BD9-81ED-4DB2-BD59-A6C34878D82A}">
                    <a16:rowId xmlns:a16="http://schemas.microsoft.com/office/drawing/2014/main" val="1816370580"/>
                  </a:ext>
                </a:extLst>
              </a:tr>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1383317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3201181443"/>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extLst>
                  <a:ext uri="{0D108BD9-81ED-4DB2-BD59-A6C34878D82A}">
                    <a16:rowId xmlns:a16="http://schemas.microsoft.com/office/drawing/2014/main" val="1816370580"/>
                  </a:ext>
                </a:extLst>
              </a:tr>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104272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Understand place value in integers</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dirty="0">
                <a:latin typeface="Century Gothic" panose="020B0502020202020204" pitchFamily="34" charset="0"/>
              </a:rPr>
              <a:t>Checkpoints 1–2</a:t>
            </a:r>
          </a:p>
        </p:txBody>
      </p:sp>
    </p:spTree>
    <p:extLst>
      <p:ext uri="{BB962C8B-B14F-4D97-AF65-F5344CB8AC3E}">
        <p14:creationId xmlns:p14="http://schemas.microsoft.com/office/powerpoint/2010/main" val="296311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CA88D2-60F9-4274-9DE2-0F3C28371E77}"/>
              </a:ext>
            </a:extLst>
          </p:cNvPr>
          <p:cNvSpPr txBox="1"/>
          <p:nvPr/>
        </p:nvSpPr>
        <p:spPr>
          <a:xfrm>
            <a:off x="653143" y="435428"/>
            <a:ext cx="7109639" cy="584775"/>
          </a:xfrm>
          <a:prstGeom prst="rect">
            <a:avLst/>
          </a:prstGeom>
          <a:noFill/>
        </p:spPr>
        <p:txBody>
          <a:bodyPr wrap="none" rtlCol="0">
            <a:spAutoFit/>
          </a:bodyPr>
          <a:lstStyle/>
          <a:p>
            <a:pPr>
              <a:buNone/>
            </a:pPr>
            <a:r>
              <a:rPr lang="en-GB" sz="3200" b="1">
                <a:latin typeface="Century Gothic" panose="020B0502020202020204" pitchFamily="34" charset="0"/>
              </a:rPr>
              <a:t>Understand place value in integers</a:t>
            </a:r>
            <a:endParaRPr lang="en-GB" sz="3200">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42295561-3F29-4760-819C-BBFE0E033750}"/>
              </a:ext>
            </a:extLst>
          </p:cNvPr>
          <p:cNvGraphicFramePr>
            <a:graphicFrameLocks noGrp="1"/>
          </p:cNvGraphicFramePr>
          <p:nvPr>
            <p:extLst>
              <p:ext uri="{D42A27DB-BD31-4B8C-83A1-F6EECF244321}">
                <p14:modId xmlns:p14="http://schemas.microsoft.com/office/powerpoint/2010/main" val="3227355441"/>
              </p:ext>
            </p:extLst>
          </p:nvPr>
        </p:nvGraphicFramePr>
        <p:xfrm>
          <a:off x="678094" y="1274082"/>
          <a:ext cx="10796511" cy="4647381"/>
        </p:xfrm>
        <a:graphic>
          <a:graphicData uri="http://schemas.openxmlformats.org/drawingml/2006/table">
            <a:tbl>
              <a:tblPr firstRow="1" bandRow="1">
                <a:tableStyleId>{5940675A-B579-460E-94D1-54222C63F5DA}</a:tableStyleId>
              </a:tblPr>
              <a:tblGrid>
                <a:gridCol w="4602059">
                  <a:extLst>
                    <a:ext uri="{9D8B030D-6E8A-4147-A177-3AD203B41FA5}">
                      <a16:colId xmlns:a16="http://schemas.microsoft.com/office/drawing/2014/main" val="3110870538"/>
                    </a:ext>
                  </a:extLst>
                </a:gridCol>
                <a:gridCol w="6194452">
                  <a:extLst>
                    <a:ext uri="{9D8B030D-6E8A-4147-A177-3AD203B41FA5}">
                      <a16:colId xmlns:a16="http://schemas.microsoft.com/office/drawing/2014/main" val="444586037"/>
                    </a:ext>
                  </a:extLst>
                </a:gridCol>
              </a:tblGrid>
              <a:tr h="326937">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3960814297"/>
                  </a:ext>
                </a:extLst>
              </a:tr>
              <a:tr h="4281621">
                <a:tc>
                  <a:txBody>
                    <a:bodyPr/>
                    <a:lstStyle/>
                    <a:p>
                      <a:pPr marL="0" indent="0">
                        <a:buFont typeface="Arial" panose="020B0604020202020204" pitchFamily="34" charset="0"/>
                        <a:buNone/>
                      </a:pPr>
                      <a:r>
                        <a:rPr lang="en-GB" sz="1600" i="0" dirty="0"/>
                        <a:t>Key Stage 2 curriculum:</a:t>
                      </a:r>
                    </a:p>
                    <a:p>
                      <a:pPr marL="285750" indent="-285750">
                        <a:buFont typeface="Arial" panose="020B0604020202020204" pitchFamily="34" charset="0"/>
                        <a:buChar char="•"/>
                      </a:pPr>
                      <a:r>
                        <a:rPr lang="en-GB" sz="1600" dirty="0"/>
                        <a:t>Year 4: numbers greater than 1 000 </a:t>
                      </a:r>
                    </a:p>
                    <a:p>
                      <a:pPr marL="285750" indent="-285750">
                        <a:buFont typeface="Arial" panose="020B0604020202020204" pitchFamily="34" charset="0"/>
                        <a:buChar char="•"/>
                      </a:pPr>
                      <a:r>
                        <a:rPr lang="en-GB" sz="1600" dirty="0"/>
                        <a:t>Year 5: numbers up to 1 000 000. </a:t>
                      </a:r>
                    </a:p>
                    <a:p>
                      <a:pPr marL="285750" indent="-285750">
                        <a:buFont typeface="Arial" panose="020B0604020202020204" pitchFamily="34" charset="0"/>
                        <a:buChar char="•"/>
                      </a:pPr>
                      <a:endParaRPr lang="en-GB" sz="1600" dirty="0"/>
                    </a:p>
                    <a:p>
                      <a:pPr marL="0" indent="0">
                        <a:buFont typeface="Arial" panose="020B0604020202020204" pitchFamily="34" charset="0"/>
                        <a:buNone/>
                      </a:pPr>
                      <a:r>
                        <a:rPr lang="en-GB" sz="1600" i="0" dirty="0"/>
                        <a:t>Further information about how students may have experienced this key idea in Key Stages 1 and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Primary Mastery Professional Development</a:t>
                      </a:r>
                      <a:r>
                        <a:rPr lang="en-GB" sz="1600" dirty="0"/>
                        <a:t>, Spine 1 Number, Addition and Subtraction </a:t>
                      </a:r>
                    </a:p>
                    <a:p>
                      <a:pPr marL="285750" indent="-285750">
                        <a:buFont typeface="Arial" panose="020B0604020202020204" pitchFamily="34" charset="0"/>
                        <a:buChar char="•"/>
                      </a:pPr>
                      <a:r>
                        <a:rPr lang="en-GB" sz="1600" dirty="0">
                          <a:hlinkClick r:id="rId4"/>
                        </a:rPr>
                        <a:t>Teaching mathematics in primary schools</a:t>
                      </a:r>
                      <a:r>
                        <a:rPr lang="en-GB" sz="1600" dirty="0"/>
                        <a:t>, 6NPV–2 Place value in numbers up to 10 000 000 (pp 286–88)*; 6NPV–3 Numbers up to 10 million in the linear number system (pages 289–93)*</a:t>
                      </a:r>
                    </a:p>
                    <a:p>
                      <a:pPr marL="742950" lvl="1" indent="-285750">
                        <a:buFont typeface="Arial" panose="020B0604020202020204" pitchFamily="34" charset="0"/>
                        <a:buChar char="•"/>
                      </a:pPr>
                      <a:endParaRPr lang="en-GB" sz="1800" dirty="0"/>
                    </a:p>
                    <a:p>
                      <a:pPr marL="0" lvl="0" indent="0">
                        <a:buFont typeface="Arial" panose="020B0604020202020204" pitchFamily="34" charset="0"/>
                        <a:buNone/>
                      </a:pPr>
                      <a:r>
                        <a:rPr lang="en-GB" sz="1400" dirty="0"/>
                        <a:t>* Page numbers reference the complete Years 1–6 document.</a:t>
                      </a:r>
                    </a:p>
                  </a:txBody>
                  <a:tcPr/>
                </a:tc>
                <a:tc>
                  <a:txBody>
                    <a:bodyPr/>
                    <a:lstStyle/>
                    <a:p>
                      <a:pPr marL="285750" indent="-285750">
                        <a:buFont typeface="Arial" panose="020B0604020202020204" pitchFamily="34" charset="0"/>
                        <a:buChar char="•"/>
                      </a:pPr>
                      <a:r>
                        <a:rPr lang="en-GB" sz="1600" dirty="0"/>
                        <a:t>Be able to say any number and understand where it fits in the number system, i.e. an ordered list of numbers and on a number line. </a:t>
                      </a:r>
                    </a:p>
                    <a:p>
                      <a:pPr marL="285750" indent="-285750">
                        <a:buFont typeface="Arial" panose="020B0604020202020204" pitchFamily="34" charset="0"/>
                        <a:buChar char="•"/>
                      </a:pPr>
                      <a:r>
                        <a:rPr lang="en-GB" sz="1600" dirty="0"/>
                        <a:t>Know the general structure of the place-value system is based on powers of ten and begin to see how this naturally extends to decimals. </a:t>
                      </a:r>
                    </a:p>
                    <a:p>
                      <a:pPr marL="285750" indent="-285750">
                        <a:buFont typeface="Arial" panose="020B0604020202020204" pitchFamily="34" charset="0"/>
                        <a:buChar char="•"/>
                      </a:pPr>
                      <a:r>
                        <a:rPr lang="en-GB" sz="1600" dirty="0"/>
                        <a:t>Progress beyond recalling place-value column headings when answering questions, such as, ‘What does the 8 represent in 43 872?’, appreciating that 43 872 has 438 hundreds and, later, that 43 872 is, in fact, 438.72 hundreds or 438.72 × 100.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Have a deep understanding of place value to understand two further ideas developed in Key Stage 3 which require</a:t>
                      </a:r>
                      <a:r>
                        <a:rPr lang="en-GB" sz="1600" kern="1200" dirty="0">
                          <a:solidFill>
                            <a:schemeClr val="tx1"/>
                          </a:solidFill>
                          <a:effectLst/>
                          <a:latin typeface="+mn-lt"/>
                          <a:ea typeface="+mn-ea"/>
                          <a:cs typeface="+mn-cs"/>
                        </a:rPr>
                        <a:t> r</a:t>
                      </a:r>
                      <a:r>
                        <a:rPr lang="en-US" sz="1600" kern="1200" dirty="0">
                          <a:solidFill>
                            <a:schemeClr val="tx1"/>
                          </a:solidFill>
                          <a:effectLst/>
                          <a:latin typeface="+mn-lt"/>
                          <a:ea typeface="+mn-ea"/>
                          <a:cs typeface="+mn-cs"/>
                        </a:rPr>
                        <a:t>ounding to a number of decimal places or significant figures and interpreting and writing numbers in standard form.</a:t>
                      </a: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2053125938"/>
                  </a:ext>
                </a:extLst>
              </a:tr>
            </a:tbl>
          </a:graphicData>
        </a:graphic>
      </p:graphicFrame>
    </p:spTree>
    <p:extLst>
      <p:ext uri="{BB962C8B-B14F-4D97-AF65-F5344CB8AC3E}">
        <p14:creationId xmlns:p14="http://schemas.microsoft.com/office/powerpoint/2010/main" val="251311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93E933-A68B-4A51-972C-8CA820BE5469}"/>
              </a:ext>
            </a:extLst>
          </p:cNvPr>
          <p:cNvSpPr>
            <a:spLocks noGrp="1"/>
          </p:cNvSpPr>
          <p:nvPr>
            <p:ph type="body" sz="quarter" idx="10"/>
          </p:nvPr>
        </p:nvSpPr>
        <p:spPr>
          <a:xfrm>
            <a:off x="250553" y="2204864"/>
            <a:ext cx="11717238" cy="3366940"/>
          </a:xfrm>
        </p:spPr>
        <p:txBody>
          <a:bodyPr>
            <a:normAutofit/>
          </a:bodyPr>
          <a:lstStyle/>
          <a:p>
            <a:r>
              <a:rPr lang="en-GB" sz="2400" dirty="0"/>
              <a:t>Use the digit cards to create:</a:t>
            </a:r>
          </a:p>
          <a:p>
            <a:pPr marL="514350" indent="-514350">
              <a:buFont typeface="+mj-lt"/>
              <a:buAutoNum type="alphaLcParenR"/>
            </a:pPr>
            <a:r>
              <a:rPr lang="en-GB" sz="2400" dirty="0"/>
              <a:t>the largest possible 5-digit number</a:t>
            </a:r>
          </a:p>
          <a:p>
            <a:pPr marL="514350" indent="-514350">
              <a:buFont typeface="+mj-lt"/>
              <a:buAutoNum type="alphaLcParenR"/>
            </a:pPr>
            <a:r>
              <a:rPr lang="en-GB" sz="2400" dirty="0"/>
              <a:t>the smallest possible 5-digit number</a:t>
            </a:r>
          </a:p>
          <a:p>
            <a:pPr marL="514350" indent="-514350">
              <a:buFont typeface="+mj-lt"/>
              <a:buAutoNum type="alphaLcParenR"/>
            </a:pPr>
            <a:r>
              <a:rPr lang="en-GB" sz="2400" dirty="0"/>
              <a:t>the 5-digit number that is closest to 60 000</a:t>
            </a:r>
          </a:p>
          <a:p>
            <a:pPr marL="514350" indent="-514350">
              <a:buFont typeface="+mj-lt"/>
              <a:buAutoNum type="alphaLcParenR"/>
            </a:pPr>
            <a:r>
              <a:rPr lang="en-GB" sz="2400" dirty="0"/>
              <a:t>the 5-digit number that is closest to 90 000</a:t>
            </a:r>
          </a:p>
          <a:p>
            <a:pPr marL="514350" indent="-514350">
              <a:buFont typeface="+mj-lt"/>
              <a:buAutoNum type="alphaLcParenR"/>
            </a:pPr>
            <a:r>
              <a:rPr lang="en-GB" sz="2400" dirty="0"/>
              <a:t>a number with 76 tens</a:t>
            </a:r>
          </a:p>
          <a:p>
            <a:pPr marL="514350" indent="-514350">
              <a:buFont typeface="+mj-lt"/>
              <a:buAutoNum type="alphaLcParenR"/>
            </a:pPr>
            <a:r>
              <a:rPr lang="en-GB" sz="2400" dirty="0"/>
              <a:t>a number with 76 hundreds</a:t>
            </a:r>
          </a:p>
        </p:txBody>
      </p:sp>
      <p:sp>
        <p:nvSpPr>
          <p:cNvPr id="3" name="Text Placeholder 2">
            <a:extLst>
              <a:ext uri="{FF2B5EF4-FFF2-40B4-BE49-F238E27FC236}">
                <a16:creationId xmlns:a16="http://schemas.microsoft.com/office/drawing/2014/main" id="{EC106F60-93E8-4CD5-8F04-9BB4F5F4432E}"/>
              </a:ext>
            </a:extLst>
          </p:cNvPr>
          <p:cNvSpPr>
            <a:spLocks noGrp="1"/>
          </p:cNvSpPr>
          <p:nvPr>
            <p:ph type="body" sz="quarter" idx="11"/>
          </p:nvPr>
        </p:nvSpPr>
        <p:spPr>
          <a:xfrm>
            <a:off x="145680" y="430826"/>
            <a:ext cx="11926984" cy="431800"/>
          </a:xfrm>
        </p:spPr>
        <p:txBody>
          <a:bodyPr>
            <a:noAutofit/>
          </a:bodyPr>
          <a:lstStyle/>
          <a:p>
            <a:r>
              <a:rPr lang="en-GB"/>
              <a:t>Checkpoint 1: Arranging digits</a:t>
            </a:r>
          </a:p>
        </p:txBody>
      </p:sp>
      <p:sp>
        <p:nvSpPr>
          <p:cNvPr id="4" name="Rectangle: Rounded Corners 3">
            <a:extLst>
              <a:ext uri="{FF2B5EF4-FFF2-40B4-BE49-F238E27FC236}">
                <a16:creationId xmlns:a16="http://schemas.microsoft.com/office/drawing/2014/main" id="{D4002B52-11E2-4161-B757-37F2E064D069}"/>
              </a:ext>
            </a:extLst>
          </p:cNvPr>
          <p:cNvSpPr/>
          <p:nvPr/>
        </p:nvSpPr>
        <p:spPr>
          <a:xfrm>
            <a:off x="3503712" y="1124744"/>
            <a:ext cx="864096" cy="1008112"/>
          </a:xfrm>
          <a:prstGeom prst="roundRect">
            <a:avLst/>
          </a:prstGeom>
          <a:solidFill>
            <a:srgbClr val="C8E2E8"/>
          </a:solidFill>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sz="4800">
                <a:solidFill>
                  <a:srgbClr val="585858"/>
                </a:solidFill>
              </a:rPr>
              <a:t>9</a:t>
            </a:r>
          </a:p>
        </p:txBody>
      </p:sp>
      <p:sp>
        <p:nvSpPr>
          <p:cNvPr id="5" name="Rectangle: Rounded Corners 4">
            <a:extLst>
              <a:ext uri="{FF2B5EF4-FFF2-40B4-BE49-F238E27FC236}">
                <a16:creationId xmlns:a16="http://schemas.microsoft.com/office/drawing/2014/main" id="{3237E84C-819B-4879-981F-D7A58FA5F7F7}"/>
              </a:ext>
            </a:extLst>
          </p:cNvPr>
          <p:cNvSpPr/>
          <p:nvPr/>
        </p:nvSpPr>
        <p:spPr>
          <a:xfrm>
            <a:off x="4583832" y="1124744"/>
            <a:ext cx="864096" cy="1008112"/>
          </a:xfrm>
          <a:prstGeom prst="roundRect">
            <a:avLst/>
          </a:prstGeom>
          <a:solidFill>
            <a:srgbClr val="C8E2E8"/>
          </a:solidFill>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sz="4800">
                <a:solidFill>
                  <a:srgbClr val="585858"/>
                </a:solidFill>
              </a:rPr>
              <a:t>7</a:t>
            </a:r>
          </a:p>
        </p:txBody>
      </p:sp>
      <p:sp>
        <p:nvSpPr>
          <p:cNvPr id="6" name="Rectangle: Rounded Corners 5">
            <a:extLst>
              <a:ext uri="{FF2B5EF4-FFF2-40B4-BE49-F238E27FC236}">
                <a16:creationId xmlns:a16="http://schemas.microsoft.com/office/drawing/2014/main" id="{930446E5-0A2F-4303-90C9-2FF76BCA6984}"/>
              </a:ext>
            </a:extLst>
          </p:cNvPr>
          <p:cNvSpPr/>
          <p:nvPr/>
        </p:nvSpPr>
        <p:spPr>
          <a:xfrm>
            <a:off x="5660899" y="1124744"/>
            <a:ext cx="864096" cy="1008112"/>
          </a:xfrm>
          <a:prstGeom prst="roundRect">
            <a:avLst/>
          </a:prstGeom>
          <a:solidFill>
            <a:srgbClr val="C8E2E8"/>
          </a:solidFill>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sz="4800">
                <a:solidFill>
                  <a:srgbClr val="585858"/>
                </a:solidFill>
              </a:rPr>
              <a:t>6</a:t>
            </a:r>
          </a:p>
        </p:txBody>
      </p:sp>
      <p:sp>
        <p:nvSpPr>
          <p:cNvPr id="7" name="Rectangle: Rounded Corners 6">
            <a:extLst>
              <a:ext uri="{FF2B5EF4-FFF2-40B4-BE49-F238E27FC236}">
                <a16:creationId xmlns:a16="http://schemas.microsoft.com/office/drawing/2014/main" id="{DE9EB14D-7FCA-4533-B741-B4E16A43B5AC}"/>
              </a:ext>
            </a:extLst>
          </p:cNvPr>
          <p:cNvSpPr/>
          <p:nvPr/>
        </p:nvSpPr>
        <p:spPr>
          <a:xfrm>
            <a:off x="6680768" y="1124744"/>
            <a:ext cx="864096" cy="1008112"/>
          </a:xfrm>
          <a:prstGeom prst="roundRect">
            <a:avLst/>
          </a:prstGeom>
          <a:solidFill>
            <a:srgbClr val="C8E2E8"/>
          </a:solidFill>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sz="4800">
                <a:solidFill>
                  <a:srgbClr val="585858"/>
                </a:solidFill>
              </a:rPr>
              <a:t>0</a:t>
            </a:r>
          </a:p>
        </p:txBody>
      </p:sp>
      <p:sp>
        <p:nvSpPr>
          <p:cNvPr id="8" name="Rectangle: Rounded Corners 7">
            <a:extLst>
              <a:ext uri="{FF2B5EF4-FFF2-40B4-BE49-F238E27FC236}">
                <a16:creationId xmlns:a16="http://schemas.microsoft.com/office/drawing/2014/main" id="{AEC7E6AE-6699-4D67-AA00-1CDD5B484256}"/>
              </a:ext>
            </a:extLst>
          </p:cNvPr>
          <p:cNvSpPr/>
          <p:nvPr/>
        </p:nvSpPr>
        <p:spPr>
          <a:xfrm>
            <a:off x="7700637" y="1124744"/>
            <a:ext cx="864096" cy="1008112"/>
          </a:xfrm>
          <a:prstGeom prst="roundRect">
            <a:avLst/>
          </a:prstGeom>
          <a:solidFill>
            <a:srgbClr val="C8E2E8"/>
          </a:solidFill>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sz="4800">
                <a:solidFill>
                  <a:srgbClr val="585858"/>
                </a:solidFill>
              </a:rPr>
              <a:t>8</a:t>
            </a:r>
          </a:p>
        </p:txBody>
      </p:sp>
      <p:sp>
        <p:nvSpPr>
          <p:cNvPr id="10" name="Text Placeholder 1">
            <a:extLst>
              <a:ext uri="{FF2B5EF4-FFF2-40B4-BE49-F238E27FC236}">
                <a16:creationId xmlns:a16="http://schemas.microsoft.com/office/drawing/2014/main" id="{79D2BCB4-5AAF-4A9D-8287-45DD915B58EC}"/>
              </a:ext>
            </a:extLst>
          </p:cNvPr>
          <p:cNvSpPr txBox="1">
            <a:spLocks/>
          </p:cNvSpPr>
          <p:nvPr/>
        </p:nvSpPr>
        <p:spPr>
          <a:xfrm>
            <a:off x="931569" y="5733256"/>
            <a:ext cx="8464000" cy="7649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t>Using these cards, how many different 5-digit numbers can you create between 50 000 and 70 000? How do you know?</a:t>
            </a:r>
          </a:p>
        </p:txBody>
      </p:sp>
      <p:sp>
        <p:nvSpPr>
          <p:cNvPr id="11" name="Action Button: Help 10">
            <a:hlinkClick r:id="" action="ppaction://noaction" highlightClick="1"/>
            <a:extLst>
              <a:ext uri="{FF2B5EF4-FFF2-40B4-BE49-F238E27FC236}">
                <a16:creationId xmlns:a16="http://schemas.microsoft.com/office/drawing/2014/main" id="{E40FB379-FB64-4BBE-AEC2-099C9624B8DB}"/>
              </a:ext>
            </a:extLst>
          </p:cNvPr>
          <p:cNvSpPr/>
          <p:nvPr/>
        </p:nvSpPr>
        <p:spPr>
          <a:xfrm>
            <a:off x="250553" y="5767631"/>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6226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49622D-9C73-41F4-A6AD-95CF2D67800B}"/>
              </a:ext>
            </a:extLst>
          </p:cNvPr>
          <p:cNvSpPr txBox="1"/>
          <p:nvPr/>
        </p:nvSpPr>
        <p:spPr>
          <a:xfrm>
            <a:off x="410966" y="339048"/>
            <a:ext cx="3868367" cy="461665"/>
          </a:xfrm>
          <a:prstGeom prst="rect">
            <a:avLst/>
          </a:prstGeom>
          <a:noFill/>
        </p:spPr>
        <p:txBody>
          <a:bodyPr wrap="none" rtlCol="0">
            <a:spAutoFit/>
          </a:bodyPr>
          <a:lstStyle/>
          <a:p>
            <a:pPr>
              <a:buNone/>
            </a:pPr>
            <a:r>
              <a:rPr lang="en-GB" sz="2400" b="1" dirty="0">
                <a:latin typeface="Century Gothic" panose="020B0502020202020204" pitchFamily="34" charset="0"/>
              </a:rPr>
              <a:t>Checkpoint 1: Guidance</a:t>
            </a:r>
          </a:p>
        </p:txBody>
      </p:sp>
      <p:graphicFrame>
        <p:nvGraphicFramePr>
          <p:cNvPr id="4" name="Table 3">
            <a:extLst>
              <a:ext uri="{FF2B5EF4-FFF2-40B4-BE49-F238E27FC236}">
                <a16:creationId xmlns:a16="http://schemas.microsoft.com/office/drawing/2014/main" id="{5ACEE7ED-5FF8-425A-8C90-66C95AF99640}"/>
              </a:ext>
            </a:extLst>
          </p:cNvPr>
          <p:cNvGraphicFramePr>
            <a:graphicFrameLocks noGrp="1"/>
          </p:cNvGraphicFramePr>
          <p:nvPr>
            <p:extLst>
              <p:ext uri="{D42A27DB-BD31-4B8C-83A1-F6EECF244321}">
                <p14:modId xmlns:p14="http://schemas.microsoft.com/office/powerpoint/2010/main" val="1890296200"/>
              </p:ext>
            </p:extLst>
          </p:nvPr>
        </p:nvGraphicFramePr>
        <p:xfrm>
          <a:off x="350178" y="975360"/>
          <a:ext cx="11629489" cy="5197331"/>
        </p:xfrm>
        <a:graphic>
          <a:graphicData uri="http://schemas.openxmlformats.org/drawingml/2006/table">
            <a:tbl>
              <a:tblPr firstRow="1" bandRow="1">
                <a:tableStyleId>{5940675A-B579-460E-94D1-54222C63F5DA}</a:tableStyleId>
              </a:tblPr>
              <a:tblGrid>
                <a:gridCol w="6962178">
                  <a:extLst>
                    <a:ext uri="{9D8B030D-6E8A-4147-A177-3AD203B41FA5}">
                      <a16:colId xmlns:a16="http://schemas.microsoft.com/office/drawing/2014/main" val="3661036561"/>
                    </a:ext>
                  </a:extLst>
                </a:gridCol>
                <a:gridCol w="4667311">
                  <a:extLst>
                    <a:ext uri="{9D8B030D-6E8A-4147-A177-3AD203B41FA5}">
                      <a16:colId xmlns:a16="http://schemas.microsoft.com/office/drawing/2014/main" val="3538742155"/>
                    </a:ext>
                  </a:extLst>
                </a:gridCol>
              </a:tblGrid>
              <a:tr h="409471">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135093874"/>
                  </a:ext>
                </a:extLst>
              </a:tr>
              <a:tr h="3593569">
                <a:tc>
                  <a:txBody>
                    <a:bodyPr/>
                    <a:lstStyle/>
                    <a:p>
                      <a:r>
                        <a:rPr lang="en-GB" sz="1600" b="1" i="0"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Remove one or two digit cards to work with smaller numbers and focus on the key concept of the position of the digits. It is important to then build on this by working on the task in its original form, so that students have exposure to numbers with five digits or more.</a:t>
                      </a:r>
                    </a:p>
                    <a:p>
                      <a:endParaRPr lang="en-GB" sz="1600" i="1" dirty="0"/>
                    </a:p>
                    <a:p>
                      <a:r>
                        <a:rPr lang="en-GB" sz="1600" b="1" i="0" dirty="0"/>
                        <a:t>Challenge</a:t>
                      </a:r>
                    </a:p>
                    <a:p>
                      <a:r>
                        <a:rPr lang="en-GB" sz="1600" dirty="0"/>
                        <a:t>If your students need more challenge, you can add additional criteria, such as ‘even or odd’, ‘multiple of __’, and/or ‘has a __ in the __s column’.</a:t>
                      </a:r>
                    </a:p>
                    <a:p>
                      <a:endParaRPr lang="en-GB" sz="1600" dirty="0"/>
                    </a:p>
                    <a:p>
                      <a:r>
                        <a:rPr lang="en-GB" sz="1600" b="1" i="0" dirty="0"/>
                        <a:t>Representations</a:t>
                      </a:r>
                    </a:p>
                    <a:p>
                      <a:r>
                        <a:rPr lang="en-GB" sz="1600" b="0" dirty="0"/>
                        <a:t>Use a place-value grid or Gattegno chart to explore what is the same and what is different in each part. </a:t>
                      </a:r>
                      <a:r>
                        <a:rPr lang="en-GB" sz="1600" dirty="0"/>
                        <a:t>Guidance on using representations can be found here: </a:t>
                      </a:r>
                      <a:r>
                        <a:rPr lang="en-GB" sz="1600" dirty="0">
                          <a:hlinkClick r:id="rId2"/>
                        </a:rPr>
                        <a:t>Using mathematical representations at KS3 | NCETM</a:t>
                      </a:r>
                      <a:r>
                        <a:rPr lang="en-GB" sz="1600" dirty="0"/>
                        <a:t>.</a:t>
                      </a:r>
                      <a:endParaRPr lang="en-GB" sz="1600" i="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t>Do students know to place the digits in descending order for part a)? Do they appreciate where the ‘0’ needs to be placed to create the smallest number in part b)?</a:t>
                      </a:r>
                    </a:p>
                    <a:p>
                      <a:pPr marL="171450" indent="-171450">
                        <a:buFont typeface="Arial" panose="020B0604020202020204" pitchFamily="34" charset="0"/>
                        <a:buChar char="•"/>
                      </a:pPr>
                      <a:r>
                        <a:rPr lang="en-GB" sz="1600" b="0"/>
                        <a:t>Parts c) and d) offer an opportunity to discuss the order of the digits and why the number closest to 90</a:t>
                      </a:r>
                      <a:r>
                        <a:rPr lang="en-GB" sz="1600"/>
                        <a:t> </a:t>
                      </a:r>
                      <a:r>
                        <a:rPr lang="en-GB" sz="1600" b="0"/>
                        <a:t>000 doesn’t have 9 in the ten thousands column. </a:t>
                      </a:r>
                    </a:p>
                    <a:p>
                      <a:pPr marL="171450" indent="-171450">
                        <a:buFont typeface="Arial" panose="020B0604020202020204" pitchFamily="34" charset="0"/>
                        <a:buChar char="•"/>
                      </a:pPr>
                      <a:r>
                        <a:rPr lang="en-GB" sz="1600" b="0"/>
                        <a:t>The digits given in e) and f) are the same so that students can focus on what is different: the position.</a:t>
                      </a:r>
                    </a:p>
                  </a:txBody>
                  <a:tcPr/>
                </a:tc>
                <a:extLst>
                  <a:ext uri="{0D108BD9-81ED-4DB2-BD59-A6C34878D82A}">
                    <a16:rowId xmlns:a16="http://schemas.microsoft.com/office/drawing/2014/main" val="1058869104"/>
                  </a:ext>
                </a:extLst>
              </a:tr>
              <a:tr h="1194291">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6NPV–2 and 6NPV–3 in the </a:t>
                      </a:r>
                      <a:r>
                        <a:rPr lang="en-GB" sz="1600" dirty="0">
                          <a:hlinkClick r:id="rId3"/>
                        </a:rPr>
                        <a:t>Exemplification of ready-to-progress criteria NCETM</a:t>
                      </a:r>
                      <a:r>
                        <a:rPr lang="en-GB" sz="1600" dirty="0"/>
                        <a:t>. Download as part of the Year 6 deck or the complete </a:t>
                      </a:r>
                      <a:r>
                        <a:rPr lang="en-GB" sz="1600" i="1" dirty="0"/>
                        <a:t>Number and Place Value </a:t>
                      </a:r>
                      <a:r>
                        <a:rPr lang="en-GB" sz="1600" dirty="0"/>
                        <a:t>deck.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Additional activities </a:t>
                      </a:r>
                      <a:r>
                        <a:rPr lang="en-GB" sz="1600" dirty="0">
                          <a:hlinkClick r:id="rId4" action="ppaction://hlinksldjump"/>
                        </a:rPr>
                        <a:t>A</a:t>
                      </a:r>
                      <a:r>
                        <a:rPr lang="en-GB" sz="1600" dirty="0"/>
                        <a:t>, </a:t>
                      </a:r>
                      <a:r>
                        <a:rPr lang="en-GB" sz="1600" dirty="0">
                          <a:hlinkClick r:id="rId5" action="ppaction://hlinksldjump"/>
                        </a:rPr>
                        <a:t>B</a:t>
                      </a:r>
                      <a:r>
                        <a:rPr lang="en-GB" sz="1600" dirty="0"/>
                        <a:t> and </a:t>
                      </a:r>
                      <a:r>
                        <a:rPr lang="en-GB" sz="1600" dirty="0">
                          <a:hlinkClick r:id="rId6" action="ppaction://hlinksldjump"/>
                        </a:rPr>
                        <a:t>C</a:t>
                      </a:r>
                      <a:r>
                        <a:rPr lang="en-GB" sz="1600" dirty="0"/>
                        <a:t> in this deck offer alternative contexts to explore place value.</a:t>
                      </a:r>
                    </a:p>
                  </a:txBody>
                  <a:tcPr/>
                </a:tc>
                <a:tc hMerge="1">
                  <a:txBody>
                    <a:bodyPr/>
                    <a:lstStyle/>
                    <a:p>
                      <a:endParaRPr lang="en-GB"/>
                    </a:p>
                  </a:txBody>
                  <a:tcPr/>
                </a:tc>
                <a:extLst>
                  <a:ext uri="{0D108BD9-81ED-4DB2-BD59-A6C34878D82A}">
                    <a16:rowId xmlns:a16="http://schemas.microsoft.com/office/drawing/2014/main" val="2151863368"/>
                  </a:ext>
                </a:extLst>
              </a:tr>
            </a:tbl>
          </a:graphicData>
        </a:graphic>
      </p:graphicFrame>
    </p:spTree>
    <p:extLst>
      <p:ext uri="{BB962C8B-B14F-4D97-AF65-F5344CB8AC3E}">
        <p14:creationId xmlns:p14="http://schemas.microsoft.com/office/powerpoint/2010/main" val="383096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DBC8-D69F-4D18-9C2A-A789C1600059}"/>
              </a:ext>
            </a:extLst>
          </p:cNvPr>
          <p:cNvSpPr>
            <a:spLocks noGrp="1"/>
          </p:cNvSpPr>
          <p:nvPr>
            <p:ph type="body" sz="quarter" idx="10"/>
          </p:nvPr>
        </p:nvSpPr>
        <p:spPr>
          <a:xfrm>
            <a:off x="551383" y="1124744"/>
            <a:ext cx="10945217" cy="4104456"/>
          </a:xfrm>
        </p:spPr>
        <p:txBody>
          <a:bodyPr>
            <a:normAutofit/>
          </a:bodyPr>
          <a:lstStyle/>
          <a:p>
            <a:r>
              <a:rPr lang="en-GB" sz="2400" dirty="0"/>
              <a:t>Write these numbers in digits:</a:t>
            </a:r>
          </a:p>
          <a:p>
            <a:pPr marL="457200" indent="-457200">
              <a:buFont typeface="+mj-lt"/>
              <a:buAutoNum type="alphaLcParenR"/>
            </a:pPr>
            <a:r>
              <a:rPr lang="en-GB" sz="2400" dirty="0"/>
              <a:t>three hundred and thirty thousand and thirty-three</a:t>
            </a:r>
          </a:p>
          <a:p>
            <a:pPr marL="457200" indent="-457200">
              <a:buFont typeface="+mj-lt"/>
              <a:buAutoNum type="alphaLcParenR"/>
            </a:pPr>
            <a:r>
              <a:rPr lang="en-GB" sz="2400" dirty="0"/>
              <a:t>thirty thousand three hundred and thirty-three</a:t>
            </a:r>
          </a:p>
          <a:p>
            <a:pPr marL="457200" indent="-457200">
              <a:buFont typeface="+mj-lt"/>
              <a:buAutoNum type="alphaLcParenR"/>
            </a:pPr>
            <a:r>
              <a:rPr lang="en-GB" sz="2400" dirty="0"/>
              <a:t>three hundred thousand and thirty-three</a:t>
            </a:r>
          </a:p>
          <a:p>
            <a:pPr marL="457200" indent="-457200">
              <a:buFont typeface="+mj-lt"/>
              <a:buAutoNum type="alphaLcParenR"/>
            </a:pPr>
            <a:r>
              <a:rPr lang="en-GB" sz="2400" dirty="0"/>
              <a:t>thirty three thousand and thirty-three</a:t>
            </a:r>
          </a:p>
          <a:p>
            <a:pPr marL="457200" indent="-457200">
              <a:buFont typeface="+mj-lt"/>
              <a:buAutoNum type="alphaLcParenR"/>
            </a:pPr>
            <a:r>
              <a:rPr lang="en-GB" sz="2400" dirty="0"/>
              <a:t>three hundred and thirty thousand, three hundred and thirty-three</a:t>
            </a:r>
          </a:p>
          <a:p>
            <a:pPr marL="457200" indent="-457200">
              <a:buFont typeface="+mj-lt"/>
              <a:buAutoNum type="alphaLcParenR"/>
            </a:pPr>
            <a:r>
              <a:rPr lang="en-GB" sz="2400" dirty="0"/>
              <a:t>thirty three thousand three hundred and thirty-three</a:t>
            </a:r>
          </a:p>
          <a:p>
            <a:pPr marL="457200" indent="-457200">
              <a:buFont typeface="+mj-lt"/>
              <a:buAutoNum type="alphaLcParenR"/>
            </a:pPr>
            <a:r>
              <a:rPr lang="en-GB" sz="2400" dirty="0"/>
              <a:t>three hundred and thirty three thousand three hundred and thirty-three</a:t>
            </a:r>
          </a:p>
          <a:p>
            <a:pPr marL="457200" indent="-457200">
              <a:buFont typeface="+mj-lt"/>
              <a:buAutoNum type="alphaLcParenR"/>
            </a:pPr>
            <a:r>
              <a:rPr lang="en-GB" sz="2400" dirty="0"/>
              <a:t>three million and thirty-three</a:t>
            </a:r>
          </a:p>
        </p:txBody>
      </p:sp>
      <p:sp>
        <p:nvSpPr>
          <p:cNvPr id="6" name="Text Placeholder 1">
            <a:extLst>
              <a:ext uri="{FF2B5EF4-FFF2-40B4-BE49-F238E27FC236}">
                <a16:creationId xmlns:a16="http://schemas.microsoft.com/office/drawing/2014/main" id="{F1D2A195-77DB-4836-92C1-B263F53EE56A}"/>
              </a:ext>
            </a:extLst>
          </p:cNvPr>
          <p:cNvSpPr txBox="1">
            <a:spLocks/>
          </p:cNvSpPr>
          <p:nvPr/>
        </p:nvSpPr>
        <p:spPr>
          <a:xfrm>
            <a:off x="915490" y="5499914"/>
            <a:ext cx="8389699" cy="11828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t>Write your set of numbers in ascending order. Can you think of any other numbers that use only the digits 3 and 0? Where would they fit in your set?</a:t>
            </a:r>
          </a:p>
        </p:txBody>
      </p:sp>
      <p:sp>
        <p:nvSpPr>
          <p:cNvPr id="8" name="Text Placeholder 7">
            <a:extLst>
              <a:ext uri="{FF2B5EF4-FFF2-40B4-BE49-F238E27FC236}">
                <a16:creationId xmlns:a16="http://schemas.microsoft.com/office/drawing/2014/main" id="{E74A81AF-5D25-404A-A76B-222BDDFE855D}"/>
              </a:ext>
            </a:extLst>
          </p:cNvPr>
          <p:cNvSpPr>
            <a:spLocks noGrp="1"/>
          </p:cNvSpPr>
          <p:nvPr>
            <p:ph type="body" sz="quarter" idx="11"/>
          </p:nvPr>
        </p:nvSpPr>
        <p:spPr/>
        <p:txBody>
          <a:bodyPr>
            <a:normAutofit/>
          </a:bodyPr>
          <a:lstStyle/>
          <a:p>
            <a:r>
              <a:rPr lang="en-GB"/>
              <a:t>Checkpoint 2: All the 3s </a:t>
            </a:r>
          </a:p>
        </p:txBody>
      </p:sp>
      <p:sp>
        <p:nvSpPr>
          <p:cNvPr id="9" name="Text Placeholder 2">
            <a:extLst>
              <a:ext uri="{FF2B5EF4-FFF2-40B4-BE49-F238E27FC236}">
                <a16:creationId xmlns:a16="http://schemas.microsoft.com/office/drawing/2014/main" id="{B322ED97-93AD-466E-A87B-125118DE8873}"/>
              </a:ext>
            </a:extLst>
          </p:cNvPr>
          <p:cNvSpPr txBox="1">
            <a:spLocks/>
          </p:cNvSpPr>
          <p:nvPr/>
        </p:nvSpPr>
        <p:spPr>
          <a:xfrm>
            <a:off x="60499" y="549112"/>
            <a:ext cx="11926984" cy="43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endParaRPr lang="en-GB"/>
          </a:p>
        </p:txBody>
      </p:sp>
      <p:sp>
        <p:nvSpPr>
          <p:cNvPr id="7" name="Action Button: Help 6">
            <a:hlinkClick r:id="" action="ppaction://noaction" highlightClick="1"/>
            <a:extLst>
              <a:ext uri="{FF2B5EF4-FFF2-40B4-BE49-F238E27FC236}">
                <a16:creationId xmlns:a16="http://schemas.microsoft.com/office/drawing/2014/main" id="{BBCF2363-69E4-4099-867F-224EBB98B038}"/>
              </a:ext>
            </a:extLst>
          </p:cNvPr>
          <p:cNvSpPr/>
          <p:nvPr/>
        </p:nvSpPr>
        <p:spPr>
          <a:xfrm>
            <a:off x="234474" y="5649345"/>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7896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9529e089-aba0-4a11-8174-45d1c0b69621">
      <UserInfo>
        <DisplayName>Kate Hunt</DisplayName>
        <AccountId>10</AccountId>
        <AccountType/>
      </UserInfo>
      <UserInfo>
        <DisplayName>John Westwell</DisplayName>
        <AccountId>16</AccountId>
        <AccountType/>
      </UserInfo>
      <UserInfo>
        <DisplayName>Sam Radford</DisplayName>
        <AccountId>13</AccountId>
        <AccountType/>
      </UserInfo>
      <UserInfo>
        <DisplayName>Sue Madgwick</DisplayName>
        <AccountId>14</AccountId>
        <AccountType/>
      </UserInfo>
      <UserInfo>
        <DisplayName>Donna Cole</DisplayName>
        <AccountId>15</AccountId>
        <AccountType/>
      </UserInfo>
      <UserInfo>
        <DisplayName>Andrew Young</DisplayName>
        <AccountId>17</AccountId>
        <AccountType/>
      </UserInfo>
      <UserInfo>
        <DisplayName>Bethanie Goodliff</DisplayName>
        <AccountId>21</AccountId>
        <AccountType/>
      </UserInfo>
      <UserInfo>
        <DisplayName>Richard Perring</DisplayName>
        <AccountId>24</AccountId>
        <AccountType/>
      </UserInfo>
      <UserInfo>
        <DisplayName>Charlie Stripp</DisplayName>
        <AccountId>19</AccountId>
        <AccountType/>
      </UserInfo>
      <UserInfo>
        <DisplayName>Liam Benson</DisplayName>
        <AccountId>20</AccountId>
        <AccountType/>
      </UserInfo>
      <UserInfo>
        <DisplayName>Jen Shearman</DisplayName>
        <AccountId>26</AccountId>
        <AccountType/>
      </UserInfo>
      <UserInfo>
        <DisplayName>Steve McCormack</DisplayName>
        <AccountId>23</AccountId>
        <AccountType/>
      </UserInfo>
      <UserInfo>
        <DisplayName>Amina Saleh</DisplayName>
        <AccountId>11</AccountId>
        <AccountType/>
      </UserInfo>
      <UserInfo>
        <DisplayName>Gwen Tresidder</DisplayName>
        <AccountId>25</AccountId>
        <AccountType/>
      </UserInfo>
      <UserInfo>
        <DisplayName>Kathryn Harris</DisplayName>
        <AccountId>6</AccountId>
        <AccountType/>
      </UserInfo>
      <UserInfo>
        <DisplayName>Mary Stevenson</DisplayName>
        <AccountId>27</AccountId>
        <AccountType/>
      </UserInfo>
      <UserInfo>
        <DisplayName>Carol Knights</DisplayName>
        <AccountId>18</AccountId>
        <AccountType/>
      </UserInfo>
      <UserInfo>
        <DisplayName>Gaynor Bahan</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1B5809B758E448B6934BD0DD03A3E1" ma:contentTypeVersion="10" ma:contentTypeDescription="Create a new document." ma:contentTypeScope="" ma:versionID="96fe99056e47f4d05a5a9b2a8d648cb2">
  <xsd:schema xmlns:xsd="http://www.w3.org/2001/XMLSchema" xmlns:xs="http://www.w3.org/2001/XMLSchema" xmlns:p="http://schemas.microsoft.com/office/2006/metadata/properties" xmlns:ns2="06dfc3c2-6945-4ff9-b190-f51a7eda233c" xmlns:ns3="9529e089-aba0-4a11-8174-45d1c0b69621" targetNamespace="http://schemas.microsoft.com/office/2006/metadata/properties" ma:root="true" ma:fieldsID="705e00312fdbb9e26edd8edb777b57a5" ns2:_="" ns3:_="">
    <xsd:import namespace="06dfc3c2-6945-4ff9-b190-f51a7eda233c"/>
    <xsd:import namespace="9529e089-aba0-4a11-8174-45d1c0b696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fc3c2-6945-4ff9-b190-f51a7eda23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9e089-aba0-4a11-8174-45d1c0b696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B1B18B3D-5C68-4030-BEF3-6F927E24DA37}">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9529e089-aba0-4a11-8174-45d1c0b69621"/>
    <ds:schemaRef ds:uri="http://purl.org/dc/elements/1.1/"/>
    <ds:schemaRef ds:uri="http://schemas.microsoft.com/office/2006/metadata/properties"/>
    <ds:schemaRef ds:uri="http://purl.org/dc/terms/"/>
    <ds:schemaRef ds:uri="06dfc3c2-6945-4ff9-b190-f51a7eda233c"/>
    <ds:schemaRef ds:uri="http://www.w3.org/XML/1998/namespace"/>
  </ds:schemaRefs>
</ds:datastoreItem>
</file>

<file path=customXml/itemProps3.xml><?xml version="1.0" encoding="utf-8"?>
<ds:datastoreItem xmlns:ds="http://schemas.openxmlformats.org/officeDocument/2006/customXml" ds:itemID="{A615779D-31FC-4CCB-91A4-CFD93F7BB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fc3c2-6945-4ff9-b190-f51a7eda233c"/>
    <ds:schemaRef ds:uri="9529e089-aba0-4a11-8174-45d1c0b69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1290</TotalTime>
  <Words>7732</Words>
  <Application>Microsoft Office PowerPoint</Application>
  <PresentationFormat>Widescreen</PresentationFormat>
  <Paragraphs>789</Paragraphs>
  <Slides>46</Slides>
  <Notes>25</Notes>
  <HiddenSlides>24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Cambria Math</vt:lpstr>
      <vt:lpstr>Century Gothic</vt:lpstr>
      <vt:lpstr>Ink Free</vt:lpstr>
      <vt:lpstr>Custom Design</vt:lpstr>
      <vt:lpstr>      </vt:lpstr>
      <vt:lpstr>About this resource</vt:lpstr>
      <vt:lpstr>Checkpoints </vt:lpstr>
      <vt:lpstr>Key ideas</vt:lpstr>
      <vt:lpstr>Understand place value in integers </vt:lpstr>
      <vt:lpstr>PowerPoint Presentation</vt:lpstr>
      <vt:lpstr>PowerPoint Presentation</vt:lpstr>
      <vt:lpstr>PowerPoint Presentation</vt:lpstr>
      <vt:lpstr>PowerPoint Presentation</vt:lpstr>
      <vt:lpstr>Checkpoint 2: Guidance</vt:lpstr>
      <vt:lpstr>Understand place value in decimals  </vt:lpstr>
      <vt:lpstr>PowerPoint Presentation</vt:lpstr>
      <vt:lpstr>PowerPoint Presentation</vt:lpstr>
      <vt:lpstr>Checkpoint 3: Guidance</vt:lpstr>
      <vt:lpstr>PowerPoint Presentation</vt:lpstr>
      <vt:lpstr>Checkpoint 4: Guidance</vt:lpstr>
      <vt:lpstr>PowerPoint Presentation</vt:lpstr>
      <vt:lpstr>Checkpoint 5: Guidance</vt:lpstr>
      <vt:lpstr>Understand place value in the context of measure </vt:lpstr>
      <vt:lpstr>PowerPoint Presentation</vt:lpstr>
      <vt:lpstr>PowerPoint Presentation</vt:lpstr>
      <vt:lpstr>Checkpoint 6: Guidance</vt:lpstr>
      <vt:lpstr>Order and compare numbers and measures using &lt;, &gt;, =  </vt:lpstr>
      <vt:lpstr>PowerPoint Presentation</vt:lpstr>
      <vt:lpstr>PowerPoint Presentation</vt:lpstr>
      <vt:lpstr>Checkpoint 7: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Printable 0–9 digit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Vickers, Rebecca</cp:lastModifiedBy>
  <cp:revision>38</cp:revision>
  <cp:lastPrinted>2021-06-28T12:09:30Z</cp:lastPrinted>
  <dcterms:created xsi:type="dcterms:W3CDTF">2008-01-11T09:41:35Z</dcterms:created>
  <dcterms:modified xsi:type="dcterms:W3CDTF">2021-12-03T11:04:47Z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0x0101008A1B5809B758E448B6934BD0DD03A3E1</vt:lpwstr>
  </property>
</Properties>
</file>