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72" r:id="rId2"/>
    <p:sldId id="2643" r:id="rId3"/>
    <p:sldId id="2644" r:id="rId4"/>
    <p:sldId id="2659" r:id="rId5"/>
    <p:sldId id="2653" r:id="rId6"/>
    <p:sldId id="2660" r:id="rId7"/>
    <p:sldId id="2661" r:id="rId8"/>
    <p:sldId id="26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9390C-93E2-4348-B9EA-1BB84AD57935}" v="27" dt="2021-02-23T16:26:07.7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8596" autoAdjust="0"/>
  </p:normalViewPr>
  <p:slideViewPr>
    <p:cSldViewPr snapToGrid="0">
      <p:cViewPr varScale="1">
        <p:scale>
          <a:sx n="62" d="100"/>
          <a:sy n="62" d="100"/>
        </p:scale>
        <p:origin x="788"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 missing values 27 and 81</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179708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Q1. b</a:t>
            </a:r>
          </a:p>
          <a:p>
            <a:pPr marL="0" indent="0">
              <a:buNone/>
            </a:pPr>
            <a:r>
              <a:rPr lang="en-GB" dirty="0"/>
              <a:t>Q2. c</a:t>
            </a:r>
          </a:p>
          <a:p>
            <a:pPr marL="0" indent="0">
              <a:buNone/>
            </a:pPr>
            <a:r>
              <a:rPr lang="en-GB" dirty="0"/>
              <a:t>Q3. d</a:t>
            </a:r>
          </a:p>
          <a:p>
            <a:pPr marL="0" indent="0">
              <a:buNone/>
            </a:pPr>
            <a:r>
              <a:rPr lang="en-GB" dirty="0"/>
              <a:t>Q4. b</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635288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 343 so b) must be lower cubes than 7:   5 cubed and 6 cubed  125+216</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3741319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a) 25  b) 11  c) as 6 squared is 36   and 7 squared is 49 then it is between 6 and 7  d) 20</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1257758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a:t>d)</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4186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3.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2053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9</a:t>
            </a:r>
          </a:p>
        </p:txBody>
      </p:sp>
      <p:sp>
        <p:nvSpPr>
          <p:cNvPr id="3" name="Subtitle 2"/>
          <p:cNvSpPr>
            <a:spLocks noGrp="1"/>
          </p:cNvSpPr>
          <p:nvPr>
            <p:ph type="subTitle" idx="1"/>
          </p:nvPr>
        </p:nvSpPr>
        <p:spPr>
          <a:xfrm>
            <a:off x="1847528" y="3068960"/>
            <a:ext cx="7776864" cy="1126976"/>
          </a:xfrm>
        </p:spPr>
        <p:txBody>
          <a:bodyPr>
            <a:normAutofit fontScale="77500" lnSpcReduction="20000"/>
          </a:bodyPr>
          <a:lstStyle/>
          <a:p>
            <a:pPr algn="l"/>
            <a:r>
              <a:rPr lang="en-GB" sz="3200" b="1" dirty="0">
                <a:solidFill>
                  <a:schemeClr val="tx1"/>
                </a:solidFill>
              </a:rPr>
              <a:t>Proportion: Powers and roots (unit 9.8)</a:t>
            </a:r>
          </a:p>
          <a:p>
            <a:pPr marL="285750" indent="-285750" algn="l">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Use integer powers and associated real roots (square, cube and higher).</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gn="l">
              <a:lnSpc>
                <a:spcPct val="107000"/>
              </a:lnSpc>
              <a:spcAft>
                <a:spcPts val="800"/>
              </a:spcAft>
              <a:buFont typeface="Arial" panose="020B0604020202020204" pitchFamily="34" charset="0"/>
              <a:buChar char="•"/>
            </a:pPr>
            <a:r>
              <a:rPr lang="en-GB"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Recognise powers of 2,3,4,5 and distinguish between exact representations of roots and their decimal approximations</a:t>
            </a:r>
            <a:r>
              <a:rPr lang="en-GB"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GB" sz="2200" b="1" dirty="0">
              <a:solidFill>
                <a:schemeClr val="tx1"/>
              </a:solidFill>
            </a:endParaRPr>
          </a:p>
          <a:p>
            <a:pPr marL="342900" lvl="0" indent="-342900" algn="l">
              <a:lnSpc>
                <a:spcPct val="107000"/>
              </a:lnSpc>
              <a:spcAft>
                <a:spcPts val="800"/>
              </a:spcAft>
              <a:buFont typeface="Symbol" panose="05050102010706020507" pitchFamily="18" charset="2"/>
              <a:buChar char=""/>
            </a:pPr>
            <a:endParaRPr lang="en-GB" sz="2400" b="1" i="1" dirty="0">
              <a:solidFill>
                <a:schemeClr val="tx1"/>
              </a:solidFill>
              <a:latin typeface="+mj-lt"/>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3E1255F8-DFEA-45E7-AD96-19BCB863D19A}"/>
              </a:ext>
            </a:extLst>
          </p:cNvPr>
          <p:cNvGraphicFramePr>
            <a:graphicFrameLocks noGrp="1"/>
          </p:cNvGraphicFramePr>
          <p:nvPr>
            <p:extLst>
              <p:ext uri="{D42A27DB-BD31-4B8C-83A1-F6EECF244321}">
                <p14:modId xmlns:p14="http://schemas.microsoft.com/office/powerpoint/2010/main" val="3669210709"/>
              </p:ext>
            </p:extLst>
          </p:nvPr>
        </p:nvGraphicFramePr>
        <p:xfrm>
          <a:off x="3508160" y="1221266"/>
          <a:ext cx="6132990" cy="4154170"/>
        </p:xfrm>
        <a:graphic>
          <a:graphicData uri="http://schemas.openxmlformats.org/drawingml/2006/table">
            <a:tbl>
              <a:tblPr firstRow="1" firstCol="1" bandRow="1">
                <a:tableStyleId>{5C22544A-7EE6-4342-B048-85BDC9FD1C3A}</a:tableStyleId>
              </a:tblPr>
              <a:tblGrid>
                <a:gridCol w="641087">
                  <a:extLst>
                    <a:ext uri="{9D8B030D-6E8A-4147-A177-3AD203B41FA5}">
                      <a16:colId xmlns:a16="http://schemas.microsoft.com/office/drawing/2014/main" val="2777499747"/>
                    </a:ext>
                  </a:extLst>
                </a:gridCol>
                <a:gridCol w="1472938">
                  <a:extLst>
                    <a:ext uri="{9D8B030D-6E8A-4147-A177-3AD203B41FA5}">
                      <a16:colId xmlns:a16="http://schemas.microsoft.com/office/drawing/2014/main" val="3915642422"/>
                    </a:ext>
                  </a:extLst>
                </a:gridCol>
                <a:gridCol w="4018965">
                  <a:extLst>
                    <a:ext uri="{9D8B030D-6E8A-4147-A177-3AD203B41FA5}">
                      <a16:colId xmlns:a16="http://schemas.microsoft.com/office/drawing/2014/main" val="2131575781"/>
                    </a:ext>
                  </a:extLst>
                </a:gridCol>
              </a:tblGrid>
              <a:tr h="178435">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9: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5748489"/>
                  </a:ext>
                </a:extLst>
              </a:tr>
              <a:tr h="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b="1" dirty="0">
                          <a:solidFill>
                            <a:schemeClr val="bg1"/>
                          </a:solidFill>
                          <a:effectLst/>
                        </a:rPr>
                        <a:t>HIAS Unit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84378734"/>
                  </a:ext>
                </a:extLst>
              </a:tr>
              <a:tr h="83820">
                <a:tc>
                  <a:txBody>
                    <a:bodyPr/>
                    <a:lstStyle/>
                    <a:p>
                      <a:pPr algn="ctr">
                        <a:lnSpc>
                          <a:spcPct val="115000"/>
                        </a:lnSpc>
                        <a:spcAft>
                          <a:spcPts val="1000"/>
                        </a:spcAft>
                      </a:pPr>
                      <a:r>
                        <a:rPr lang="en-GB" sz="1600">
                          <a:effectLst/>
                        </a:rPr>
                        <a:t>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Unit 9.6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Probability: Sets and Venn diagrams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4599383"/>
                  </a:ext>
                </a:extLst>
              </a:tr>
              <a:tr h="83820">
                <a:tc>
                  <a:txBody>
                    <a:bodyPr/>
                    <a:lstStyle/>
                    <a:p>
                      <a:pPr algn="ctr">
                        <a:lnSpc>
                          <a:spcPct val="115000"/>
                        </a:lnSpc>
                        <a:spcAft>
                          <a:spcPts val="1000"/>
                        </a:spcAft>
                      </a:pPr>
                      <a:r>
                        <a:rPr lang="en-GB" sz="1600">
                          <a:effectLst/>
                        </a:rPr>
                        <a:t>2</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9.7</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Statistics: Bivariate data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203125"/>
                  </a:ext>
                </a:extLst>
              </a:tr>
              <a:tr h="166370">
                <a:tc>
                  <a:txBody>
                    <a:bodyPr/>
                    <a:lstStyle/>
                    <a:p>
                      <a:pPr algn="ctr">
                        <a:lnSpc>
                          <a:spcPct val="115000"/>
                        </a:lnSpc>
                        <a:spcAft>
                          <a:spcPts val="1000"/>
                        </a:spcAft>
                      </a:pPr>
                      <a:r>
                        <a:rPr lang="en-GB" sz="1600">
                          <a:effectLst/>
                        </a:rPr>
                        <a:t>3</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9.8</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Proportion: 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7004694"/>
                  </a:ext>
                </a:extLst>
              </a:tr>
              <a:tr h="166370">
                <a:tc>
                  <a:txBody>
                    <a:bodyPr/>
                    <a:lstStyle/>
                    <a:p>
                      <a:pPr algn="ctr">
                        <a:lnSpc>
                          <a:spcPct val="115000"/>
                        </a:lnSpc>
                        <a:spcAft>
                          <a:spcPts val="1000"/>
                        </a:spcAft>
                      </a:pPr>
                      <a:r>
                        <a:rPr lang="en-GB" sz="1600">
                          <a:effectLst/>
                        </a:rPr>
                        <a:t>4</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Proportion: Indirect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8918664"/>
                  </a:ext>
                </a:extLst>
              </a:tr>
              <a:tr h="166370">
                <a:tc>
                  <a:txBody>
                    <a:bodyPr/>
                    <a:lstStyle/>
                    <a:p>
                      <a:pPr algn="ctr">
                        <a:lnSpc>
                          <a:spcPct val="115000"/>
                        </a:lnSpc>
                        <a:spcAft>
                          <a:spcPts val="1000"/>
                        </a:spcAft>
                      </a:pPr>
                      <a:r>
                        <a:rPr lang="en-GB" sz="1600">
                          <a:effectLst/>
                        </a:rPr>
                        <a:t>5</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Powers and roots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502161"/>
                  </a:ext>
                </a:extLst>
              </a:tr>
              <a:tr h="166370">
                <a:tc>
                  <a:txBody>
                    <a:bodyPr/>
                    <a:lstStyle/>
                    <a:p>
                      <a:pPr algn="ctr">
                        <a:lnSpc>
                          <a:spcPct val="115000"/>
                        </a:lnSpc>
                        <a:spcAft>
                          <a:spcPts val="10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457634"/>
                  </a:ext>
                </a:extLst>
              </a:tr>
              <a:tr h="154305">
                <a:tc>
                  <a:txBody>
                    <a:bodyPr/>
                    <a:lstStyle/>
                    <a:p>
                      <a:pPr algn="ctr">
                        <a:lnSpc>
                          <a:spcPct val="115000"/>
                        </a:lnSpc>
                        <a:spcAft>
                          <a:spcPts val="1000"/>
                        </a:spcAft>
                      </a:pPr>
                      <a:r>
                        <a:rPr lang="en-GB" sz="1600" dirty="0">
                          <a:effectLst/>
                        </a:rPr>
                        <a:t>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9.9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Approximation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441791"/>
                  </a:ext>
                </a:extLst>
              </a:tr>
              <a:tr h="154305">
                <a:tc>
                  <a:txBody>
                    <a:bodyPr/>
                    <a:lstStyle/>
                    <a:p>
                      <a:pPr algn="ctr">
                        <a:lnSpc>
                          <a:spcPct val="115000"/>
                        </a:lnSpc>
                        <a:spcAft>
                          <a:spcPts val="1000"/>
                        </a:spcAft>
                      </a:pPr>
                      <a:r>
                        <a:rPr lang="en-GB" sz="1600" dirty="0">
                          <a:effectLst/>
                        </a:rPr>
                        <a:t>7</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Compound units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7990451"/>
                  </a:ext>
                </a:extLst>
              </a:tr>
              <a:tr h="166370">
                <a:tc>
                  <a:txBody>
                    <a:bodyPr/>
                    <a:lstStyle/>
                    <a:p>
                      <a:pPr algn="ctr">
                        <a:lnSpc>
                          <a:spcPct val="115000"/>
                        </a:lnSpc>
                        <a:spcAft>
                          <a:spcPts val="1000"/>
                        </a:spcAft>
                      </a:pPr>
                      <a:r>
                        <a:rPr lang="en-GB" sz="1600" dirty="0">
                          <a:effectLst/>
                        </a:rPr>
                        <a:t>8</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dirty="0">
                          <a:effectLst/>
                        </a:rPr>
                        <a:t>Unit 9.10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Geometry: Pythagoras and trigonometry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0436464"/>
                  </a:ext>
                </a:extLst>
              </a:tr>
              <a:tr h="166370">
                <a:tc>
                  <a:txBody>
                    <a:bodyPr/>
                    <a:lstStyle/>
                    <a:p>
                      <a:pPr algn="ctr">
                        <a:lnSpc>
                          <a:spcPct val="115000"/>
                        </a:lnSpc>
                        <a:spcAft>
                          <a:spcPts val="1000"/>
                        </a:spcAft>
                      </a:pPr>
                      <a:r>
                        <a:rPr lang="en-GB" sz="1600" dirty="0">
                          <a:effectLst/>
                        </a:rPr>
                        <a:t>9</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Constructions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3714154"/>
                  </a:ext>
                </a:extLst>
              </a:tr>
              <a:tr h="166370">
                <a:tc>
                  <a:txBody>
                    <a:bodyPr/>
                    <a:lstStyle/>
                    <a:p>
                      <a:pPr algn="ctr">
                        <a:lnSpc>
                          <a:spcPct val="115000"/>
                        </a:lnSpc>
                        <a:spcAft>
                          <a:spcPts val="1000"/>
                        </a:spcAft>
                      </a:pPr>
                      <a:r>
                        <a:rPr lang="en-GB" sz="1600" dirty="0">
                          <a:effectLst/>
                        </a:rPr>
                        <a:t>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9.11</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Algebra: Functions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4950355"/>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6" name="TextBox 5">
            <a:extLst>
              <a:ext uri="{FF2B5EF4-FFF2-40B4-BE49-F238E27FC236}">
                <a16:creationId xmlns:a16="http://schemas.microsoft.com/office/drawing/2014/main" id="{338C5C31-96D3-4F2E-9A5A-7FC24F02CC06}"/>
              </a:ext>
            </a:extLst>
          </p:cNvPr>
          <p:cNvSpPr txBox="1"/>
          <p:nvPr/>
        </p:nvSpPr>
        <p:spPr>
          <a:xfrm>
            <a:off x="671673" y="869822"/>
            <a:ext cx="4006921" cy="1477328"/>
          </a:xfrm>
          <a:prstGeom prst="rect">
            <a:avLst/>
          </a:prstGeom>
          <a:noFill/>
          <a:ln>
            <a:solidFill>
              <a:schemeClr val="tx1"/>
            </a:solidFill>
          </a:ln>
        </p:spPr>
        <p:txBody>
          <a:bodyPr wrap="square" rtlCol="0">
            <a:spAutoFit/>
          </a:bodyPr>
          <a:lstStyle/>
          <a:p>
            <a:r>
              <a:rPr lang="en-GB" b="1" dirty="0"/>
              <a:t>Powers</a:t>
            </a:r>
          </a:p>
          <a:p>
            <a:r>
              <a:rPr lang="en-GB" dirty="0"/>
              <a:t>2</a:t>
            </a:r>
            <a:r>
              <a:rPr lang="en-GB" baseline="30000" dirty="0"/>
              <a:t>1</a:t>
            </a:r>
            <a:r>
              <a:rPr lang="en-GB" dirty="0"/>
              <a:t>= 2</a:t>
            </a:r>
          </a:p>
          <a:p>
            <a:r>
              <a:rPr lang="en-GB" dirty="0"/>
              <a:t>2</a:t>
            </a:r>
            <a:r>
              <a:rPr lang="en-GB" baseline="30000" dirty="0"/>
              <a:t>2</a:t>
            </a:r>
            <a:r>
              <a:rPr lang="en-GB" dirty="0"/>
              <a:t> = 2 x 2 = 4</a:t>
            </a:r>
          </a:p>
          <a:p>
            <a:r>
              <a:rPr lang="en-GB" dirty="0"/>
              <a:t>2</a:t>
            </a:r>
            <a:r>
              <a:rPr lang="en-GB" baseline="30000" dirty="0"/>
              <a:t>3</a:t>
            </a:r>
            <a:r>
              <a:rPr lang="en-GB" dirty="0"/>
              <a:t> = 2 x 2 x 2 = 8</a:t>
            </a:r>
          </a:p>
          <a:p>
            <a:r>
              <a:rPr lang="en-GB" dirty="0"/>
              <a:t>2</a:t>
            </a:r>
            <a:r>
              <a:rPr lang="en-GB" baseline="30000" dirty="0"/>
              <a:t>4</a:t>
            </a:r>
            <a:r>
              <a:rPr lang="en-GB" dirty="0"/>
              <a:t> = 2 x 2 x 2 x 2 = 16</a:t>
            </a:r>
          </a:p>
        </p:txBody>
      </p:sp>
      <p:sp>
        <p:nvSpPr>
          <p:cNvPr id="8" name="TextBox 7">
            <a:extLst>
              <a:ext uri="{FF2B5EF4-FFF2-40B4-BE49-F238E27FC236}">
                <a16:creationId xmlns:a16="http://schemas.microsoft.com/office/drawing/2014/main" id="{7453E5D7-1D1D-41C3-99CB-EDC517A0212B}"/>
              </a:ext>
            </a:extLst>
          </p:cNvPr>
          <p:cNvSpPr txBox="1"/>
          <p:nvPr/>
        </p:nvSpPr>
        <p:spPr>
          <a:xfrm>
            <a:off x="2027862" y="3059668"/>
            <a:ext cx="3678148" cy="369332"/>
          </a:xfrm>
          <a:prstGeom prst="rect">
            <a:avLst/>
          </a:prstGeom>
          <a:noFill/>
        </p:spPr>
        <p:txBody>
          <a:bodyPr wrap="square" rtlCol="0">
            <a:spAutoFit/>
          </a:bodyPr>
          <a:lstStyle/>
          <a:p>
            <a:r>
              <a:rPr lang="en-GB" dirty="0"/>
              <a:t>Copy and complete this table:</a:t>
            </a:r>
          </a:p>
        </p:txBody>
      </p:sp>
      <p:pic>
        <p:nvPicPr>
          <p:cNvPr id="10" name="Picture 9">
            <a:extLst>
              <a:ext uri="{FF2B5EF4-FFF2-40B4-BE49-F238E27FC236}">
                <a16:creationId xmlns:a16="http://schemas.microsoft.com/office/drawing/2014/main" id="{F2A164BE-02BC-4581-882B-791DFCE22DF3}"/>
              </a:ext>
            </a:extLst>
          </p:cNvPr>
          <p:cNvPicPr>
            <a:picLocks noChangeAspect="1"/>
          </p:cNvPicPr>
          <p:nvPr/>
        </p:nvPicPr>
        <p:blipFill>
          <a:blip r:embed="rId3"/>
          <a:stretch>
            <a:fillRect/>
          </a:stretch>
        </p:blipFill>
        <p:spPr>
          <a:xfrm>
            <a:off x="2021440" y="3429000"/>
            <a:ext cx="6019800" cy="1219200"/>
          </a:xfrm>
          <a:prstGeom prst="rect">
            <a:avLst/>
          </a:prstGeom>
        </p:spPr>
      </p:pic>
    </p:spTree>
    <p:extLst>
      <p:ext uri="{BB962C8B-B14F-4D97-AF65-F5344CB8AC3E}">
        <p14:creationId xmlns:p14="http://schemas.microsoft.com/office/powerpoint/2010/main" val="182936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7" name="TextBox 6">
            <a:extLst>
              <a:ext uri="{FF2B5EF4-FFF2-40B4-BE49-F238E27FC236}">
                <a16:creationId xmlns:a16="http://schemas.microsoft.com/office/drawing/2014/main" id="{1F7AC014-11A4-4F07-A5CF-6A0DF5946EF8}"/>
              </a:ext>
            </a:extLst>
          </p:cNvPr>
          <p:cNvSpPr txBox="1"/>
          <p:nvPr/>
        </p:nvSpPr>
        <p:spPr>
          <a:xfrm>
            <a:off x="702067" y="941826"/>
            <a:ext cx="5893942" cy="4801314"/>
          </a:xfrm>
          <a:prstGeom prst="rect">
            <a:avLst/>
          </a:prstGeom>
          <a:noFill/>
        </p:spPr>
        <p:txBody>
          <a:bodyPr wrap="square" rtlCol="0">
            <a:spAutoFit/>
          </a:bodyPr>
          <a:lstStyle/>
          <a:p>
            <a:r>
              <a:rPr lang="en-GB" dirty="0"/>
              <a:t>Q1. Which of these shows 81 as a power of 3?</a:t>
            </a:r>
          </a:p>
          <a:p>
            <a:endParaRPr lang="en-GB" dirty="0"/>
          </a:p>
          <a:p>
            <a:pPr marL="342900" indent="-342900">
              <a:buAutoNum type="alphaLcParenR"/>
            </a:pPr>
            <a:r>
              <a:rPr lang="en-GB" dirty="0"/>
              <a:t>3</a:t>
            </a:r>
            <a:r>
              <a:rPr lang="en-GB" baseline="30000" dirty="0"/>
              <a:t>3</a:t>
            </a:r>
            <a:r>
              <a:rPr lang="en-GB" dirty="0"/>
              <a:t>    b) 3</a:t>
            </a:r>
            <a:r>
              <a:rPr lang="en-GB" baseline="30000" dirty="0"/>
              <a:t>4</a:t>
            </a:r>
            <a:r>
              <a:rPr lang="en-GB" dirty="0"/>
              <a:t>   c) 3</a:t>
            </a:r>
            <a:r>
              <a:rPr lang="en-GB" baseline="30000" dirty="0"/>
              <a:t>5 </a:t>
            </a:r>
            <a:r>
              <a:rPr lang="en-GB" dirty="0"/>
              <a:t>   d) 3</a:t>
            </a:r>
            <a:r>
              <a:rPr lang="en-GB" baseline="30000" dirty="0"/>
              <a:t>6</a:t>
            </a:r>
          </a:p>
          <a:p>
            <a:pPr marL="342900" indent="-342900">
              <a:buAutoNum type="alphaLcParenR"/>
            </a:pPr>
            <a:endParaRPr lang="en-GB" baseline="30000" dirty="0"/>
          </a:p>
          <a:p>
            <a:pPr marL="342900" indent="-342900">
              <a:buAutoNum type="alphaLcParenR"/>
            </a:pPr>
            <a:endParaRPr lang="en-GB" baseline="30000" dirty="0"/>
          </a:p>
          <a:p>
            <a:r>
              <a:rPr lang="en-GB" dirty="0"/>
              <a:t>Q2. Which shows the value of 2</a:t>
            </a:r>
            <a:r>
              <a:rPr lang="en-GB" baseline="30000" dirty="0"/>
              <a:t>4</a:t>
            </a:r>
            <a:r>
              <a:rPr lang="en-GB" dirty="0"/>
              <a:t>?</a:t>
            </a:r>
            <a:endParaRPr lang="en-GB" baseline="30000" dirty="0"/>
          </a:p>
          <a:p>
            <a:endParaRPr lang="en-GB" baseline="30000" dirty="0"/>
          </a:p>
          <a:p>
            <a:pPr marL="342900" indent="-342900">
              <a:buAutoNum type="alphaLcParenR"/>
            </a:pPr>
            <a:r>
              <a:rPr lang="en-GB" dirty="0"/>
              <a:t>6    b)  8  c)   16   d)   24</a:t>
            </a:r>
          </a:p>
          <a:p>
            <a:pPr marL="342900" indent="-342900">
              <a:buAutoNum type="alphaLcParenR"/>
            </a:pPr>
            <a:endParaRPr lang="en-GB" dirty="0"/>
          </a:p>
          <a:p>
            <a:r>
              <a:rPr lang="en-GB" dirty="0"/>
              <a:t>Q3. Which shows the value of 5</a:t>
            </a:r>
            <a:r>
              <a:rPr lang="en-GB" baseline="30000" dirty="0"/>
              <a:t>3</a:t>
            </a:r>
            <a:r>
              <a:rPr lang="en-GB" dirty="0"/>
              <a:t>?</a:t>
            </a:r>
          </a:p>
          <a:p>
            <a:endParaRPr lang="en-GB" dirty="0"/>
          </a:p>
          <a:p>
            <a:pPr marL="342900" indent="-342900">
              <a:buAutoNum type="alphaLcParenR"/>
            </a:pPr>
            <a:r>
              <a:rPr lang="en-GB" dirty="0"/>
              <a:t>15    b)   25    c)  53    d) 125</a:t>
            </a:r>
          </a:p>
          <a:p>
            <a:pPr marL="342900" indent="-342900">
              <a:buAutoNum type="alphaLcParenR"/>
            </a:pPr>
            <a:endParaRPr lang="en-GB" dirty="0"/>
          </a:p>
          <a:p>
            <a:r>
              <a:rPr lang="en-GB" dirty="0"/>
              <a:t>Q4. What is the value of </a:t>
            </a:r>
          </a:p>
          <a:p>
            <a:endParaRPr lang="en-GB" dirty="0"/>
          </a:p>
          <a:p>
            <a:r>
              <a:rPr lang="en-GB" dirty="0"/>
              <a:t>a) 13  b) 14   c) 16  d) 98</a:t>
            </a:r>
          </a:p>
          <a:p>
            <a:endParaRPr lang="en-GB" dirty="0"/>
          </a:p>
          <a:p>
            <a:endParaRPr lang="en-GB" dirty="0"/>
          </a:p>
        </p:txBody>
      </p:sp>
      <p:pic>
        <p:nvPicPr>
          <p:cNvPr id="12" name="Picture 11">
            <a:extLst>
              <a:ext uri="{FF2B5EF4-FFF2-40B4-BE49-F238E27FC236}">
                <a16:creationId xmlns:a16="http://schemas.microsoft.com/office/drawing/2014/main" id="{5E6F51D4-9946-4687-BFA5-A549E15CF4F1}"/>
              </a:ext>
            </a:extLst>
          </p:cNvPr>
          <p:cNvPicPr>
            <a:picLocks noChangeAspect="1"/>
          </p:cNvPicPr>
          <p:nvPr/>
        </p:nvPicPr>
        <p:blipFill>
          <a:blip r:embed="rId3"/>
          <a:stretch>
            <a:fillRect/>
          </a:stretch>
        </p:blipFill>
        <p:spPr>
          <a:xfrm>
            <a:off x="3344238" y="4192230"/>
            <a:ext cx="609600" cy="466725"/>
          </a:xfrm>
          <a:prstGeom prst="rect">
            <a:avLst/>
          </a:prstGeom>
        </p:spPr>
      </p:pic>
    </p:spTree>
    <p:extLst>
      <p:ext uri="{BB962C8B-B14F-4D97-AF65-F5344CB8AC3E}">
        <p14:creationId xmlns:p14="http://schemas.microsoft.com/office/powerpoint/2010/main" val="2257021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7" name="TextBox 6">
            <a:extLst>
              <a:ext uri="{FF2B5EF4-FFF2-40B4-BE49-F238E27FC236}">
                <a16:creationId xmlns:a16="http://schemas.microsoft.com/office/drawing/2014/main" id="{1F7AC014-11A4-4F07-A5CF-6A0DF5946EF8}"/>
              </a:ext>
            </a:extLst>
          </p:cNvPr>
          <p:cNvSpPr txBox="1"/>
          <p:nvPr/>
        </p:nvSpPr>
        <p:spPr>
          <a:xfrm>
            <a:off x="702067" y="941826"/>
            <a:ext cx="5893942" cy="646331"/>
          </a:xfrm>
          <a:prstGeom prst="rect">
            <a:avLst/>
          </a:prstGeom>
          <a:noFill/>
        </p:spPr>
        <p:txBody>
          <a:bodyPr wrap="square" rtlCol="0">
            <a:spAutoFit/>
          </a:bodyPr>
          <a:lstStyle/>
          <a:p>
            <a:endParaRPr lang="en-GB" dirty="0"/>
          </a:p>
          <a:p>
            <a:endParaRPr lang="en-GB" dirty="0"/>
          </a:p>
        </p:txBody>
      </p:sp>
      <p:sp>
        <p:nvSpPr>
          <p:cNvPr id="5" name="TextBox 4">
            <a:extLst>
              <a:ext uri="{FF2B5EF4-FFF2-40B4-BE49-F238E27FC236}">
                <a16:creationId xmlns:a16="http://schemas.microsoft.com/office/drawing/2014/main" id="{21EAAEE8-4C55-4C35-A53A-429DBA0F80CA}"/>
              </a:ext>
            </a:extLst>
          </p:cNvPr>
          <p:cNvSpPr txBox="1"/>
          <p:nvPr/>
        </p:nvSpPr>
        <p:spPr>
          <a:xfrm>
            <a:off x="965771" y="1263721"/>
            <a:ext cx="6318607" cy="1661993"/>
          </a:xfrm>
          <a:prstGeom prst="rect">
            <a:avLst/>
          </a:prstGeom>
          <a:noFill/>
        </p:spPr>
        <p:txBody>
          <a:bodyPr wrap="square" rtlCol="0">
            <a:spAutoFit/>
          </a:bodyPr>
          <a:lstStyle/>
          <a:p>
            <a:pPr marL="342900" indent="-342900">
              <a:buAutoNum type="alphaLcParenR"/>
            </a:pPr>
            <a:r>
              <a:rPr lang="en-GB" dirty="0"/>
              <a:t>Work out the value of 7</a:t>
            </a:r>
            <a:r>
              <a:rPr lang="en-GB" baseline="30000" dirty="0"/>
              <a:t>3</a:t>
            </a:r>
          </a:p>
          <a:p>
            <a:endParaRPr lang="en-GB" baseline="30000" dirty="0"/>
          </a:p>
          <a:p>
            <a:pPr marL="342900" indent="-342900">
              <a:buAutoNum type="alphaLcParenR"/>
            </a:pPr>
            <a:r>
              <a:rPr lang="en-GB" dirty="0"/>
              <a:t>Use this to help you find:</a:t>
            </a:r>
          </a:p>
          <a:p>
            <a:pPr marL="342900" indent="-342900">
              <a:buAutoNum type="alphaLcParenR"/>
            </a:pPr>
            <a:endParaRPr lang="en-GB" dirty="0"/>
          </a:p>
          <a:p>
            <a:r>
              <a:rPr lang="en-GB" i="1" dirty="0"/>
              <a:t>The sum of two consecutive cube numbers is 341.</a:t>
            </a:r>
          </a:p>
          <a:p>
            <a:r>
              <a:rPr lang="en-GB" i="1" dirty="0"/>
              <a:t>Work out the two numbers.</a:t>
            </a:r>
          </a:p>
        </p:txBody>
      </p:sp>
    </p:spTree>
    <p:extLst>
      <p:ext uri="{BB962C8B-B14F-4D97-AF65-F5344CB8AC3E}">
        <p14:creationId xmlns:p14="http://schemas.microsoft.com/office/powerpoint/2010/main" val="412420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7" name="TextBox 6">
            <a:extLst>
              <a:ext uri="{FF2B5EF4-FFF2-40B4-BE49-F238E27FC236}">
                <a16:creationId xmlns:a16="http://schemas.microsoft.com/office/drawing/2014/main" id="{1F7AC014-11A4-4F07-A5CF-6A0DF5946EF8}"/>
              </a:ext>
            </a:extLst>
          </p:cNvPr>
          <p:cNvSpPr txBox="1"/>
          <p:nvPr/>
        </p:nvSpPr>
        <p:spPr>
          <a:xfrm>
            <a:off x="702067" y="941826"/>
            <a:ext cx="5893942" cy="646331"/>
          </a:xfrm>
          <a:prstGeom prst="rect">
            <a:avLst/>
          </a:prstGeom>
          <a:noFill/>
        </p:spPr>
        <p:txBody>
          <a:bodyPr wrap="square" rtlCol="0">
            <a:spAutoFit/>
          </a:bodyPr>
          <a:lstStyle/>
          <a:p>
            <a:endParaRPr lang="en-GB" dirty="0"/>
          </a:p>
          <a:p>
            <a:endParaRPr lang="en-GB" dirty="0"/>
          </a:p>
        </p:txBody>
      </p:sp>
      <p:sp>
        <p:nvSpPr>
          <p:cNvPr id="5" name="TextBox 4">
            <a:extLst>
              <a:ext uri="{FF2B5EF4-FFF2-40B4-BE49-F238E27FC236}">
                <a16:creationId xmlns:a16="http://schemas.microsoft.com/office/drawing/2014/main" id="{21EAAEE8-4C55-4C35-A53A-429DBA0F80CA}"/>
              </a:ext>
            </a:extLst>
          </p:cNvPr>
          <p:cNvSpPr txBox="1"/>
          <p:nvPr/>
        </p:nvSpPr>
        <p:spPr>
          <a:xfrm>
            <a:off x="965771" y="1263721"/>
            <a:ext cx="7459038" cy="2215991"/>
          </a:xfrm>
          <a:prstGeom prst="rect">
            <a:avLst/>
          </a:prstGeom>
          <a:noFill/>
        </p:spPr>
        <p:txBody>
          <a:bodyPr wrap="square" rtlCol="0">
            <a:spAutoFit/>
          </a:bodyPr>
          <a:lstStyle/>
          <a:p>
            <a:r>
              <a:rPr lang="en-GB" dirty="0"/>
              <a:t>a) Work out the value of 5</a:t>
            </a:r>
            <a:r>
              <a:rPr lang="en-GB" baseline="30000" dirty="0"/>
              <a:t>2</a:t>
            </a:r>
          </a:p>
          <a:p>
            <a:endParaRPr lang="en-GB" baseline="30000" dirty="0"/>
          </a:p>
          <a:p>
            <a:r>
              <a:rPr lang="en-GB" dirty="0"/>
              <a:t>b) Work out the value of </a:t>
            </a:r>
          </a:p>
          <a:p>
            <a:pPr marL="342900" indent="-342900">
              <a:buAutoNum type="alphaLcParenR"/>
            </a:pPr>
            <a:endParaRPr lang="en-GB" dirty="0"/>
          </a:p>
          <a:p>
            <a:r>
              <a:rPr lang="en-GB" dirty="0"/>
              <a:t>c) Between which two consecutive whole numbers does        lie?</a:t>
            </a:r>
          </a:p>
          <a:p>
            <a:endParaRPr lang="en-GB" dirty="0"/>
          </a:p>
          <a:p>
            <a:r>
              <a:rPr lang="en-GB" dirty="0"/>
              <a:t>d) Work out the value of </a:t>
            </a:r>
          </a:p>
          <a:p>
            <a:pPr marL="342900" indent="-342900">
              <a:buAutoNum type="alphaLcParenR"/>
            </a:pPr>
            <a:endParaRPr lang="en-GB" dirty="0"/>
          </a:p>
        </p:txBody>
      </p:sp>
      <p:pic>
        <p:nvPicPr>
          <p:cNvPr id="6" name="Picture 5">
            <a:extLst>
              <a:ext uri="{FF2B5EF4-FFF2-40B4-BE49-F238E27FC236}">
                <a16:creationId xmlns:a16="http://schemas.microsoft.com/office/drawing/2014/main" id="{6EFC4364-A93A-4C83-8812-E0C61A0A17AB}"/>
              </a:ext>
            </a:extLst>
          </p:cNvPr>
          <p:cNvPicPr>
            <a:picLocks noChangeAspect="1"/>
          </p:cNvPicPr>
          <p:nvPr/>
        </p:nvPicPr>
        <p:blipFill>
          <a:blip r:embed="rId3"/>
          <a:stretch>
            <a:fillRect/>
          </a:stretch>
        </p:blipFill>
        <p:spPr>
          <a:xfrm>
            <a:off x="3748836" y="1675910"/>
            <a:ext cx="752475" cy="581025"/>
          </a:xfrm>
          <a:prstGeom prst="rect">
            <a:avLst/>
          </a:prstGeom>
        </p:spPr>
      </p:pic>
      <p:pic>
        <p:nvPicPr>
          <p:cNvPr id="9" name="Picture 8">
            <a:extLst>
              <a:ext uri="{FF2B5EF4-FFF2-40B4-BE49-F238E27FC236}">
                <a16:creationId xmlns:a16="http://schemas.microsoft.com/office/drawing/2014/main" id="{FF169513-5CD7-4833-9495-628A5D600BCB}"/>
              </a:ext>
            </a:extLst>
          </p:cNvPr>
          <p:cNvPicPr>
            <a:picLocks noChangeAspect="1"/>
          </p:cNvPicPr>
          <p:nvPr/>
        </p:nvPicPr>
        <p:blipFill>
          <a:blip r:embed="rId4"/>
          <a:stretch>
            <a:fillRect/>
          </a:stretch>
        </p:blipFill>
        <p:spPr>
          <a:xfrm>
            <a:off x="6753492" y="2256935"/>
            <a:ext cx="390525" cy="438150"/>
          </a:xfrm>
          <a:prstGeom prst="rect">
            <a:avLst/>
          </a:prstGeom>
        </p:spPr>
      </p:pic>
      <p:pic>
        <p:nvPicPr>
          <p:cNvPr id="11" name="Picture 10">
            <a:extLst>
              <a:ext uri="{FF2B5EF4-FFF2-40B4-BE49-F238E27FC236}">
                <a16:creationId xmlns:a16="http://schemas.microsoft.com/office/drawing/2014/main" id="{CF32968F-5874-4B07-9227-D701AB00F710}"/>
              </a:ext>
            </a:extLst>
          </p:cNvPr>
          <p:cNvPicPr>
            <a:picLocks noChangeAspect="1"/>
          </p:cNvPicPr>
          <p:nvPr/>
        </p:nvPicPr>
        <p:blipFill>
          <a:blip r:embed="rId5"/>
          <a:stretch>
            <a:fillRect/>
          </a:stretch>
        </p:blipFill>
        <p:spPr>
          <a:xfrm>
            <a:off x="3748836" y="2727237"/>
            <a:ext cx="857250" cy="752475"/>
          </a:xfrm>
          <a:prstGeom prst="rect">
            <a:avLst/>
          </a:prstGeom>
        </p:spPr>
      </p:pic>
    </p:spTree>
    <p:extLst>
      <p:ext uri="{BB962C8B-B14F-4D97-AF65-F5344CB8AC3E}">
        <p14:creationId xmlns:p14="http://schemas.microsoft.com/office/powerpoint/2010/main" val="2553885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BEEF3A05-95C8-4ED3-984B-4CE0DE635396}"/>
              </a:ext>
            </a:extLst>
          </p:cNvPr>
          <p:cNvSpPr txBox="1"/>
          <p:nvPr/>
        </p:nvSpPr>
        <p:spPr>
          <a:xfrm>
            <a:off x="6339155" y="5840858"/>
            <a:ext cx="3760341" cy="369332"/>
          </a:xfrm>
          <a:prstGeom prst="rect">
            <a:avLst/>
          </a:prstGeom>
          <a:noFill/>
        </p:spPr>
        <p:txBody>
          <a:bodyPr wrap="square" rtlCol="0">
            <a:spAutoFit/>
          </a:bodyPr>
          <a:lstStyle/>
          <a:p>
            <a:r>
              <a:rPr lang="en-GB" dirty="0">
                <a:solidFill>
                  <a:srgbClr val="00B0F0"/>
                </a:solidFill>
              </a:rPr>
              <a:t>Adapted from TES</a:t>
            </a:r>
          </a:p>
        </p:txBody>
      </p:sp>
      <p:sp>
        <p:nvSpPr>
          <p:cNvPr id="7" name="TextBox 6">
            <a:extLst>
              <a:ext uri="{FF2B5EF4-FFF2-40B4-BE49-F238E27FC236}">
                <a16:creationId xmlns:a16="http://schemas.microsoft.com/office/drawing/2014/main" id="{1F7AC014-11A4-4F07-A5CF-6A0DF5946EF8}"/>
              </a:ext>
            </a:extLst>
          </p:cNvPr>
          <p:cNvSpPr txBox="1"/>
          <p:nvPr/>
        </p:nvSpPr>
        <p:spPr>
          <a:xfrm>
            <a:off x="702067" y="941826"/>
            <a:ext cx="5893942" cy="646331"/>
          </a:xfrm>
          <a:prstGeom prst="rect">
            <a:avLst/>
          </a:prstGeom>
          <a:noFill/>
        </p:spPr>
        <p:txBody>
          <a:bodyPr wrap="square" rtlCol="0">
            <a:spAutoFit/>
          </a:bodyPr>
          <a:lstStyle/>
          <a:p>
            <a:endParaRPr lang="en-GB" dirty="0"/>
          </a:p>
          <a:p>
            <a:endParaRPr lang="en-GB" dirty="0"/>
          </a:p>
        </p:txBody>
      </p:sp>
      <p:sp>
        <p:nvSpPr>
          <p:cNvPr id="5" name="TextBox 4">
            <a:extLst>
              <a:ext uri="{FF2B5EF4-FFF2-40B4-BE49-F238E27FC236}">
                <a16:creationId xmlns:a16="http://schemas.microsoft.com/office/drawing/2014/main" id="{21EAAEE8-4C55-4C35-A53A-429DBA0F80CA}"/>
              </a:ext>
            </a:extLst>
          </p:cNvPr>
          <p:cNvSpPr txBox="1"/>
          <p:nvPr/>
        </p:nvSpPr>
        <p:spPr>
          <a:xfrm>
            <a:off x="965771" y="1263721"/>
            <a:ext cx="7459038" cy="923330"/>
          </a:xfrm>
          <a:prstGeom prst="rect">
            <a:avLst/>
          </a:prstGeom>
          <a:noFill/>
        </p:spPr>
        <p:txBody>
          <a:bodyPr wrap="square" rtlCol="0">
            <a:spAutoFit/>
          </a:bodyPr>
          <a:lstStyle/>
          <a:p>
            <a:r>
              <a:rPr lang="en-GB" dirty="0"/>
              <a:t>Which of these shows 5</a:t>
            </a:r>
            <a:r>
              <a:rPr lang="en-GB" baseline="30000" dirty="0"/>
              <a:t>12 </a:t>
            </a:r>
            <a:r>
              <a:rPr lang="en-GB" dirty="0"/>
              <a:t>÷ 5</a:t>
            </a:r>
            <a:r>
              <a:rPr lang="en-GB" baseline="30000" dirty="0"/>
              <a:t>3</a:t>
            </a:r>
            <a:r>
              <a:rPr lang="en-GB" dirty="0"/>
              <a:t> x 5</a:t>
            </a:r>
            <a:r>
              <a:rPr lang="en-GB" baseline="30000" dirty="0"/>
              <a:t>2</a:t>
            </a:r>
            <a:r>
              <a:rPr lang="en-GB" dirty="0"/>
              <a:t> as a power of 5?</a:t>
            </a:r>
          </a:p>
          <a:p>
            <a:endParaRPr lang="en-GB" dirty="0"/>
          </a:p>
          <a:p>
            <a:r>
              <a:rPr lang="en-GB" dirty="0"/>
              <a:t>a) 5</a:t>
            </a:r>
            <a:r>
              <a:rPr lang="en-GB" baseline="30000" dirty="0"/>
              <a:t>6</a:t>
            </a:r>
            <a:r>
              <a:rPr lang="en-GB" dirty="0"/>
              <a:t>   b) 5</a:t>
            </a:r>
            <a:r>
              <a:rPr lang="en-GB" baseline="30000" dirty="0"/>
              <a:t>8</a:t>
            </a:r>
            <a:r>
              <a:rPr lang="en-GB" dirty="0"/>
              <a:t>  c)  5</a:t>
            </a:r>
            <a:r>
              <a:rPr lang="en-GB" baseline="30000" dirty="0"/>
              <a:t>9</a:t>
            </a:r>
            <a:r>
              <a:rPr lang="en-GB" dirty="0"/>
              <a:t>  d) 5</a:t>
            </a:r>
            <a:r>
              <a:rPr lang="en-GB" baseline="30000" dirty="0"/>
              <a:t>11</a:t>
            </a:r>
          </a:p>
        </p:txBody>
      </p:sp>
    </p:spTree>
    <p:extLst>
      <p:ext uri="{BB962C8B-B14F-4D97-AF65-F5344CB8AC3E}">
        <p14:creationId xmlns:p14="http://schemas.microsoft.com/office/powerpoint/2010/main" val="344709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TotalTime>
  <Words>775</Words>
  <Application>Microsoft Office PowerPoint</Application>
  <PresentationFormat>Widescreen</PresentationFormat>
  <Paragraphs>134</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Symbol</vt:lpstr>
      <vt:lpstr>3_HIAS PowerPoint template</vt:lpstr>
      <vt:lpstr>Year 9</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34</cp:revision>
  <dcterms:created xsi:type="dcterms:W3CDTF">2021-01-05T11:02:27Z</dcterms:created>
  <dcterms:modified xsi:type="dcterms:W3CDTF">2021-02-24T14:38:57Z</dcterms:modified>
</cp:coreProperties>
</file>