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4"/>
  </p:notesMasterIdLst>
  <p:sldIdLst>
    <p:sldId id="272" r:id="rId2"/>
    <p:sldId id="2643" r:id="rId3"/>
    <p:sldId id="2645" r:id="rId4"/>
    <p:sldId id="262" r:id="rId5"/>
    <p:sldId id="273" r:id="rId6"/>
    <p:sldId id="2637" r:id="rId7"/>
    <p:sldId id="2646" r:id="rId8"/>
    <p:sldId id="2639" r:id="rId9"/>
    <p:sldId id="2647" r:id="rId10"/>
    <p:sldId id="2641" r:id="rId11"/>
    <p:sldId id="2642" r:id="rId12"/>
    <p:sldId id="263"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EFEA2"/>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108" autoAdjust="0"/>
    <p:restoredTop sz="94660"/>
  </p:normalViewPr>
  <p:slideViewPr>
    <p:cSldViewPr snapToGrid="0">
      <p:cViewPr varScale="1">
        <p:scale>
          <a:sx n="56" d="100"/>
          <a:sy n="56" d="100"/>
        </p:scale>
        <p:origin x="28" y="516"/>
      </p:cViewPr>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FD0AFF3-C104-4FF2-9246-46F3E7242363}" type="datetimeFigureOut">
              <a:rPr lang="en-GB" smtClean="0"/>
              <a:t>11/03/2021</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F929179-DAC7-4087-8034-1DBDA8E953E7}" type="slidenum">
              <a:rPr lang="en-GB" smtClean="0"/>
              <a:t>‹#›</a:t>
            </a:fld>
            <a:endParaRPr lang="en-GB"/>
          </a:p>
        </p:txBody>
      </p:sp>
    </p:spTree>
    <p:extLst>
      <p:ext uri="{BB962C8B-B14F-4D97-AF65-F5344CB8AC3E}">
        <p14:creationId xmlns:p14="http://schemas.microsoft.com/office/powerpoint/2010/main" val="20175845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lvl1pPr>
              <a:defRPr>
                <a:latin typeface="Arial" panose="020B0604020202020204" pitchFamily="34" charset="0"/>
                <a:cs typeface="Arial" panose="020B0604020202020204" pitchFamily="34" charset="0"/>
              </a:defRPr>
            </a:lvl1pPr>
          </a:lstStyle>
          <a:p>
            <a:r>
              <a:rPr lang="en-US"/>
              <a:t>Click to edit Master title style</a:t>
            </a:r>
            <a:endParaRPr lang="en-GB" dirty="0"/>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latin typeface="Arial" panose="020B0604020202020204" pitchFamily="34" charset="0"/>
                <a:cs typeface="Arial" panose="020B0604020202020204"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GB" dirty="0"/>
          </a:p>
        </p:txBody>
      </p:sp>
    </p:spTree>
    <p:extLst>
      <p:ext uri="{BB962C8B-B14F-4D97-AF65-F5344CB8AC3E}">
        <p14:creationId xmlns:p14="http://schemas.microsoft.com/office/powerpoint/2010/main" val="33282985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Arial" panose="020B0604020202020204" pitchFamily="34" charset="0"/>
                <a:cs typeface="Arial" panose="020B0604020202020204" pitchFamily="34" charset="0"/>
              </a:defRPr>
            </a:lvl1pPr>
          </a:lstStyle>
          <a:p>
            <a:r>
              <a:rPr lang="en-US"/>
              <a:t>Click to edit Master title style</a:t>
            </a:r>
            <a:endParaRPr lang="en-GB" dirty="0"/>
          </a:p>
        </p:txBody>
      </p:sp>
      <p:sp>
        <p:nvSpPr>
          <p:cNvPr id="3" name="Content Placeholder 2"/>
          <p:cNvSpPr>
            <a:spLocks noGrp="1"/>
          </p:cNvSpPr>
          <p:nvPr>
            <p:ph idx="1"/>
          </p:nvPr>
        </p:nvSpPr>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Tree>
    <p:extLst>
      <p:ext uri="{BB962C8B-B14F-4D97-AF65-F5344CB8AC3E}">
        <p14:creationId xmlns:p14="http://schemas.microsoft.com/office/powerpoint/2010/main" val="356648491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3200996"/>
            <a:ext cx="10363200" cy="1362075"/>
          </a:xfrm>
        </p:spPr>
        <p:txBody>
          <a:bodyPr anchor="t"/>
          <a:lstStyle>
            <a:lvl1pPr algn="l">
              <a:defRPr sz="4000" b="1" cap="all">
                <a:latin typeface="Arial" panose="020B0604020202020204" pitchFamily="34" charset="0"/>
                <a:cs typeface="Arial" panose="020B0604020202020204" pitchFamily="34" charset="0"/>
              </a:defRPr>
            </a:lvl1pPr>
          </a:lstStyle>
          <a:p>
            <a:r>
              <a:rPr lang="en-US"/>
              <a:t>Click to edit Master title style</a:t>
            </a:r>
            <a:endParaRPr lang="en-GB" dirty="0"/>
          </a:p>
        </p:txBody>
      </p:sp>
      <p:sp>
        <p:nvSpPr>
          <p:cNvPr id="3" name="Text Placeholder 2"/>
          <p:cNvSpPr>
            <a:spLocks noGrp="1"/>
          </p:cNvSpPr>
          <p:nvPr>
            <p:ph type="body" idx="1"/>
          </p:nvPr>
        </p:nvSpPr>
        <p:spPr>
          <a:xfrm>
            <a:off x="963084" y="1700809"/>
            <a:ext cx="10363200" cy="1500187"/>
          </a:xfrm>
        </p:spPr>
        <p:txBody>
          <a:bodyPr anchor="b"/>
          <a:lstStyle>
            <a:lvl1pPr marL="0" indent="0">
              <a:buNone/>
              <a:defRPr sz="2000">
                <a:solidFill>
                  <a:schemeClr val="tx1">
                    <a:tint val="75000"/>
                  </a:schemeClr>
                </a:solidFill>
                <a:latin typeface="Arial" panose="020B0604020202020204" pitchFamily="34" charset="0"/>
                <a:cs typeface="Arial" panose="020B0604020202020204" pitchFamily="34" charset="0"/>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Tree>
    <p:extLst>
      <p:ext uri="{BB962C8B-B14F-4D97-AF65-F5344CB8AC3E}">
        <p14:creationId xmlns:p14="http://schemas.microsoft.com/office/powerpoint/2010/main" val="272067680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Arial" panose="020B0604020202020204" pitchFamily="34" charset="0"/>
                <a:cs typeface="Arial" panose="020B0604020202020204" pitchFamily="34" charset="0"/>
              </a:defRPr>
            </a:lvl1pPr>
          </a:lstStyle>
          <a:p>
            <a:r>
              <a:rPr lang="en-US"/>
              <a:t>Click to edit Master title style</a:t>
            </a:r>
            <a:endParaRPr lang="en-GB" dirty="0"/>
          </a:p>
        </p:txBody>
      </p:sp>
      <p:sp>
        <p:nvSpPr>
          <p:cNvPr id="3" name="Content Placeholder 2"/>
          <p:cNvSpPr>
            <a:spLocks noGrp="1"/>
          </p:cNvSpPr>
          <p:nvPr>
            <p:ph sz="half" idx="1"/>
          </p:nvPr>
        </p:nvSpPr>
        <p:spPr>
          <a:xfrm>
            <a:off x="609600" y="1600201"/>
            <a:ext cx="5384800" cy="4349079"/>
          </a:xfrm>
        </p:spPr>
        <p:txBody>
          <a:bodyPr/>
          <a:lstStyle>
            <a:lvl1pPr>
              <a:defRPr sz="2800">
                <a:latin typeface="Arial" panose="020B0604020202020204" pitchFamily="34" charset="0"/>
                <a:cs typeface="Arial" panose="020B0604020202020204" pitchFamily="34" charset="0"/>
              </a:defRPr>
            </a:lvl1pPr>
            <a:lvl2pPr>
              <a:defRPr sz="2400">
                <a:latin typeface="Arial" panose="020B0604020202020204" pitchFamily="34" charset="0"/>
                <a:cs typeface="Arial" panose="020B0604020202020204" pitchFamily="34" charset="0"/>
              </a:defRPr>
            </a:lvl2pPr>
            <a:lvl3pPr>
              <a:defRPr sz="2000">
                <a:latin typeface="Arial" panose="020B0604020202020204" pitchFamily="34" charset="0"/>
                <a:cs typeface="Arial" panose="020B0604020202020204" pitchFamily="34" charset="0"/>
              </a:defRPr>
            </a:lvl3pPr>
            <a:lvl4pPr>
              <a:defRPr sz="1800">
                <a:latin typeface="Arial" panose="020B0604020202020204" pitchFamily="34" charset="0"/>
                <a:cs typeface="Arial" panose="020B0604020202020204" pitchFamily="34" charset="0"/>
              </a:defRPr>
            </a:lvl4pPr>
            <a:lvl5pPr>
              <a:defRPr sz="1800">
                <a:latin typeface="Arial" panose="020B0604020202020204" pitchFamily="34" charset="0"/>
                <a:cs typeface="Arial" panose="020B0604020202020204" pitchFamily="34" charset="0"/>
              </a:defRPr>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4" name="Content Placeholder 3"/>
          <p:cNvSpPr>
            <a:spLocks noGrp="1"/>
          </p:cNvSpPr>
          <p:nvPr>
            <p:ph sz="half" idx="2"/>
          </p:nvPr>
        </p:nvSpPr>
        <p:spPr>
          <a:xfrm>
            <a:off x="6197600" y="1600201"/>
            <a:ext cx="5384800" cy="4349079"/>
          </a:xfrm>
        </p:spPr>
        <p:txBody>
          <a:bodyPr/>
          <a:lstStyle>
            <a:lvl1pPr>
              <a:defRPr sz="2800">
                <a:latin typeface="Arial" panose="020B0604020202020204" pitchFamily="34" charset="0"/>
                <a:cs typeface="Arial" panose="020B0604020202020204" pitchFamily="34" charset="0"/>
              </a:defRPr>
            </a:lvl1pPr>
            <a:lvl2pPr>
              <a:defRPr sz="2400">
                <a:latin typeface="Arial" panose="020B0604020202020204" pitchFamily="34" charset="0"/>
                <a:cs typeface="Arial" panose="020B0604020202020204" pitchFamily="34" charset="0"/>
              </a:defRPr>
            </a:lvl2pPr>
            <a:lvl3pPr>
              <a:defRPr sz="2000">
                <a:latin typeface="Arial" panose="020B0604020202020204" pitchFamily="34" charset="0"/>
                <a:cs typeface="Arial" panose="020B0604020202020204" pitchFamily="34" charset="0"/>
              </a:defRPr>
            </a:lvl3pPr>
            <a:lvl4pPr>
              <a:defRPr sz="1800">
                <a:latin typeface="Arial" panose="020B0604020202020204" pitchFamily="34" charset="0"/>
                <a:cs typeface="Arial" panose="020B0604020202020204" pitchFamily="34" charset="0"/>
              </a:defRPr>
            </a:lvl4pPr>
            <a:lvl5pPr>
              <a:defRPr sz="1800">
                <a:latin typeface="Arial" panose="020B0604020202020204" pitchFamily="34" charset="0"/>
                <a:cs typeface="Arial" panose="020B0604020202020204" pitchFamily="34" charset="0"/>
              </a:defRPr>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Tree>
    <p:extLst>
      <p:ext uri="{BB962C8B-B14F-4D97-AF65-F5344CB8AC3E}">
        <p14:creationId xmlns:p14="http://schemas.microsoft.com/office/powerpoint/2010/main" val="308856949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GB" dirty="0"/>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atin typeface="Arial" panose="020B0604020202020204" pitchFamily="34" charset="0"/>
                <a:cs typeface="Arial" panose="020B0604020202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6"/>
            <a:ext cx="5386917" cy="3774405"/>
          </a:xfrm>
        </p:spPr>
        <p:txBody>
          <a:bodyPr/>
          <a:lstStyle>
            <a:lvl1pPr>
              <a:defRPr sz="2400">
                <a:latin typeface="Arial" panose="020B0604020202020204" pitchFamily="34" charset="0"/>
                <a:cs typeface="Arial" panose="020B0604020202020204" pitchFamily="34" charset="0"/>
              </a:defRPr>
            </a:lvl1pPr>
            <a:lvl2pPr>
              <a:defRPr sz="2000">
                <a:latin typeface="Arial" panose="020B0604020202020204" pitchFamily="34" charset="0"/>
                <a:cs typeface="Arial" panose="020B0604020202020204" pitchFamily="34" charset="0"/>
              </a:defRPr>
            </a:lvl2pPr>
            <a:lvl3pPr>
              <a:defRPr sz="1800">
                <a:latin typeface="Arial" panose="020B0604020202020204" pitchFamily="34" charset="0"/>
                <a:cs typeface="Arial" panose="020B0604020202020204" pitchFamily="34" charset="0"/>
              </a:defRPr>
            </a:lvl3pPr>
            <a:lvl4pPr>
              <a:defRPr sz="1600">
                <a:latin typeface="Arial" panose="020B0604020202020204" pitchFamily="34" charset="0"/>
                <a:cs typeface="Arial" panose="020B0604020202020204" pitchFamily="34" charset="0"/>
              </a:defRPr>
            </a:lvl4pPr>
            <a:lvl5pPr>
              <a:defRPr sz="1600">
                <a:latin typeface="Arial" panose="020B0604020202020204" pitchFamily="34" charset="0"/>
                <a:cs typeface="Arial" panose="020B0604020202020204" pitchFamily="34" charset="0"/>
              </a:defRPr>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baseline="0">
                <a:latin typeface="Arial" panose="020B0604020202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6"/>
            <a:ext cx="5389033" cy="3774405"/>
          </a:xfrm>
        </p:spPr>
        <p:txBody>
          <a:bodyPr/>
          <a:lstStyle>
            <a:lvl1pPr>
              <a:defRPr sz="2400" baseline="0">
                <a:latin typeface="Arial" panose="020B0604020202020204" pitchFamily="34" charset="0"/>
                <a:cs typeface="Arial" panose="020B0604020202020204" pitchFamily="34" charset="0"/>
              </a:defRPr>
            </a:lvl1pPr>
            <a:lvl2pPr>
              <a:defRPr sz="2000">
                <a:latin typeface="Arial" panose="020B0604020202020204" pitchFamily="34" charset="0"/>
                <a:cs typeface="Arial" panose="020B0604020202020204" pitchFamily="34" charset="0"/>
              </a:defRPr>
            </a:lvl2pPr>
            <a:lvl3pPr>
              <a:defRPr sz="1800">
                <a:latin typeface="Arial" panose="020B0604020202020204" pitchFamily="34" charset="0"/>
                <a:cs typeface="Arial" panose="020B0604020202020204" pitchFamily="34" charset="0"/>
              </a:defRPr>
            </a:lvl3pPr>
            <a:lvl4pPr>
              <a:defRPr sz="1600">
                <a:latin typeface="Arial" panose="020B0604020202020204" pitchFamily="34" charset="0"/>
                <a:cs typeface="Arial" panose="020B0604020202020204" pitchFamily="34" charset="0"/>
              </a:defRPr>
            </a:lvl4pPr>
            <a:lvl5pPr>
              <a:defRPr sz="1600">
                <a:latin typeface="Arial" panose="020B0604020202020204" pitchFamily="34" charset="0"/>
                <a:cs typeface="Arial" panose="020B0604020202020204" pitchFamily="34" charset="0"/>
              </a:defRPr>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Tree>
    <p:extLst>
      <p:ext uri="{BB962C8B-B14F-4D97-AF65-F5344CB8AC3E}">
        <p14:creationId xmlns:p14="http://schemas.microsoft.com/office/powerpoint/2010/main" val="63175739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Arial" panose="020B0604020202020204" pitchFamily="34" charset="0"/>
                <a:cs typeface="Arial" panose="020B0604020202020204" pitchFamily="34" charset="0"/>
              </a:defRPr>
            </a:lvl1pPr>
          </a:lstStyle>
          <a:p>
            <a:r>
              <a:rPr lang="en-US"/>
              <a:t>Click to edit Master title style</a:t>
            </a:r>
            <a:endParaRPr lang="en-GB" dirty="0"/>
          </a:p>
        </p:txBody>
      </p:sp>
    </p:spTree>
    <p:extLst>
      <p:ext uri="{BB962C8B-B14F-4D97-AF65-F5344CB8AC3E}">
        <p14:creationId xmlns:p14="http://schemas.microsoft.com/office/powerpoint/2010/main" val="154707207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2" name="Picture 6"/>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27051" y="6053138"/>
            <a:ext cx="2548467" cy="50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1745675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pic>
        <p:nvPicPr>
          <p:cNvPr id="5" name="Picture 2"/>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8970434" y="188913"/>
            <a:ext cx="3119967" cy="10033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6" name="Picture 10"/>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527051" y="6053138"/>
            <a:ext cx="2548467" cy="50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609601" y="273050"/>
            <a:ext cx="4011084" cy="1162050"/>
          </a:xfrm>
        </p:spPr>
        <p:txBody>
          <a:bodyPr anchor="b"/>
          <a:lstStyle>
            <a:lvl1pPr algn="l">
              <a:defRPr sz="2000" b="1">
                <a:latin typeface="Arial" panose="020B0604020202020204" pitchFamily="34" charset="0"/>
                <a:cs typeface="Arial" panose="020B0604020202020204" pitchFamily="34" charset="0"/>
              </a:defRPr>
            </a:lvl1pPr>
          </a:lstStyle>
          <a:p>
            <a:r>
              <a:rPr lang="en-US"/>
              <a:t>Click to edit Master title style</a:t>
            </a:r>
            <a:endParaRPr lang="en-GB" dirty="0"/>
          </a:p>
        </p:txBody>
      </p:sp>
      <p:sp>
        <p:nvSpPr>
          <p:cNvPr id="3" name="Content Placeholder 2"/>
          <p:cNvSpPr>
            <a:spLocks noGrp="1"/>
          </p:cNvSpPr>
          <p:nvPr>
            <p:ph idx="1"/>
          </p:nvPr>
        </p:nvSpPr>
        <p:spPr>
          <a:xfrm>
            <a:off x="4766733" y="1484785"/>
            <a:ext cx="6815667" cy="4464496"/>
          </a:xfrm>
        </p:spPr>
        <p:txBody>
          <a:bodyPr/>
          <a:lstStyle>
            <a:lvl1pPr>
              <a:defRPr sz="3200">
                <a:latin typeface="Arial" panose="020B0604020202020204" pitchFamily="34" charset="0"/>
                <a:cs typeface="Arial" panose="020B0604020202020204" pitchFamily="34" charset="0"/>
              </a:defRPr>
            </a:lvl1pPr>
            <a:lvl2pPr>
              <a:defRPr sz="2800">
                <a:latin typeface="Arial" panose="020B0604020202020204" pitchFamily="34" charset="0"/>
                <a:cs typeface="Arial" panose="020B0604020202020204" pitchFamily="34" charset="0"/>
              </a:defRPr>
            </a:lvl2pPr>
            <a:lvl3pPr>
              <a:defRPr sz="2400">
                <a:latin typeface="Arial" panose="020B0604020202020204" pitchFamily="34" charset="0"/>
                <a:cs typeface="Arial" panose="020B0604020202020204" pitchFamily="34" charset="0"/>
              </a:defRPr>
            </a:lvl3pPr>
            <a:lvl4pPr>
              <a:defRPr sz="2000">
                <a:latin typeface="Arial" panose="020B0604020202020204" pitchFamily="34" charset="0"/>
                <a:cs typeface="Arial" panose="020B0604020202020204" pitchFamily="34" charset="0"/>
              </a:defRPr>
            </a:lvl4pPr>
            <a:lvl5pPr>
              <a:defRPr sz="2000">
                <a:latin typeface="Arial" panose="020B0604020202020204" pitchFamily="34" charset="0"/>
                <a:cs typeface="Arial" panose="020B0604020202020204" pitchFamily="34" charset="0"/>
              </a:defRPr>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4" name="Text Placeholder 3"/>
          <p:cNvSpPr>
            <a:spLocks noGrp="1"/>
          </p:cNvSpPr>
          <p:nvPr>
            <p:ph type="body" sz="half" idx="2"/>
          </p:nvPr>
        </p:nvSpPr>
        <p:spPr>
          <a:xfrm>
            <a:off x="609601" y="1484785"/>
            <a:ext cx="4011084" cy="4462603"/>
          </a:xfrm>
        </p:spPr>
        <p:txBody>
          <a:bodyPr/>
          <a:lstStyle>
            <a:lvl1pPr marL="0" indent="0">
              <a:buNone/>
              <a:defRPr sz="1400">
                <a:latin typeface="Arial" panose="020B0604020202020204" pitchFamily="34" charset="0"/>
                <a:cs typeface="Arial" panose="020B0604020202020204" pitchFamily="34"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268290565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5" name="Picture 2"/>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8970434" y="188913"/>
            <a:ext cx="3119967" cy="10033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6" name="Picture 10"/>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527051" y="6053138"/>
            <a:ext cx="2548467" cy="50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605003" y="4800600"/>
            <a:ext cx="7315200" cy="566738"/>
          </a:xfrm>
        </p:spPr>
        <p:txBody>
          <a:bodyPr anchor="b"/>
          <a:lstStyle>
            <a:lvl1pPr algn="l">
              <a:defRPr sz="2000" b="1" baseline="0">
                <a:latin typeface="Arial" panose="020B0604020202020204" pitchFamily="34" charset="0"/>
              </a:defRPr>
            </a:lvl1pPr>
          </a:lstStyle>
          <a:p>
            <a:r>
              <a:rPr lang="en-US"/>
              <a:t>Click to edit Master title style</a:t>
            </a:r>
            <a:endParaRPr lang="en-GB" dirty="0"/>
          </a:p>
        </p:txBody>
      </p:sp>
      <p:sp>
        <p:nvSpPr>
          <p:cNvPr id="3" name="Picture Placeholder 2"/>
          <p:cNvSpPr>
            <a:spLocks noGrp="1"/>
          </p:cNvSpPr>
          <p:nvPr>
            <p:ph type="pic" idx="1"/>
          </p:nvPr>
        </p:nvSpPr>
        <p:spPr>
          <a:xfrm>
            <a:off x="605003" y="612775"/>
            <a:ext cx="7315200" cy="4114800"/>
          </a:xfrm>
        </p:spPr>
        <p:txBody>
          <a:bodyPr rtlCol="0">
            <a:normAutofit/>
          </a:bodyPr>
          <a:lstStyle>
            <a:lvl1pPr marL="0" indent="0">
              <a:buNone/>
              <a:defRPr sz="3200">
                <a:latin typeface="Arial" panose="020B0604020202020204" pitchFamily="34" charset="0"/>
                <a:cs typeface="Arial" panose="020B0604020202020204" pitchFamily="34"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a:t>Click icon to add picture</a:t>
            </a:r>
            <a:endParaRPr lang="en-GB" noProof="0" dirty="0"/>
          </a:p>
        </p:txBody>
      </p:sp>
      <p:sp>
        <p:nvSpPr>
          <p:cNvPr id="4" name="Text Placeholder 3"/>
          <p:cNvSpPr>
            <a:spLocks noGrp="1"/>
          </p:cNvSpPr>
          <p:nvPr>
            <p:ph type="body" sz="half" idx="2"/>
          </p:nvPr>
        </p:nvSpPr>
        <p:spPr>
          <a:xfrm>
            <a:off x="605003" y="5367338"/>
            <a:ext cx="7315200" cy="509934"/>
          </a:xfrm>
        </p:spPr>
        <p:txBody>
          <a:bodyPr/>
          <a:lstStyle>
            <a:lvl1pPr marL="0" indent="0">
              <a:buNone/>
              <a:defRPr sz="1400">
                <a:latin typeface="Arial" panose="020B0604020202020204" pitchFamily="34" charset="0"/>
                <a:cs typeface="Arial" panose="020B0604020202020204" pitchFamily="34"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4357495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3.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2.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jpeg"/><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050" name="Title Placeholder 1"/>
          <p:cNvSpPr>
            <a:spLocks noGrp="1"/>
          </p:cNvSpPr>
          <p:nvPr>
            <p:ph type="title"/>
          </p:nvPr>
        </p:nvSpPr>
        <p:spPr bwMode="auto">
          <a:xfrm>
            <a:off x="609601" y="274638"/>
            <a:ext cx="8174567"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endParaRPr lang="en-GB" altLang="en-US"/>
          </a:p>
        </p:txBody>
      </p:sp>
      <p:sp>
        <p:nvSpPr>
          <p:cNvPr id="2051" name="Text Placeholder 2"/>
          <p:cNvSpPr>
            <a:spLocks noGrp="1"/>
          </p:cNvSpPr>
          <p:nvPr>
            <p:ph type="body" idx="1"/>
          </p:nvPr>
        </p:nvSpPr>
        <p:spPr bwMode="auto">
          <a:xfrm>
            <a:off x="609600" y="1600200"/>
            <a:ext cx="10972800" cy="4349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endParaRPr lang="en-GB" altLang="en-US"/>
          </a:p>
        </p:txBody>
      </p:sp>
      <p:pic>
        <p:nvPicPr>
          <p:cNvPr id="2052" name="Picture 2"/>
          <p:cNvPicPr>
            <a:picLocks noChangeAspect="1" noChangeArrowheads="1"/>
          </p:cNvPicPr>
          <p:nvPr/>
        </p:nvPicPr>
        <p:blipFill>
          <a:blip r:embed="rId11">
            <a:extLst>
              <a:ext uri="{28A0092B-C50C-407E-A947-70E740481C1C}">
                <a14:useLocalDpi xmlns:a14="http://schemas.microsoft.com/office/drawing/2010/main" val="0"/>
              </a:ext>
            </a:extLst>
          </a:blip>
          <a:srcRect r="81207" b="43192"/>
          <a:stretch>
            <a:fillRect/>
          </a:stretch>
        </p:blipFill>
        <p:spPr bwMode="auto">
          <a:xfrm>
            <a:off x="9914468" y="4652964"/>
            <a:ext cx="2518833" cy="22193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053" name="Picture 8"/>
          <p:cNvPicPr>
            <a:picLocks noChangeAspect="1"/>
          </p:cNvPicPr>
          <p:nvPr/>
        </p:nvPicPr>
        <p:blipFill>
          <a:blip r:embed="rId12">
            <a:extLst>
              <a:ext uri="{28A0092B-C50C-407E-A947-70E740481C1C}">
                <a14:useLocalDpi xmlns:a14="http://schemas.microsoft.com/office/drawing/2010/main" val="0"/>
              </a:ext>
            </a:extLst>
          </a:blip>
          <a:srcRect/>
          <a:stretch>
            <a:fillRect/>
          </a:stretch>
        </p:blipFill>
        <p:spPr bwMode="auto">
          <a:xfrm>
            <a:off x="527051" y="6053138"/>
            <a:ext cx="2548467" cy="50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54" name="Picture 2"/>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9215967" y="260350"/>
            <a:ext cx="2641600" cy="76993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31841369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Lst>
  <p:txStyles>
    <p:titleStyle>
      <a:lvl1pPr algn="ctr" rtl="0" eaLnBrk="0" fontAlgn="base" hangingPunct="0">
        <a:spcBef>
          <a:spcPct val="0"/>
        </a:spcBef>
        <a:spcAft>
          <a:spcPct val="0"/>
        </a:spcAft>
        <a:defRPr sz="3200" kern="1200">
          <a:solidFill>
            <a:schemeClr val="tx1"/>
          </a:solidFill>
          <a:latin typeface="Arial" panose="020B0604020202020204" pitchFamily="34" charset="0"/>
          <a:ea typeface="+mj-ea"/>
          <a:cs typeface="Arial" panose="020B0604020202020204" pitchFamily="34" charset="0"/>
        </a:defRPr>
      </a:lvl1pPr>
      <a:lvl2pPr algn="ctr" rtl="0" eaLnBrk="0" fontAlgn="base" hangingPunct="0">
        <a:spcBef>
          <a:spcPct val="0"/>
        </a:spcBef>
        <a:spcAft>
          <a:spcPct val="0"/>
        </a:spcAft>
        <a:defRPr sz="3200">
          <a:solidFill>
            <a:schemeClr val="tx1"/>
          </a:solidFill>
          <a:latin typeface="Arial" pitchFamily="34" charset="0"/>
          <a:cs typeface="Arial" pitchFamily="34" charset="0"/>
        </a:defRPr>
      </a:lvl2pPr>
      <a:lvl3pPr algn="ctr" rtl="0" eaLnBrk="0" fontAlgn="base" hangingPunct="0">
        <a:spcBef>
          <a:spcPct val="0"/>
        </a:spcBef>
        <a:spcAft>
          <a:spcPct val="0"/>
        </a:spcAft>
        <a:defRPr sz="3200">
          <a:solidFill>
            <a:schemeClr val="tx1"/>
          </a:solidFill>
          <a:latin typeface="Arial" pitchFamily="34" charset="0"/>
          <a:cs typeface="Arial" pitchFamily="34" charset="0"/>
        </a:defRPr>
      </a:lvl3pPr>
      <a:lvl4pPr algn="ctr" rtl="0" eaLnBrk="0" fontAlgn="base" hangingPunct="0">
        <a:spcBef>
          <a:spcPct val="0"/>
        </a:spcBef>
        <a:spcAft>
          <a:spcPct val="0"/>
        </a:spcAft>
        <a:defRPr sz="3200">
          <a:solidFill>
            <a:schemeClr val="tx1"/>
          </a:solidFill>
          <a:latin typeface="Arial" pitchFamily="34" charset="0"/>
          <a:cs typeface="Arial" pitchFamily="34" charset="0"/>
        </a:defRPr>
      </a:lvl4pPr>
      <a:lvl5pPr algn="ctr" rtl="0" eaLnBrk="0" fontAlgn="base" hangingPunct="0">
        <a:spcBef>
          <a:spcPct val="0"/>
        </a:spcBef>
        <a:spcAft>
          <a:spcPct val="0"/>
        </a:spcAft>
        <a:defRPr sz="3200">
          <a:solidFill>
            <a:schemeClr val="tx1"/>
          </a:solidFill>
          <a:latin typeface="Arial" pitchFamily="34" charset="0"/>
          <a:cs typeface="Arial" pitchFamily="34" charset="0"/>
        </a:defRPr>
      </a:lvl5pPr>
      <a:lvl6pPr marL="457200" algn="ctr" rtl="0" fontAlgn="base">
        <a:spcBef>
          <a:spcPct val="0"/>
        </a:spcBef>
        <a:spcAft>
          <a:spcPct val="0"/>
        </a:spcAft>
        <a:defRPr sz="3200">
          <a:solidFill>
            <a:schemeClr val="tx1"/>
          </a:solidFill>
          <a:latin typeface="Arial" pitchFamily="34" charset="0"/>
          <a:cs typeface="Arial" pitchFamily="34" charset="0"/>
        </a:defRPr>
      </a:lvl6pPr>
      <a:lvl7pPr marL="914400" algn="ctr" rtl="0" fontAlgn="base">
        <a:spcBef>
          <a:spcPct val="0"/>
        </a:spcBef>
        <a:spcAft>
          <a:spcPct val="0"/>
        </a:spcAft>
        <a:defRPr sz="3200">
          <a:solidFill>
            <a:schemeClr val="tx1"/>
          </a:solidFill>
          <a:latin typeface="Arial" pitchFamily="34" charset="0"/>
          <a:cs typeface="Arial" pitchFamily="34" charset="0"/>
        </a:defRPr>
      </a:lvl7pPr>
      <a:lvl8pPr marL="1371600" algn="ctr" rtl="0" fontAlgn="base">
        <a:spcBef>
          <a:spcPct val="0"/>
        </a:spcBef>
        <a:spcAft>
          <a:spcPct val="0"/>
        </a:spcAft>
        <a:defRPr sz="3200">
          <a:solidFill>
            <a:schemeClr val="tx1"/>
          </a:solidFill>
          <a:latin typeface="Arial" pitchFamily="34" charset="0"/>
          <a:cs typeface="Arial" pitchFamily="34" charset="0"/>
        </a:defRPr>
      </a:lvl8pPr>
      <a:lvl9pPr marL="1828800" algn="ctr" rtl="0" fontAlgn="base">
        <a:spcBef>
          <a:spcPct val="0"/>
        </a:spcBef>
        <a:spcAft>
          <a:spcPct val="0"/>
        </a:spcAft>
        <a:defRPr sz="3200">
          <a:solidFill>
            <a:schemeClr val="tx1"/>
          </a:solidFill>
          <a:latin typeface="Arial" pitchFamily="34" charset="0"/>
          <a:cs typeface="Arial" pitchFamily="34" charset="0"/>
        </a:defRPr>
      </a:lvl9pPr>
    </p:titleStyle>
    <p:bodyStyle>
      <a:lvl1pPr marL="342900" indent="-342900" algn="l" rtl="0" eaLnBrk="0" fontAlgn="base" hangingPunct="0">
        <a:spcBef>
          <a:spcPct val="20000"/>
        </a:spcBef>
        <a:spcAft>
          <a:spcPct val="0"/>
        </a:spcAft>
        <a:buFont typeface="Arial" charset="0"/>
        <a:buChar char="•"/>
        <a:defRPr sz="2800" kern="1200">
          <a:solidFill>
            <a:schemeClr val="tx1"/>
          </a:solidFill>
          <a:latin typeface="Arial" panose="020B0604020202020204" pitchFamily="34" charset="0"/>
          <a:ea typeface="+mn-ea"/>
          <a:cs typeface="Arial" panose="020B0604020202020204" pitchFamily="34" charset="0"/>
        </a:defRPr>
      </a:lvl1pPr>
      <a:lvl2pPr marL="742950" indent="-285750" algn="l" rtl="0" eaLnBrk="0" fontAlgn="base" hangingPunct="0">
        <a:spcBef>
          <a:spcPct val="20000"/>
        </a:spcBef>
        <a:spcAft>
          <a:spcPct val="0"/>
        </a:spcAft>
        <a:buFont typeface="Arial"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rtl="0" eaLnBrk="0" fontAlgn="base" hangingPunct="0">
        <a:spcBef>
          <a:spcPct val="20000"/>
        </a:spcBef>
        <a:spcAft>
          <a:spcPct val="0"/>
        </a:spcAft>
        <a:buFont typeface="Arial"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rtl="0" eaLnBrk="0" fontAlgn="base" hangingPunct="0">
        <a:spcBef>
          <a:spcPct val="20000"/>
        </a:spcBef>
        <a:spcAft>
          <a:spcPct val="0"/>
        </a:spcAft>
        <a:buFont typeface="Arial" charset="0"/>
        <a:buChar char="–"/>
        <a:defRPr kern="1200">
          <a:solidFill>
            <a:schemeClr val="tx1"/>
          </a:solidFill>
          <a:latin typeface="Arial" panose="020B0604020202020204" pitchFamily="34" charset="0"/>
          <a:ea typeface="+mn-ea"/>
          <a:cs typeface="Arial" panose="020B0604020202020204" pitchFamily="34" charset="0"/>
        </a:defRPr>
      </a:lvl4pPr>
      <a:lvl5pPr marL="2057400" indent="-228600" algn="l" rtl="0" eaLnBrk="0" fontAlgn="base" hangingPunct="0">
        <a:spcBef>
          <a:spcPct val="20000"/>
        </a:spcBef>
        <a:spcAft>
          <a:spcPct val="0"/>
        </a:spcAft>
        <a:buFont typeface="Arial" charset="0"/>
        <a:buChar char="»"/>
        <a:defRPr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1.xml"/><Relationship Id="rId4" Type="http://schemas.openxmlformats.org/officeDocument/2006/relationships/image" Target="../media/image7.png"/></Relationships>
</file>

<file path=ppt/slides/_rels/slide10.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mailto:Jo.Lees@hants.gov.uk" TargetMode="External"/><Relationship Id="rId2" Type="http://schemas.openxmlformats.org/officeDocument/2006/relationships/hyperlink" Target="mailto:Jacqui.clifft@hants.gov.uk" TargetMode="External"/><Relationship Id="rId1" Type="http://schemas.openxmlformats.org/officeDocument/2006/relationships/slideLayout" Target="../slideLayouts/slideLayout2.xml"/><Relationship Id="rId6" Type="http://schemas.openxmlformats.org/officeDocument/2006/relationships/image" Target="../media/image13.png"/><Relationship Id="rId5" Type="http://schemas.openxmlformats.org/officeDocument/2006/relationships/image" Target="../media/image7.png"/><Relationship Id="rId4" Type="http://schemas.openxmlformats.org/officeDocument/2006/relationships/hyperlink" Target="mailto:hias.enquiries@hants.gov.uk"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l="785" t="1016" r="535"/>
          <a:stretch/>
        </p:blipFill>
        <p:spPr bwMode="auto">
          <a:xfrm>
            <a:off x="472664" y="171903"/>
            <a:ext cx="10163596" cy="651419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Title 1"/>
          <p:cNvSpPr>
            <a:spLocks noGrp="1"/>
          </p:cNvSpPr>
          <p:nvPr>
            <p:ph type="ctrTitle"/>
          </p:nvPr>
        </p:nvSpPr>
        <p:spPr>
          <a:xfrm>
            <a:off x="1847528" y="1628801"/>
            <a:ext cx="7772400" cy="1470025"/>
          </a:xfrm>
        </p:spPr>
        <p:txBody>
          <a:bodyPr>
            <a:normAutofit/>
          </a:bodyPr>
          <a:lstStyle/>
          <a:p>
            <a:pPr algn="l"/>
            <a:r>
              <a:rPr lang="en-GB" b="1" dirty="0"/>
              <a:t>Year 3</a:t>
            </a:r>
          </a:p>
        </p:txBody>
      </p:sp>
      <p:sp>
        <p:nvSpPr>
          <p:cNvPr id="3" name="Subtitle 2"/>
          <p:cNvSpPr>
            <a:spLocks noGrp="1"/>
          </p:cNvSpPr>
          <p:nvPr>
            <p:ph type="subTitle" idx="1"/>
          </p:nvPr>
        </p:nvSpPr>
        <p:spPr>
          <a:xfrm>
            <a:off x="1847528" y="3068960"/>
            <a:ext cx="7776864" cy="966223"/>
          </a:xfrm>
        </p:spPr>
        <p:txBody>
          <a:bodyPr>
            <a:normAutofit/>
          </a:bodyPr>
          <a:lstStyle/>
          <a:p>
            <a:pPr algn="l"/>
            <a:r>
              <a:rPr lang="en-GB" sz="2400" b="1" dirty="0">
                <a:solidFill>
                  <a:schemeClr val="tx1"/>
                </a:solidFill>
              </a:rPr>
              <a:t>Statistics 2</a:t>
            </a:r>
          </a:p>
          <a:p>
            <a:pPr marL="342900" indent="-342900" algn="l">
              <a:buFont typeface="Arial" panose="020B0604020202020204" pitchFamily="34" charset="0"/>
              <a:buChar char="•"/>
            </a:pPr>
            <a:r>
              <a:rPr lang="en-GB" sz="1800" b="1" dirty="0">
                <a:solidFill>
                  <a:schemeClr val="tx1"/>
                </a:solidFill>
                <a:effectLst/>
                <a:latin typeface="Arial" panose="020B0604020202020204" pitchFamily="34" charset="0"/>
                <a:ea typeface="Calibri" panose="020F0502020204030204" pitchFamily="34" charset="0"/>
              </a:rPr>
              <a:t>Interpret and present data using bar charts, pictograms and tables</a:t>
            </a:r>
            <a:endParaRPr lang="en-GB" sz="2400" b="1" dirty="0">
              <a:solidFill>
                <a:schemeClr val="tx1"/>
              </a:solidFill>
            </a:endParaRPr>
          </a:p>
        </p:txBody>
      </p:sp>
      <p:sp>
        <p:nvSpPr>
          <p:cNvPr id="4" name="Subtitle 2"/>
          <p:cNvSpPr txBox="1">
            <a:spLocks/>
          </p:cNvSpPr>
          <p:nvPr/>
        </p:nvSpPr>
        <p:spPr>
          <a:xfrm>
            <a:off x="1883718" y="4797152"/>
            <a:ext cx="7776864" cy="1126976"/>
          </a:xfrm>
          <a:prstGeom prst="rect">
            <a:avLst/>
          </a:prstGeom>
        </p:spPr>
        <p:txBody>
          <a:bodyPr vert="horz" lIns="91440" tIns="45720" rIns="91440" bIns="45720" rtlCol="0">
            <a:normAutofit lnSpcReduction="10000"/>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l"/>
            <a:r>
              <a:rPr lang="en-GB" sz="1200" dirty="0">
                <a:solidFill>
                  <a:schemeClr val="tx1"/>
                </a:solidFill>
                <a:latin typeface="Arial" panose="020B0604020202020204" pitchFamily="34" charset="0"/>
                <a:cs typeface="Arial" panose="020B0604020202020204" pitchFamily="34" charset="0"/>
              </a:rPr>
              <a:t>HIAS maths  Team</a:t>
            </a:r>
          </a:p>
          <a:p>
            <a:pPr algn="l"/>
            <a:r>
              <a:rPr lang="en-GB" sz="1200" dirty="0">
                <a:solidFill>
                  <a:schemeClr val="tx1"/>
                </a:solidFill>
                <a:latin typeface="Arial" panose="020B0604020202020204" pitchFamily="34" charset="0"/>
                <a:cs typeface="Arial" panose="020B0604020202020204" pitchFamily="34" charset="0"/>
              </a:rPr>
              <a:t>Spring 2021</a:t>
            </a:r>
          </a:p>
          <a:p>
            <a:pPr algn="l"/>
            <a:r>
              <a:rPr lang="en-GB" sz="1200" dirty="0">
                <a:solidFill>
                  <a:schemeClr val="tx1"/>
                </a:solidFill>
                <a:latin typeface="Arial" panose="020B0604020202020204" pitchFamily="34" charset="0"/>
                <a:cs typeface="Arial" panose="020B0604020202020204" pitchFamily="34" charset="0"/>
              </a:rPr>
              <a:t>Final version</a:t>
            </a:r>
          </a:p>
          <a:p>
            <a:pPr algn="l"/>
            <a:endParaRPr lang="en-GB" sz="1400" dirty="0">
              <a:solidFill>
                <a:schemeClr val="tx1"/>
              </a:solidFill>
              <a:latin typeface="Arial" panose="020B0604020202020204" pitchFamily="34" charset="0"/>
              <a:cs typeface="Arial" panose="020B0604020202020204" pitchFamily="34" charset="0"/>
            </a:endParaRPr>
          </a:p>
          <a:p>
            <a:pPr algn="l"/>
            <a:r>
              <a:rPr lang="en-GB" sz="1200" dirty="0">
                <a:solidFill>
                  <a:schemeClr val="tx1"/>
                </a:solidFill>
                <a:latin typeface="Arial" panose="020B0604020202020204" pitchFamily="34" charset="0"/>
                <a:cs typeface="Arial" panose="020B0604020202020204" pitchFamily="34" charset="0"/>
              </a:rPr>
              <a:t>© Hampshire County Council</a:t>
            </a:r>
          </a:p>
          <a:p>
            <a:pPr algn="l"/>
            <a:endParaRPr lang="en-GB" sz="1400" dirty="0">
              <a:solidFill>
                <a:schemeClr val="tx1"/>
              </a:solidFill>
              <a:latin typeface="Arial" panose="020B0604020202020204" pitchFamily="34" charset="0"/>
              <a:cs typeface="Arial" panose="020B0604020202020204" pitchFamily="34" charset="0"/>
            </a:endParaRPr>
          </a:p>
        </p:txBody>
      </p:sp>
      <p:pic>
        <p:nvPicPr>
          <p:cNvPr id="6" name="Picture 5"/>
          <p:cNvPicPr/>
          <p:nvPr/>
        </p:nvPicPr>
        <p:blipFill>
          <a:blip r:embed="rId3">
            <a:extLst>
              <a:ext uri="{28A0092B-C50C-407E-A947-70E740481C1C}">
                <a14:useLocalDpi xmlns:a14="http://schemas.microsoft.com/office/drawing/2010/main" val="0"/>
              </a:ext>
            </a:extLst>
          </a:blip>
          <a:srcRect/>
          <a:stretch>
            <a:fillRect/>
          </a:stretch>
        </p:blipFill>
        <p:spPr bwMode="auto">
          <a:xfrm>
            <a:off x="9789537" y="323225"/>
            <a:ext cx="2139950" cy="835025"/>
          </a:xfrm>
          <a:prstGeom prst="rect">
            <a:avLst/>
          </a:prstGeom>
          <a:noFill/>
        </p:spPr>
      </p:pic>
      <p:pic>
        <p:nvPicPr>
          <p:cNvPr id="7" name="Picture 6"/>
          <p:cNvPicPr/>
          <p:nvPr/>
        </p:nvPicPr>
        <p:blipFill>
          <a:blip r:embed="rId4">
            <a:extLst>
              <a:ext uri="{28A0092B-C50C-407E-A947-70E740481C1C}">
                <a14:useLocalDpi xmlns:a14="http://schemas.microsoft.com/office/drawing/2010/main" val="0"/>
              </a:ext>
            </a:extLst>
          </a:blip>
          <a:srcRect/>
          <a:stretch>
            <a:fillRect/>
          </a:stretch>
        </p:blipFill>
        <p:spPr bwMode="auto">
          <a:xfrm>
            <a:off x="8355841" y="6052700"/>
            <a:ext cx="1951355" cy="504825"/>
          </a:xfrm>
          <a:prstGeom prst="rect">
            <a:avLst/>
          </a:prstGeom>
          <a:noFill/>
          <a:ln>
            <a:noFill/>
          </a:ln>
        </p:spPr>
      </p:pic>
      <p:sp>
        <p:nvSpPr>
          <p:cNvPr id="9" name="Text Box 2">
            <a:extLst>
              <a:ext uri="{FF2B5EF4-FFF2-40B4-BE49-F238E27FC236}">
                <a16:creationId xmlns:a16="http://schemas.microsoft.com/office/drawing/2014/main" id="{F7241127-A1E3-4953-ACD2-C403C58C0D98}"/>
              </a:ext>
            </a:extLst>
          </p:cNvPr>
          <p:cNvSpPr txBox="1">
            <a:spLocks noChangeArrowheads="1"/>
          </p:cNvSpPr>
          <p:nvPr/>
        </p:nvSpPr>
        <p:spPr bwMode="auto">
          <a:xfrm>
            <a:off x="1621105" y="982672"/>
            <a:ext cx="4248150" cy="351155"/>
          </a:xfrm>
          <a:prstGeom prst="rect">
            <a:avLst/>
          </a:prstGeom>
          <a:solidFill>
            <a:srgbClr val="1F3244"/>
          </a:solidFill>
          <a:ln w="9525">
            <a:noFill/>
            <a:miter lim="800000"/>
            <a:headEnd/>
            <a:tailEnd/>
          </a:ln>
        </p:spPr>
        <p:txBody>
          <a:bodyPr rot="0" vert="horz" wrap="square" lIns="91440" tIns="45720" rIns="91440" bIns="45720" anchor="t" anchorCtr="0">
            <a:noAutofit/>
          </a:bodyPr>
          <a:lstStyle/>
          <a:p>
            <a:pPr algn="ctr" hangingPunct="0">
              <a:spcBef>
                <a:spcPts val="700"/>
              </a:spcBef>
            </a:pPr>
            <a:r>
              <a:rPr lang="en-GB" kern="0" dirty="0">
                <a:solidFill>
                  <a:srgbClr val="FFFFFF"/>
                </a:solidFill>
                <a:latin typeface="Arial"/>
                <a:ea typeface="Times New Roman"/>
              </a:rPr>
              <a:t>HIAS Blended Learning Resource</a:t>
            </a:r>
            <a:endParaRPr lang="en-GB" b="1" kern="0" dirty="0">
              <a:solidFill>
                <a:srgbClr val="FFFFFF"/>
              </a:solidFill>
              <a:latin typeface="Arial"/>
              <a:ea typeface="Times New Roman"/>
            </a:endParaRPr>
          </a:p>
        </p:txBody>
      </p:sp>
    </p:spTree>
    <p:extLst>
      <p:ext uri="{BB962C8B-B14F-4D97-AF65-F5344CB8AC3E}">
        <p14:creationId xmlns:p14="http://schemas.microsoft.com/office/powerpoint/2010/main" val="428424535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4AB234-D801-4FC2-BB72-FAB9C8B21463}"/>
              </a:ext>
            </a:extLst>
          </p:cNvPr>
          <p:cNvSpPr>
            <a:spLocks noGrp="1"/>
          </p:cNvSpPr>
          <p:nvPr>
            <p:ph type="title"/>
          </p:nvPr>
        </p:nvSpPr>
        <p:spPr>
          <a:xfrm>
            <a:off x="833479" y="844804"/>
            <a:ext cx="8229600" cy="580926"/>
          </a:xfrm>
        </p:spPr>
        <p:txBody>
          <a:bodyPr>
            <a:noAutofit/>
          </a:bodyPr>
          <a:lstStyle/>
          <a:p>
            <a:pPr algn="l"/>
            <a:r>
              <a:rPr lang="en-GB" sz="2000" b="1" dirty="0"/>
              <a:t>Review your solution: does it seem reasonable?</a:t>
            </a:r>
            <a:br>
              <a:rPr lang="en-GB" sz="2000" b="1" dirty="0"/>
            </a:br>
            <a:r>
              <a:rPr lang="en-GB" sz="2000" b="1" dirty="0"/>
              <a:t>Which steps/ parts did you find easy and which harder?</a:t>
            </a:r>
          </a:p>
        </p:txBody>
      </p:sp>
      <p:sp>
        <p:nvSpPr>
          <p:cNvPr id="7" name="TextBox 6">
            <a:extLst>
              <a:ext uri="{FF2B5EF4-FFF2-40B4-BE49-F238E27FC236}">
                <a16:creationId xmlns:a16="http://schemas.microsoft.com/office/drawing/2014/main" id="{82B95C2A-ABE7-40E7-8C98-4D1427C073AA}"/>
              </a:ext>
            </a:extLst>
          </p:cNvPr>
          <p:cNvSpPr txBox="1"/>
          <p:nvPr/>
        </p:nvSpPr>
        <p:spPr>
          <a:xfrm>
            <a:off x="535422" y="1765879"/>
            <a:ext cx="4518053" cy="3877985"/>
          </a:xfrm>
          <a:prstGeom prst="rect">
            <a:avLst/>
          </a:prstGeom>
          <a:solidFill>
            <a:schemeClr val="accent5">
              <a:lumMod val="20000"/>
              <a:lumOff val="80000"/>
            </a:schemeClr>
          </a:solidFill>
        </p:spPr>
        <p:txBody>
          <a:bodyPr wrap="square" rtlCol="0">
            <a:spAutoFit/>
          </a:bodyPr>
          <a:lstStyle/>
          <a:p>
            <a:r>
              <a:rPr lang="en-GB" b="1" dirty="0">
                <a:cs typeface="Times New Roman" panose="02020603050405020304" pitchFamily="18" charset="0"/>
              </a:rPr>
              <a:t>How could you check?</a:t>
            </a:r>
          </a:p>
          <a:p>
            <a:endParaRPr lang="en-GB" b="1" dirty="0">
              <a:cs typeface="Times New Roman" panose="02020603050405020304" pitchFamily="18" charset="0"/>
            </a:endParaRPr>
          </a:p>
          <a:p>
            <a:pPr marL="342900" indent="-342900">
              <a:buAutoNum type="arabicPeriod"/>
            </a:pPr>
            <a:r>
              <a:rPr lang="en-GB" b="1" dirty="0">
                <a:cs typeface="Times New Roman" panose="02020603050405020304" pitchFamily="18" charset="0"/>
              </a:rPr>
              <a:t>Go through the steps you took  and check for errors</a:t>
            </a:r>
          </a:p>
          <a:p>
            <a:r>
              <a:rPr lang="en-GB" sz="1600" b="1" dirty="0">
                <a:cs typeface="Times New Roman" panose="02020603050405020304" pitchFamily="18" charset="0"/>
              </a:rPr>
              <a:t>      </a:t>
            </a:r>
            <a:r>
              <a:rPr lang="en-GB" sz="1600" dirty="0">
                <a:cs typeface="Times New Roman" panose="02020603050405020304" pitchFamily="18" charset="0"/>
              </a:rPr>
              <a:t>Remember the question is about how many </a:t>
            </a:r>
          </a:p>
          <a:p>
            <a:r>
              <a:rPr lang="en-GB" sz="1600" dirty="0">
                <a:cs typeface="Times New Roman" panose="02020603050405020304" pitchFamily="18" charset="0"/>
              </a:rPr>
              <a:t>      </a:t>
            </a:r>
            <a:r>
              <a:rPr lang="en-GB" sz="1600" b="1" dirty="0">
                <a:cs typeface="Times New Roman" panose="02020603050405020304" pitchFamily="18" charset="0"/>
              </a:rPr>
              <a:t>boys</a:t>
            </a:r>
            <a:r>
              <a:rPr lang="en-GB" sz="1600" dirty="0">
                <a:cs typeface="Times New Roman" panose="02020603050405020304" pitchFamily="18" charset="0"/>
              </a:rPr>
              <a:t> took part in after school clubs last  </a:t>
            </a:r>
          </a:p>
          <a:p>
            <a:r>
              <a:rPr lang="en-GB" sz="1600" dirty="0">
                <a:cs typeface="Times New Roman" panose="02020603050405020304" pitchFamily="18" charset="0"/>
              </a:rPr>
              <a:t>      week</a:t>
            </a:r>
          </a:p>
          <a:p>
            <a:endParaRPr lang="en-GB" b="1" dirty="0">
              <a:cs typeface="Times New Roman" panose="02020603050405020304" pitchFamily="18" charset="0"/>
            </a:endParaRPr>
          </a:p>
          <a:p>
            <a:r>
              <a:rPr lang="en-GB" b="1" dirty="0">
                <a:cs typeface="Times New Roman" panose="02020603050405020304" pitchFamily="18" charset="0"/>
              </a:rPr>
              <a:t>2. Try to solve the calculation in a </a:t>
            </a:r>
          </a:p>
          <a:p>
            <a:r>
              <a:rPr lang="en-GB" b="1" dirty="0">
                <a:cs typeface="Times New Roman" panose="02020603050405020304" pitchFamily="18" charset="0"/>
              </a:rPr>
              <a:t>    different way and see if you get the </a:t>
            </a:r>
          </a:p>
          <a:p>
            <a:r>
              <a:rPr lang="en-GB" b="1" dirty="0">
                <a:cs typeface="Times New Roman" panose="02020603050405020304" pitchFamily="18" charset="0"/>
              </a:rPr>
              <a:t>    same answer</a:t>
            </a:r>
          </a:p>
          <a:p>
            <a:endParaRPr lang="en-GB" b="1" dirty="0">
              <a:cs typeface="Times New Roman" panose="02020603050405020304" pitchFamily="18" charset="0"/>
            </a:endParaRPr>
          </a:p>
          <a:p>
            <a:endParaRPr lang="en-GB" b="1" dirty="0">
              <a:cs typeface="Times New Roman" panose="02020603050405020304" pitchFamily="18" charset="0"/>
            </a:endParaRPr>
          </a:p>
          <a:p>
            <a:endParaRPr lang="en-GB" b="1" dirty="0">
              <a:cs typeface="Times New Roman" panose="02020603050405020304" pitchFamily="18" charset="0"/>
            </a:endParaRPr>
          </a:p>
        </p:txBody>
      </p:sp>
      <p:sp>
        <p:nvSpPr>
          <p:cNvPr id="9" name="Text Box 2">
            <a:extLst>
              <a:ext uri="{FF2B5EF4-FFF2-40B4-BE49-F238E27FC236}">
                <a16:creationId xmlns:a16="http://schemas.microsoft.com/office/drawing/2014/main" id="{ED770C60-640C-4B6F-953B-DF120EE66415}"/>
              </a:ext>
            </a:extLst>
          </p:cNvPr>
          <p:cNvSpPr txBox="1">
            <a:spLocks noChangeArrowheads="1"/>
          </p:cNvSpPr>
          <p:nvPr/>
        </p:nvSpPr>
        <p:spPr bwMode="auto">
          <a:xfrm>
            <a:off x="1524000" y="1"/>
            <a:ext cx="4248150" cy="351155"/>
          </a:xfrm>
          <a:prstGeom prst="rect">
            <a:avLst/>
          </a:prstGeom>
          <a:solidFill>
            <a:srgbClr val="1F3244"/>
          </a:solidFill>
          <a:ln w="9525">
            <a:noFill/>
            <a:miter lim="800000"/>
            <a:headEnd/>
            <a:tailEnd/>
          </a:ln>
        </p:spPr>
        <p:txBody>
          <a:bodyPr rot="0" vert="horz" wrap="square" lIns="91440" tIns="45720" rIns="91440" bIns="45720" anchor="t" anchorCtr="0">
            <a:noAutofit/>
          </a:bodyPr>
          <a:lstStyle/>
          <a:p>
            <a:pPr algn="ctr" hangingPunct="0">
              <a:spcBef>
                <a:spcPts val="700"/>
              </a:spcBef>
            </a:pPr>
            <a:r>
              <a:rPr lang="en-GB" kern="0" dirty="0">
                <a:solidFill>
                  <a:srgbClr val="FFFFFF"/>
                </a:solidFill>
                <a:latin typeface="Arial"/>
                <a:ea typeface="Times New Roman"/>
              </a:rPr>
              <a:t>HIAS Blended Learning Resource</a:t>
            </a:r>
            <a:endParaRPr lang="en-GB" b="1" kern="0" dirty="0">
              <a:solidFill>
                <a:srgbClr val="FFFFFF"/>
              </a:solidFill>
              <a:latin typeface="Arial"/>
              <a:ea typeface="Times New Roman"/>
            </a:endParaRPr>
          </a:p>
        </p:txBody>
      </p:sp>
      <p:grpSp>
        <p:nvGrpSpPr>
          <p:cNvPr id="3" name="Group 2">
            <a:extLst>
              <a:ext uri="{FF2B5EF4-FFF2-40B4-BE49-F238E27FC236}">
                <a16:creationId xmlns:a16="http://schemas.microsoft.com/office/drawing/2014/main" id="{EA9149FA-567A-4C23-91B9-BD1ED81107BD}"/>
              </a:ext>
            </a:extLst>
          </p:cNvPr>
          <p:cNvGrpSpPr/>
          <p:nvPr/>
        </p:nvGrpSpPr>
        <p:grpSpPr>
          <a:xfrm>
            <a:off x="5884090" y="1496664"/>
            <a:ext cx="5639189" cy="5176802"/>
            <a:chOff x="5884090" y="1496664"/>
            <a:chExt cx="5639189" cy="5176802"/>
          </a:xfrm>
        </p:grpSpPr>
        <p:sp>
          <p:nvSpPr>
            <p:cNvPr id="16" name="Content Placeholder 6">
              <a:extLst>
                <a:ext uri="{FF2B5EF4-FFF2-40B4-BE49-F238E27FC236}">
                  <a16:creationId xmlns:a16="http://schemas.microsoft.com/office/drawing/2014/main" id="{D7225989-D47C-4561-AD10-63E44915C6AC}"/>
                </a:ext>
              </a:extLst>
            </p:cNvPr>
            <p:cNvSpPr txBox="1">
              <a:spLocks/>
            </p:cNvSpPr>
            <p:nvPr/>
          </p:nvSpPr>
          <p:spPr bwMode="auto">
            <a:xfrm>
              <a:off x="5884090" y="1496664"/>
              <a:ext cx="5639189" cy="5176802"/>
            </a:xfrm>
            <a:prstGeom prst="rect">
              <a:avLst/>
            </a:prstGeom>
            <a:solidFill>
              <a:schemeClr val="bg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spAutoFit/>
            </a:bodyPr>
            <a:lstStyle>
              <a:lvl1pPr marL="342900" indent="-342900" algn="l" rtl="0" eaLnBrk="0" fontAlgn="base" hangingPunct="0">
                <a:spcBef>
                  <a:spcPct val="20000"/>
                </a:spcBef>
                <a:spcAft>
                  <a:spcPct val="0"/>
                </a:spcAft>
                <a:buFont typeface="Arial" charset="0"/>
                <a:buChar char="•"/>
                <a:defRPr sz="2800" kern="1200">
                  <a:solidFill>
                    <a:schemeClr val="tx1"/>
                  </a:solidFill>
                  <a:latin typeface="Arial" panose="020B0604020202020204" pitchFamily="34" charset="0"/>
                  <a:ea typeface="+mn-ea"/>
                  <a:cs typeface="Arial" panose="020B0604020202020204" pitchFamily="34" charset="0"/>
                </a:defRPr>
              </a:lvl1pPr>
              <a:lvl2pPr marL="742950" indent="-285750" algn="l" rtl="0" eaLnBrk="0" fontAlgn="base" hangingPunct="0">
                <a:spcBef>
                  <a:spcPct val="20000"/>
                </a:spcBef>
                <a:spcAft>
                  <a:spcPct val="0"/>
                </a:spcAft>
                <a:buFont typeface="Arial"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rtl="0" eaLnBrk="0" fontAlgn="base" hangingPunct="0">
                <a:spcBef>
                  <a:spcPct val="20000"/>
                </a:spcBef>
                <a:spcAft>
                  <a:spcPct val="0"/>
                </a:spcAft>
                <a:buFont typeface="Arial"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rtl="0" eaLnBrk="0" fontAlgn="base" hangingPunct="0">
                <a:spcBef>
                  <a:spcPct val="20000"/>
                </a:spcBef>
                <a:spcAft>
                  <a:spcPct val="0"/>
                </a:spcAft>
                <a:buFont typeface="Arial" charset="0"/>
                <a:buChar char="–"/>
                <a:defRPr kern="1200">
                  <a:solidFill>
                    <a:schemeClr val="tx1"/>
                  </a:solidFill>
                  <a:latin typeface="Arial" panose="020B0604020202020204" pitchFamily="34" charset="0"/>
                  <a:ea typeface="+mn-ea"/>
                  <a:cs typeface="Arial" panose="020B0604020202020204" pitchFamily="34" charset="0"/>
                </a:defRPr>
              </a:lvl4pPr>
              <a:lvl5pPr marL="2057400" indent="-228600" algn="l" rtl="0" eaLnBrk="0" fontAlgn="base" hangingPunct="0">
                <a:spcBef>
                  <a:spcPct val="20000"/>
                </a:spcBef>
                <a:spcAft>
                  <a:spcPct val="0"/>
                </a:spcAft>
                <a:buFont typeface="Arial" charset="0"/>
                <a:buChar char="»"/>
                <a:defRPr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Font typeface="Arial" charset="0"/>
                <a:buNone/>
              </a:pPr>
              <a:r>
                <a:rPr lang="en-US" dirty="0">
                  <a:latin typeface="+mn-lt"/>
                  <a:ea typeface="Bariol" charset="0"/>
                  <a:cs typeface="Bariol" charset="0"/>
                </a:rPr>
                <a:t>TASK</a:t>
              </a:r>
            </a:p>
            <a:p>
              <a:pPr marL="0" indent="0">
                <a:buFont typeface="Arial" charset="0"/>
                <a:buNone/>
              </a:pPr>
              <a:endParaRPr lang="en-US" dirty="0">
                <a:latin typeface="+mn-lt"/>
                <a:ea typeface="Bariol" charset="0"/>
                <a:cs typeface="Bariol" charset="0"/>
              </a:endParaRPr>
            </a:p>
            <a:p>
              <a:pPr marL="0" indent="0">
                <a:buFont typeface="Arial" charset="0"/>
                <a:buNone/>
              </a:pPr>
              <a:endParaRPr lang="en-US" dirty="0">
                <a:latin typeface="+mn-lt"/>
                <a:ea typeface="Bariol" charset="0"/>
                <a:cs typeface="Bariol" charset="0"/>
              </a:endParaRPr>
            </a:p>
            <a:p>
              <a:pPr marL="0" indent="0">
                <a:buFont typeface="Arial" charset="0"/>
                <a:buNone/>
              </a:pPr>
              <a:endParaRPr lang="en-US" dirty="0">
                <a:latin typeface="+mn-lt"/>
                <a:ea typeface="Bariol" charset="0"/>
                <a:cs typeface="Bariol" charset="0"/>
              </a:endParaRPr>
            </a:p>
            <a:p>
              <a:pPr marL="0" indent="0">
                <a:buFont typeface="Arial" charset="0"/>
                <a:buNone/>
              </a:pPr>
              <a:endParaRPr lang="en-US" dirty="0">
                <a:latin typeface="+mn-lt"/>
                <a:ea typeface="Bariol" charset="0"/>
                <a:cs typeface="Bariol" charset="0"/>
              </a:endParaRPr>
            </a:p>
            <a:p>
              <a:pPr marL="0" indent="0">
                <a:buFont typeface="Arial" charset="0"/>
                <a:buNone/>
              </a:pPr>
              <a:endParaRPr lang="en-US" dirty="0">
                <a:latin typeface="+mn-lt"/>
                <a:ea typeface="Bariol" charset="0"/>
                <a:cs typeface="Bariol" charset="0"/>
              </a:endParaRPr>
            </a:p>
            <a:p>
              <a:pPr marL="0" indent="0">
                <a:buFont typeface="Arial" charset="0"/>
                <a:buNone/>
              </a:pPr>
              <a:endParaRPr lang="en-US" dirty="0">
                <a:latin typeface="+mn-lt"/>
                <a:ea typeface="Bariol" charset="0"/>
                <a:cs typeface="Bariol" charset="0"/>
              </a:endParaRPr>
            </a:p>
            <a:p>
              <a:pPr marL="0" indent="0">
                <a:buFont typeface="Arial" charset="0"/>
                <a:buNone/>
              </a:pPr>
              <a:endParaRPr lang="en-US" dirty="0">
                <a:latin typeface="+mn-lt"/>
                <a:ea typeface="Bariol" charset="0"/>
                <a:cs typeface="Bariol" charset="0"/>
              </a:endParaRPr>
            </a:p>
            <a:p>
              <a:pPr marL="0" indent="0">
                <a:buFont typeface="Arial" charset="0"/>
                <a:buNone/>
              </a:pPr>
              <a:endParaRPr lang="en-US" dirty="0">
                <a:latin typeface="+mn-lt"/>
                <a:ea typeface="Bariol" charset="0"/>
                <a:cs typeface="Bariol" charset="0"/>
              </a:endParaRPr>
            </a:p>
            <a:p>
              <a:pPr marL="0" indent="0">
                <a:buFont typeface="Arial" charset="0"/>
                <a:buNone/>
              </a:pPr>
              <a:endParaRPr lang="en-US" dirty="0">
                <a:latin typeface="+mn-lt"/>
                <a:ea typeface="Bariol" charset="0"/>
                <a:cs typeface="Bariol" charset="0"/>
              </a:endParaRPr>
            </a:p>
          </p:txBody>
        </p:sp>
        <p:grpSp>
          <p:nvGrpSpPr>
            <p:cNvPr id="17" name="Group 16">
              <a:extLst>
                <a:ext uri="{FF2B5EF4-FFF2-40B4-BE49-F238E27FC236}">
                  <a16:creationId xmlns:a16="http://schemas.microsoft.com/office/drawing/2014/main" id="{131ED983-DA43-434E-A811-022A4797F73B}"/>
                </a:ext>
              </a:extLst>
            </p:cNvPr>
            <p:cNvGrpSpPr/>
            <p:nvPr/>
          </p:nvGrpSpPr>
          <p:grpSpPr>
            <a:xfrm>
              <a:off x="6959150" y="1782698"/>
              <a:ext cx="3916545" cy="4262051"/>
              <a:chOff x="3673783" y="1823159"/>
              <a:chExt cx="3916545" cy="4262051"/>
            </a:xfrm>
          </p:grpSpPr>
          <p:sp>
            <p:nvSpPr>
              <p:cNvPr id="18" name="Speech Bubble: Rectangle with Corners Rounded 17">
                <a:extLst>
                  <a:ext uri="{FF2B5EF4-FFF2-40B4-BE49-F238E27FC236}">
                    <a16:creationId xmlns:a16="http://schemas.microsoft.com/office/drawing/2014/main" id="{8E9BEF55-D188-4FCF-B272-82DD7DD2DFDC}"/>
                  </a:ext>
                </a:extLst>
              </p:cNvPr>
              <p:cNvSpPr/>
              <p:nvPr/>
            </p:nvSpPr>
            <p:spPr>
              <a:xfrm>
                <a:off x="3673783" y="1823159"/>
                <a:ext cx="3916545" cy="4262051"/>
              </a:xfrm>
              <a:prstGeom prst="wedgeRoundRectCallout">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19" name="Picture 18">
                <a:extLst>
                  <a:ext uri="{FF2B5EF4-FFF2-40B4-BE49-F238E27FC236}">
                    <a16:creationId xmlns:a16="http://schemas.microsoft.com/office/drawing/2014/main" id="{E8B846DD-C386-448E-9748-726F09D9C5A8}"/>
                  </a:ext>
                </a:extLst>
              </p:cNvPr>
              <p:cNvPicPr>
                <a:picLocks noChangeAspect="1"/>
              </p:cNvPicPr>
              <p:nvPr/>
            </p:nvPicPr>
            <p:blipFill>
              <a:blip r:embed="rId2"/>
              <a:stretch>
                <a:fillRect/>
              </a:stretch>
            </p:blipFill>
            <p:spPr>
              <a:xfrm>
                <a:off x="4252805" y="1994197"/>
                <a:ext cx="2758499" cy="3919973"/>
              </a:xfrm>
              <a:prstGeom prst="rect">
                <a:avLst/>
              </a:prstGeom>
            </p:spPr>
          </p:pic>
          <p:pic>
            <p:nvPicPr>
              <p:cNvPr id="20" name="Picture 19">
                <a:extLst>
                  <a:ext uri="{FF2B5EF4-FFF2-40B4-BE49-F238E27FC236}">
                    <a16:creationId xmlns:a16="http://schemas.microsoft.com/office/drawing/2014/main" id="{5BDB5095-4282-441E-A5C1-AA2B25092467}"/>
                  </a:ext>
                </a:extLst>
              </p:cNvPr>
              <p:cNvPicPr>
                <a:picLocks noChangeAspect="1"/>
              </p:cNvPicPr>
              <p:nvPr/>
            </p:nvPicPr>
            <p:blipFill>
              <a:blip r:embed="rId3"/>
              <a:stretch>
                <a:fillRect/>
              </a:stretch>
            </p:blipFill>
            <p:spPr>
              <a:xfrm>
                <a:off x="6096000" y="5153457"/>
                <a:ext cx="794522" cy="760713"/>
              </a:xfrm>
              <a:prstGeom prst="rect">
                <a:avLst/>
              </a:prstGeom>
            </p:spPr>
          </p:pic>
        </p:grpSp>
      </p:grpSp>
    </p:spTree>
    <p:extLst>
      <p:ext uri="{BB962C8B-B14F-4D97-AF65-F5344CB8AC3E}">
        <p14:creationId xmlns:p14="http://schemas.microsoft.com/office/powerpoint/2010/main" val="238481971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4AB234-D801-4FC2-BB72-FAB9C8B21463}"/>
              </a:ext>
            </a:extLst>
          </p:cNvPr>
          <p:cNvSpPr>
            <a:spLocks noGrp="1"/>
          </p:cNvSpPr>
          <p:nvPr>
            <p:ph type="title"/>
          </p:nvPr>
        </p:nvSpPr>
        <p:spPr>
          <a:xfrm>
            <a:off x="833479" y="844804"/>
            <a:ext cx="8229600" cy="580926"/>
          </a:xfrm>
        </p:spPr>
        <p:txBody>
          <a:bodyPr>
            <a:noAutofit/>
          </a:bodyPr>
          <a:lstStyle/>
          <a:p>
            <a:pPr algn="l"/>
            <a:r>
              <a:rPr lang="en-GB" sz="2800" b="1" dirty="0"/>
              <a:t>Now try this one</a:t>
            </a:r>
          </a:p>
        </p:txBody>
      </p:sp>
      <p:sp>
        <p:nvSpPr>
          <p:cNvPr id="7" name="TextBox 6">
            <a:extLst>
              <a:ext uri="{FF2B5EF4-FFF2-40B4-BE49-F238E27FC236}">
                <a16:creationId xmlns:a16="http://schemas.microsoft.com/office/drawing/2014/main" id="{82B95C2A-ABE7-40E7-8C98-4D1427C073AA}"/>
              </a:ext>
            </a:extLst>
          </p:cNvPr>
          <p:cNvSpPr txBox="1"/>
          <p:nvPr/>
        </p:nvSpPr>
        <p:spPr>
          <a:xfrm>
            <a:off x="373581" y="1515025"/>
            <a:ext cx="4518053" cy="3970318"/>
          </a:xfrm>
          <a:prstGeom prst="rect">
            <a:avLst/>
          </a:prstGeom>
          <a:solidFill>
            <a:schemeClr val="accent5">
              <a:lumMod val="20000"/>
              <a:lumOff val="80000"/>
            </a:schemeClr>
          </a:solidFill>
        </p:spPr>
        <p:txBody>
          <a:bodyPr wrap="square" rtlCol="0">
            <a:spAutoFit/>
          </a:bodyPr>
          <a:lstStyle/>
          <a:p>
            <a:r>
              <a:rPr lang="en-GB" b="1" dirty="0">
                <a:cs typeface="Times New Roman" panose="02020603050405020304" pitchFamily="18" charset="0"/>
              </a:rPr>
              <a:t>Understand the problem</a:t>
            </a:r>
          </a:p>
          <a:p>
            <a:endParaRPr lang="en-GB" b="1" dirty="0">
              <a:cs typeface="Times New Roman" panose="02020603050405020304" pitchFamily="18" charset="0"/>
            </a:endParaRPr>
          </a:p>
          <a:p>
            <a:r>
              <a:rPr lang="en-GB" b="1" dirty="0">
                <a:cs typeface="Times New Roman" panose="02020603050405020304" pitchFamily="18" charset="0"/>
              </a:rPr>
              <a:t>Make a plan</a:t>
            </a:r>
          </a:p>
          <a:p>
            <a:endParaRPr lang="en-GB" b="1" dirty="0">
              <a:cs typeface="Times New Roman" panose="02020603050405020304" pitchFamily="18" charset="0"/>
            </a:endParaRPr>
          </a:p>
          <a:p>
            <a:r>
              <a:rPr lang="en-GB" b="1" dirty="0">
                <a:cs typeface="Times New Roman" panose="02020603050405020304" pitchFamily="18" charset="0"/>
              </a:rPr>
              <a:t>Carry out your plan: show your reasoning </a:t>
            </a:r>
          </a:p>
          <a:p>
            <a:endParaRPr lang="en-GB" b="1" dirty="0">
              <a:cs typeface="Times New Roman" panose="02020603050405020304" pitchFamily="18" charset="0"/>
            </a:endParaRPr>
          </a:p>
          <a:p>
            <a:r>
              <a:rPr lang="en-GB" b="1" dirty="0">
                <a:cs typeface="Times New Roman" panose="02020603050405020304" pitchFamily="18" charset="0"/>
              </a:rPr>
              <a:t>Review your solution: does it seem reasonable?</a:t>
            </a:r>
          </a:p>
          <a:p>
            <a:endParaRPr lang="en-GB" b="1" dirty="0">
              <a:cs typeface="Times New Roman" panose="02020603050405020304" pitchFamily="18" charset="0"/>
            </a:endParaRPr>
          </a:p>
          <a:p>
            <a:r>
              <a:rPr lang="en-GB" b="1" dirty="0">
                <a:cs typeface="Times New Roman" panose="02020603050405020304" pitchFamily="18" charset="0"/>
              </a:rPr>
              <a:t>Think about your learning: which parts of the problem did you find easy and which parts did you find harder?</a:t>
            </a:r>
          </a:p>
          <a:p>
            <a:endParaRPr lang="en-GB" b="1" dirty="0">
              <a:cs typeface="Times New Roman" panose="02020603050405020304" pitchFamily="18" charset="0"/>
            </a:endParaRPr>
          </a:p>
        </p:txBody>
      </p:sp>
      <p:sp>
        <p:nvSpPr>
          <p:cNvPr id="8" name="Text Box 2">
            <a:extLst>
              <a:ext uri="{FF2B5EF4-FFF2-40B4-BE49-F238E27FC236}">
                <a16:creationId xmlns:a16="http://schemas.microsoft.com/office/drawing/2014/main" id="{6AAB0834-6429-4AC1-A84A-DB2DD63D2D79}"/>
              </a:ext>
            </a:extLst>
          </p:cNvPr>
          <p:cNvSpPr txBox="1">
            <a:spLocks noChangeArrowheads="1"/>
          </p:cNvSpPr>
          <p:nvPr/>
        </p:nvSpPr>
        <p:spPr bwMode="auto">
          <a:xfrm>
            <a:off x="1524000" y="1"/>
            <a:ext cx="4248150" cy="351155"/>
          </a:xfrm>
          <a:prstGeom prst="rect">
            <a:avLst/>
          </a:prstGeom>
          <a:solidFill>
            <a:srgbClr val="1F3244"/>
          </a:solidFill>
          <a:ln w="9525">
            <a:noFill/>
            <a:miter lim="800000"/>
            <a:headEnd/>
            <a:tailEnd/>
          </a:ln>
        </p:spPr>
        <p:txBody>
          <a:bodyPr rot="0" vert="horz" wrap="square" lIns="91440" tIns="45720" rIns="91440" bIns="45720" anchor="t" anchorCtr="0">
            <a:noAutofit/>
          </a:bodyPr>
          <a:lstStyle/>
          <a:p>
            <a:pPr algn="ctr" hangingPunct="0">
              <a:spcBef>
                <a:spcPts val="700"/>
              </a:spcBef>
            </a:pPr>
            <a:r>
              <a:rPr lang="en-GB" kern="0" dirty="0">
                <a:solidFill>
                  <a:srgbClr val="FFFFFF"/>
                </a:solidFill>
                <a:latin typeface="Arial"/>
                <a:ea typeface="Times New Roman"/>
              </a:rPr>
              <a:t>HIAS Blended Learning Resource</a:t>
            </a:r>
            <a:endParaRPr lang="en-GB" b="1" kern="0" dirty="0">
              <a:solidFill>
                <a:srgbClr val="FFFFFF"/>
              </a:solidFill>
              <a:latin typeface="Arial"/>
              <a:ea typeface="Times New Roman"/>
            </a:endParaRPr>
          </a:p>
        </p:txBody>
      </p:sp>
      <p:sp>
        <p:nvSpPr>
          <p:cNvPr id="16" name="Content Placeholder 6">
            <a:extLst>
              <a:ext uri="{FF2B5EF4-FFF2-40B4-BE49-F238E27FC236}">
                <a16:creationId xmlns:a16="http://schemas.microsoft.com/office/drawing/2014/main" id="{400DA2D7-AA1C-4E6D-9D2F-85CA10A2604A}"/>
              </a:ext>
            </a:extLst>
          </p:cNvPr>
          <p:cNvSpPr txBox="1">
            <a:spLocks/>
          </p:cNvSpPr>
          <p:nvPr/>
        </p:nvSpPr>
        <p:spPr bwMode="auto">
          <a:xfrm>
            <a:off x="5584684" y="1135267"/>
            <a:ext cx="5639189" cy="5176802"/>
          </a:xfrm>
          <a:prstGeom prst="rect">
            <a:avLst/>
          </a:prstGeom>
          <a:solidFill>
            <a:schemeClr val="bg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spAutoFit/>
          </a:bodyPr>
          <a:lstStyle>
            <a:lvl1pPr marL="342900" indent="-342900" algn="l" rtl="0" eaLnBrk="0" fontAlgn="base" hangingPunct="0">
              <a:spcBef>
                <a:spcPct val="20000"/>
              </a:spcBef>
              <a:spcAft>
                <a:spcPct val="0"/>
              </a:spcAft>
              <a:buFont typeface="Arial" charset="0"/>
              <a:buChar char="•"/>
              <a:defRPr sz="2800" kern="1200">
                <a:solidFill>
                  <a:schemeClr val="tx1"/>
                </a:solidFill>
                <a:latin typeface="Arial" panose="020B0604020202020204" pitchFamily="34" charset="0"/>
                <a:ea typeface="+mn-ea"/>
                <a:cs typeface="Arial" panose="020B0604020202020204" pitchFamily="34" charset="0"/>
              </a:defRPr>
            </a:lvl1pPr>
            <a:lvl2pPr marL="742950" indent="-285750" algn="l" rtl="0" eaLnBrk="0" fontAlgn="base" hangingPunct="0">
              <a:spcBef>
                <a:spcPct val="20000"/>
              </a:spcBef>
              <a:spcAft>
                <a:spcPct val="0"/>
              </a:spcAft>
              <a:buFont typeface="Arial"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rtl="0" eaLnBrk="0" fontAlgn="base" hangingPunct="0">
              <a:spcBef>
                <a:spcPct val="20000"/>
              </a:spcBef>
              <a:spcAft>
                <a:spcPct val="0"/>
              </a:spcAft>
              <a:buFont typeface="Arial"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rtl="0" eaLnBrk="0" fontAlgn="base" hangingPunct="0">
              <a:spcBef>
                <a:spcPct val="20000"/>
              </a:spcBef>
              <a:spcAft>
                <a:spcPct val="0"/>
              </a:spcAft>
              <a:buFont typeface="Arial" charset="0"/>
              <a:buChar char="–"/>
              <a:defRPr kern="1200">
                <a:solidFill>
                  <a:schemeClr val="tx1"/>
                </a:solidFill>
                <a:latin typeface="Arial" panose="020B0604020202020204" pitchFamily="34" charset="0"/>
                <a:ea typeface="+mn-ea"/>
                <a:cs typeface="Arial" panose="020B0604020202020204" pitchFamily="34" charset="0"/>
              </a:defRPr>
            </a:lvl4pPr>
            <a:lvl5pPr marL="2057400" indent="-228600" algn="l" rtl="0" eaLnBrk="0" fontAlgn="base" hangingPunct="0">
              <a:spcBef>
                <a:spcPct val="20000"/>
              </a:spcBef>
              <a:spcAft>
                <a:spcPct val="0"/>
              </a:spcAft>
              <a:buFont typeface="Arial" charset="0"/>
              <a:buChar char="»"/>
              <a:defRPr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Font typeface="Arial" charset="0"/>
              <a:buNone/>
            </a:pPr>
            <a:endParaRPr lang="en-US" dirty="0">
              <a:latin typeface="+mn-lt"/>
              <a:ea typeface="Bariol" charset="0"/>
              <a:cs typeface="Bariol" charset="0"/>
            </a:endParaRPr>
          </a:p>
          <a:p>
            <a:pPr marL="0" indent="0">
              <a:buFont typeface="Arial" charset="0"/>
              <a:buNone/>
            </a:pPr>
            <a:endParaRPr lang="en-US" dirty="0">
              <a:latin typeface="+mn-lt"/>
              <a:ea typeface="Bariol" charset="0"/>
              <a:cs typeface="Bariol" charset="0"/>
            </a:endParaRPr>
          </a:p>
          <a:p>
            <a:pPr marL="0" indent="0">
              <a:buFont typeface="Arial" charset="0"/>
              <a:buNone/>
            </a:pPr>
            <a:endParaRPr lang="en-US" dirty="0">
              <a:latin typeface="+mn-lt"/>
              <a:ea typeface="Bariol" charset="0"/>
              <a:cs typeface="Bariol" charset="0"/>
            </a:endParaRPr>
          </a:p>
          <a:p>
            <a:pPr marL="0" indent="0">
              <a:buFont typeface="Arial" charset="0"/>
              <a:buNone/>
            </a:pPr>
            <a:endParaRPr lang="en-US" dirty="0">
              <a:latin typeface="+mn-lt"/>
              <a:ea typeface="Bariol" charset="0"/>
              <a:cs typeface="Bariol" charset="0"/>
            </a:endParaRPr>
          </a:p>
          <a:p>
            <a:pPr marL="0" indent="0">
              <a:buFont typeface="Arial" charset="0"/>
              <a:buNone/>
            </a:pPr>
            <a:endParaRPr lang="en-US" dirty="0">
              <a:latin typeface="+mn-lt"/>
              <a:ea typeface="Bariol" charset="0"/>
              <a:cs typeface="Bariol" charset="0"/>
            </a:endParaRPr>
          </a:p>
          <a:p>
            <a:pPr marL="0" indent="0">
              <a:buFont typeface="Arial" charset="0"/>
              <a:buNone/>
            </a:pPr>
            <a:endParaRPr lang="en-US" dirty="0">
              <a:latin typeface="+mn-lt"/>
              <a:ea typeface="Bariol" charset="0"/>
              <a:cs typeface="Bariol" charset="0"/>
            </a:endParaRPr>
          </a:p>
          <a:p>
            <a:pPr marL="0" indent="0">
              <a:buFont typeface="Arial" charset="0"/>
              <a:buNone/>
            </a:pPr>
            <a:endParaRPr lang="en-US" dirty="0">
              <a:latin typeface="+mn-lt"/>
              <a:ea typeface="Bariol" charset="0"/>
              <a:cs typeface="Bariol" charset="0"/>
            </a:endParaRPr>
          </a:p>
          <a:p>
            <a:pPr marL="0" indent="0">
              <a:buFont typeface="Arial" charset="0"/>
              <a:buNone/>
            </a:pPr>
            <a:endParaRPr lang="en-US" dirty="0">
              <a:latin typeface="+mn-lt"/>
              <a:ea typeface="Bariol" charset="0"/>
              <a:cs typeface="Bariol" charset="0"/>
            </a:endParaRPr>
          </a:p>
          <a:p>
            <a:pPr marL="0" indent="0">
              <a:buFont typeface="Arial" charset="0"/>
              <a:buNone/>
            </a:pPr>
            <a:endParaRPr lang="en-US" dirty="0">
              <a:latin typeface="+mn-lt"/>
              <a:ea typeface="Bariol" charset="0"/>
              <a:cs typeface="Bariol" charset="0"/>
            </a:endParaRPr>
          </a:p>
          <a:p>
            <a:pPr marL="0" indent="0">
              <a:buFont typeface="Arial" charset="0"/>
              <a:buNone/>
            </a:pPr>
            <a:endParaRPr lang="en-US" dirty="0">
              <a:latin typeface="+mn-lt"/>
              <a:ea typeface="Bariol" charset="0"/>
              <a:cs typeface="Bariol" charset="0"/>
            </a:endParaRPr>
          </a:p>
        </p:txBody>
      </p:sp>
      <p:sp>
        <p:nvSpPr>
          <p:cNvPr id="18" name="Speech Bubble: Rectangle with Corners Rounded 17">
            <a:extLst>
              <a:ext uri="{FF2B5EF4-FFF2-40B4-BE49-F238E27FC236}">
                <a16:creationId xmlns:a16="http://schemas.microsoft.com/office/drawing/2014/main" id="{3B3A8734-F3A4-4FD5-ACF0-F9E4798737A6}"/>
              </a:ext>
            </a:extLst>
          </p:cNvPr>
          <p:cNvSpPr/>
          <p:nvPr/>
        </p:nvSpPr>
        <p:spPr>
          <a:xfrm>
            <a:off x="6446005" y="1297974"/>
            <a:ext cx="3916545" cy="4262051"/>
          </a:xfrm>
          <a:prstGeom prst="wedgeRoundRectCallout">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4" name="Picture 3">
            <a:extLst>
              <a:ext uri="{FF2B5EF4-FFF2-40B4-BE49-F238E27FC236}">
                <a16:creationId xmlns:a16="http://schemas.microsoft.com/office/drawing/2014/main" id="{ACC30B98-B44A-4272-AAE3-50817E07323B}"/>
              </a:ext>
            </a:extLst>
          </p:cNvPr>
          <p:cNvPicPr>
            <a:picLocks noChangeAspect="1"/>
          </p:cNvPicPr>
          <p:nvPr/>
        </p:nvPicPr>
        <p:blipFill>
          <a:blip r:embed="rId2"/>
          <a:stretch>
            <a:fillRect/>
          </a:stretch>
        </p:blipFill>
        <p:spPr>
          <a:xfrm>
            <a:off x="7266996" y="1515025"/>
            <a:ext cx="2128904" cy="2451928"/>
          </a:xfrm>
          <a:prstGeom prst="rect">
            <a:avLst/>
          </a:prstGeom>
        </p:spPr>
      </p:pic>
      <p:sp>
        <p:nvSpPr>
          <p:cNvPr id="5" name="TextBox 4">
            <a:extLst>
              <a:ext uri="{FF2B5EF4-FFF2-40B4-BE49-F238E27FC236}">
                <a16:creationId xmlns:a16="http://schemas.microsoft.com/office/drawing/2014/main" id="{F25313EE-52A0-4568-BAA6-61FE2DB90270}"/>
              </a:ext>
            </a:extLst>
          </p:cNvPr>
          <p:cNvSpPr txBox="1"/>
          <p:nvPr/>
        </p:nvSpPr>
        <p:spPr>
          <a:xfrm>
            <a:off x="6603101" y="3971054"/>
            <a:ext cx="3604303" cy="1323439"/>
          </a:xfrm>
          <a:prstGeom prst="rect">
            <a:avLst/>
          </a:prstGeom>
          <a:noFill/>
        </p:spPr>
        <p:txBody>
          <a:bodyPr wrap="square" rtlCol="0">
            <a:spAutoFit/>
          </a:bodyPr>
          <a:lstStyle/>
          <a:p>
            <a:r>
              <a:rPr lang="en-GB" sz="1600" b="1" dirty="0"/>
              <a:t>How many more boys than girls took part in after school clubs last week?</a:t>
            </a:r>
          </a:p>
          <a:p>
            <a:endParaRPr lang="en-GB" sz="1600" b="1" dirty="0"/>
          </a:p>
          <a:p>
            <a:r>
              <a:rPr lang="en-GB" sz="1600" b="1" i="1" dirty="0"/>
              <a:t>Explain how you know.</a:t>
            </a:r>
          </a:p>
        </p:txBody>
      </p:sp>
    </p:spTree>
    <p:extLst>
      <p:ext uri="{BB962C8B-B14F-4D97-AF65-F5344CB8AC3E}">
        <p14:creationId xmlns:p14="http://schemas.microsoft.com/office/powerpoint/2010/main" val="312306486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4AB234-D801-4FC2-BB72-FAB9C8B21463}"/>
              </a:ext>
            </a:extLst>
          </p:cNvPr>
          <p:cNvSpPr>
            <a:spLocks noGrp="1"/>
          </p:cNvSpPr>
          <p:nvPr>
            <p:ph type="title"/>
          </p:nvPr>
        </p:nvSpPr>
        <p:spPr>
          <a:xfrm>
            <a:off x="1981200" y="836712"/>
            <a:ext cx="8229600" cy="580926"/>
          </a:xfrm>
        </p:spPr>
        <p:txBody>
          <a:bodyPr>
            <a:normAutofit/>
          </a:bodyPr>
          <a:lstStyle/>
          <a:p>
            <a:pPr algn="l"/>
            <a:r>
              <a:rPr lang="en-GB" sz="2800" b="1" dirty="0"/>
              <a:t>HIAS Maths team</a:t>
            </a:r>
          </a:p>
        </p:txBody>
      </p:sp>
      <p:sp>
        <p:nvSpPr>
          <p:cNvPr id="3" name="Content Placeholder 2">
            <a:extLst>
              <a:ext uri="{FF2B5EF4-FFF2-40B4-BE49-F238E27FC236}">
                <a16:creationId xmlns:a16="http://schemas.microsoft.com/office/drawing/2014/main" id="{37315FA5-D23A-4E53-9E19-A45B7DE6E9B2}"/>
              </a:ext>
            </a:extLst>
          </p:cNvPr>
          <p:cNvSpPr>
            <a:spLocks noGrp="1"/>
          </p:cNvSpPr>
          <p:nvPr>
            <p:ph idx="1"/>
          </p:nvPr>
        </p:nvSpPr>
        <p:spPr>
          <a:xfrm>
            <a:off x="1981200" y="1600201"/>
            <a:ext cx="8229600" cy="4061047"/>
          </a:xfrm>
        </p:spPr>
        <p:txBody>
          <a:bodyPr>
            <a:noAutofit/>
          </a:bodyPr>
          <a:lstStyle/>
          <a:p>
            <a:pPr marL="0" indent="0">
              <a:buNone/>
            </a:pPr>
            <a:r>
              <a:rPr lang="en-GB" sz="1800" dirty="0"/>
              <a:t>The HIAS maths team offer a wide range of high-quality services to support schools in improving outcomes for learners, including courses, bespoke consultancy and in-house training.  </a:t>
            </a:r>
          </a:p>
          <a:p>
            <a:pPr marL="0" indent="0">
              <a:buNone/>
            </a:pPr>
            <a:endParaRPr lang="en-GB" sz="1800" dirty="0"/>
          </a:p>
          <a:p>
            <a:pPr marL="0" indent="0">
              <a:buNone/>
            </a:pPr>
            <a:r>
              <a:rPr lang="en-GB" sz="1800" dirty="0"/>
              <a:t>For further details referring </a:t>
            </a:r>
            <a:r>
              <a:rPr lang="en-GB" sz="1800"/>
              <a:t>to maths, </a:t>
            </a:r>
            <a:r>
              <a:rPr lang="en-GB" sz="1800" dirty="0"/>
              <a:t>please contact either of the team leads:</a:t>
            </a:r>
          </a:p>
          <a:p>
            <a:pPr marL="0" indent="0">
              <a:buNone/>
            </a:pPr>
            <a:r>
              <a:rPr lang="en-GB" sz="1800" dirty="0"/>
              <a:t>	Jacqui Clifft : </a:t>
            </a:r>
            <a:r>
              <a:rPr lang="en-GB" sz="1800" dirty="0">
                <a:hlinkClick r:id="rId2"/>
              </a:rPr>
              <a:t>Jacqui.clifft@hants.gov.uk</a:t>
            </a:r>
            <a:endParaRPr lang="en-GB" sz="1800" dirty="0"/>
          </a:p>
          <a:p>
            <a:pPr marL="0" indent="0">
              <a:buNone/>
            </a:pPr>
            <a:r>
              <a:rPr lang="en-GB" sz="1800" dirty="0"/>
              <a:t>	Jo Lees: </a:t>
            </a:r>
            <a:r>
              <a:rPr lang="en-GB" sz="1800" dirty="0">
                <a:hlinkClick r:id="rId3"/>
              </a:rPr>
              <a:t>Jo.Lees@hants.gov.uk</a:t>
            </a:r>
            <a:endParaRPr lang="en-GB" sz="1800" dirty="0"/>
          </a:p>
          <a:p>
            <a:pPr marL="0" indent="0">
              <a:buNone/>
            </a:pPr>
            <a:endParaRPr lang="en-GB" sz="1800" dirty="0"/>
          </a:p>
          <a:p>
            <a:pPr marL="0" indent="0">
              <a:buNone/>
            </a:pPr>
            <a:r>
              <a:rPr lang="en-GB" sz="1800" dirty="0"/>
              <a:t>For further details on the full range of services available please contact us using the following details:</a:t>
            </a:r>
          </a:p>
          <a:p>
            <a:pPr marL="0" indent="0">
              <a:buNone/>
            </a:pPr>
            <a:r>
              <a:rPr lang="en-GB" sz="1800" dirty="0"/>
              <a:t> </a:t>
            </a:r>
          </a:p>
          <a:p>
            <a:pPr marL="0" indent="0">
              <a:buNone/>
            </a:pPr>
            <a:r>
              <a:rPr lang="en-GB" sz="1800" dirty="0"/>
              <a:t>Tel: 01962 874820 or email: hias.enquiries@hants.gov.uk </a:t>
            </a:r>
          </a:p>
          <a:p>
            <a:pPr marL="0" indent="0">
              <a:buNone/>
            </a:pPr>
            <a:endParaRPr lang="en-GB" sz="2000" dirty="0"/>
          </a:p>
          <a:p>
            <a:pPr marL="0" indent="0">
              <a:buNone/>
            </a:pPr>
            <a:endParaRPr lang="en-GB" sz="2000" dirty="0"/>
          </a:p>
          <a:p>
            <a:pPr marL="0" indent="0">
              <a:buNone/>
            </a:pPr>
            <a:endParaRPr lang="en-GB" sz="2000" dirty="0"/>
          </a:p>
          <a:p>
            <a:pPr marL="0" indent="0">
              <a:buNone/>
            </a:pPr>
            <a:endParaRPr lang="en-GB" sz="2000" dirty="0"/>
          </a:p>
          <a:p>
            <a:pPr marL="0" indent="0">
              <a:buNone/>
            </a:pPr>
            <a:endParaRPr lang="en-GB" sz="2000" dirty="0"/>
          </a:p>
          <a:p>
            <a:pPr marL="0" indent="0">
              <a:buNone/>
            </a:pPr>
            <a:endParaRPr lang="en-GB" sz="2000" dirty="0"/>
          </a:p>
          <a:p>
            <a:pPr marL="0" indent="0">
              <a:buNone/>
            </a:pPr>
            <a:r>
              <a:rPr lang="en-GB" sz="2000" dirty="0"/>
              <a:t>For further details on the full range of services available please contact us using the following details:</a:t>
            </a:r>
          </a:p>
          <a:p>
            <a:pPr marL="0" indent="0">
              <a:buNone/>
            </a:pPr>
            <a:r>
              <a:rPr lang="en-GB" sz="2000" dirty="0"/>
              <a:t> </a:t>
            </a:r>
          </a:p>
          <a:p>
            <a:pPr marL="0" indent="0">
              <a:buNone/>
            </a:pPr>
            <a:r>
              <a:rPr lang="en-GB" sz="2000" dirty="0"/>
              <a:t>Tel: 01962 874820 or email: </a:t>
            </a:r>
            <a:r>
              <a:rPr lang="en-GB" sz="2000" u="sng" dirty="0">
                <a:hlinkClick r:id="rId4"/>
              </a:rPr>
              <a:t>hias.enquiries@hants.gov.uk</a:t>
            </a:r>
            <a:r>
              <a:rPr lang="en-GB" sz="2000" dirty="0"/>
              <a:t> </a:t>
            </a:r>
          </a:p>
        </p:txBody>
      </p:sp>
      <p:pic>
        <p:nvPicPr>
          <p:cNvPr id="4" name="Picture 3">
            <a:extLst>
              <a:ext uri="{FF2B5EF4-FFF2-40B4-BE49-F238E27FC236}">
                <a16:creationId xmlns:a16="http://schemas.microsoft.com/office/drawing/2014/main" id="{EF9214C5-B01F-45DC-B050-A3009F4A4ED9}"/>
              </a:ext>
            </a:extLst>
          </p:cNvPr>
          <p:cNvPicPr/>
          <p:nvPr/>
        </p:nvPicPr>
        <p:blipFill>
          <a:blip r:embed="rId5">
            <a:extLst>
              <a:ext uri="{28A0092B-C50C-407E-A947-70E740481C1C}">
                <a14:useLocalDpi xmlns:a14="http://schemas.microsoft.com/office/drawing/2010/main" val="0"/>
              </a:ext>
            </a:extLst>
          </a:blip>
          <a:srcRect/>
          <a:stretch>
            <a:fillRect/>
          </a:stretch>
        </p:blipFill>
        <p:spPr bwMode="auto">
          <a:xfrm>
            <a:off x="1554578" y="6353176"/>
            <a:ext cx="1951355" cy="504825"/>
          </a:xfrm>
          <a:prstGeom prst="rect">
            <a:avLst/>
          </a:prstGeom>
          <a:noFill/>
          <a:ln>
            <a:noFill/>
          </a:ln>
        </p:spPr>
      </p:pic>
      <p:pic>
        <p:nvPicPr>
          <p:cNvPr id="7" name="Picture 2" descr="image001">
            <a:extLst>
              <a:ext uri="{FF2B5EF4-FFF2-40B4-BE49-F238E27FC236}">
                <a16:creationId xmlns:a16="http://schemas.microsoft.com/office/drawing/2014/main" id="{A1225777-4001-4A53-9C8C-6F01F7A2524C}"/>
              </a:ext>
            </a:extLst>
          </p:cNvPr>
          <p:cNvPicPr>
            <a:picLocks noChangeAspect="1" noChangeArrowheads="1"/>
          </p:cNvPicPr>
          <p:nvPr/>
        </p:nvPicPr>
        <p:blipFill rotWithShape="1">
          <a:blip r:embed="rId6">
            <a:extLst>
              <a:ext uri="{28A0092B-C50C-407E-A947-70E740481C1C}">
                <a14:useLocalDpi xmlns:a14="http://schemas.microsoft.com/office/drawing/2010/main" val="0"/>
              </a:ext>
            </a:extLst>
          </a:blip>
          <a:srcRect l="25046" t="17177" r="11766" b="27104"/>
          <a:stretch/>
        </p:blipFill>
        <p:spPr bwMode="auto">
          <a:xfrm>
            <a:off x="9112668" y="5517232"/>
            <a:ext cx="1555333" cy="13407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Text Box 2">
            <a:extLst>
              <a:ext uri="{FF2B5EF4-FFF2-40B4-BE49-F238E27FC236}">
                <a16:creationId xmlns:a16="http://schemas.microsoft.com/office/drawing/2014/main" id="{1B487DCA-45D9-4B74-AC20-F64217D74BE1}"/>
              </a:ext>
            </a:extLst>
          </p:cNvPr>
          <p:cNvSpPr txBox="1">
            <a:spLocks noChangeArrowheads="1"/>
          </p:cNvSpPr>
          <p:nvPr/>
        </p:nvSpPr>
        <p:spPr bwMode="auto">
          <a:xfrm>
            <a:off x="1524000" y="1"/>
            <a:ext cx="4248150" cy="351155"/>
          </a:xfrm>
          <a:prstGeom prst="rect">
            <a:avLst/>
          </a:prstGeom>
          <a:solidFill>
            <a:srgbClr val="1F3244"/>
          </a:solidFill>
          <a:ln w="9525">
            <a:noFill/>
            <a:miter lim="800000"/>
            <a:headEnd/>
            <a:tailEnd/>
          </a:ln>
        </p:spPr>
        <p:txBody>
          <a:bodyPr rot="0" vert="horz" wrap="square" lIns="91440" tIns="45720" rIns="91440" bIns="45720" anchor="t" anchorCtr="0">
            <a:noAutofit/>
          </a:bodyPr>
          <a:lstStyle/>
          <a:p>
            <a:pPr algn="ctr" hangingPunct="0">
              <a:spcBef>
                <a:spcPts val="700"/>
              </a:spcBef>
            </a:pPr>
            <a:r>
              <a:rPr lang="en-GB" kern="0" dirty="0">
                <a:solidFill>
                  <a:srgbClr val="FFFFFF"/>
                </a:solidFill>
                <a:latin typeface="Arial"/>
                <a:ea typeface="Times New Roman"/>
              </a:rPr>
              <a:t>HIAS Blended Learning Resource</a:t>
            </a:r>
            <a:endParaRPr lang="en-GB" b="1" kern="0" dirty="0">
              <a:solidFill>
                <a:srgbClr val="FFFFFF"/>
              </a:solidFill>
              <a:latin typeface="Arial"/>
              <a:ea typeface="Times New Roman"/>
            </a:endParaRPr>
          </a:p>
        </p:txBody>
      </p:sp>
    </p:spTree>
    <p:extLst>
      <p:ext uri="{BB962C8B-B14F-4D97-AF65-F5344CB8AC3E}">
        <p14:creationId xmlns:p14="http://schemas.microsoft.com/office/powerpoint/2010/main" val="271293326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1B08BC7-3958-4725-9814-E8937628E8C6}"/>
              </a:ext>
            </a:extLst>
          </p:cNvPr>
          <p:cNvSpPr>
            <a:spLocks noGrp="1"/>
          </p:cNvSpPr>
          <p:nvPr>
            <p:ph idx="1"/>
          </p:nvPr>
        </p:nvSpPr>
        <p:spPr/>
        <p:txBody>
          <a:bodyPr/>
          <a:lstStyle/>
          <a:p>
            <a:pPr marL="0" indent="0">
              <a:buNone/>
            </a:pPr>
            <a:r>
              <a:rPr lang="en-GB" sz="1800" dirty="0">
                <a:effectLst/>
                <a:latin typeface="Calibri" panose="020F0502020204030204" pitchFamily="34" charset="0"/>
                <a:ea typeface="Calibri" panose="020F0502020204030204" pitchFamily="34" charset="0"/>
              </a:rPr>
              <a:t>These slides are intended to support teachers and pupils with a blended approach to learning, either in-class or online. The tasks are intended to form part of a learning journey and could be the basis of either one lesson or a short sequence of connected lessons. </a:t>
            </a:r>
          </a:p>
          <a:p>
            <a:pPr marL="0" indent="0">
              <a:buNone/>
            </a:pPr>
            <a:r>
              <a:rPr lang="en-GB" sz="1800" dirty="0">
                <a:effectLst/>
                <a:latin typeface="Calibri" panose="020F0502020204030204" pitchFamily="34" charset="0"/>
                <a:ea typeface="Calibri" panose="020F0502020204030204" pitchFamily="34" charset="0"/>
              </a:rPr>
              <a:t>The 4-step </a:t>
            </a:r>
            <a:r>
              <a:rPr lang="en-GB" sz="1800" dirty="0" err="1">
                <a:effectLst/>
                <a:latin typeface="Calibri" panose="020F0502020204030204" pitchFamily="34" charset="0"/>
                <a:ea typeface="Calibri" panose="020F0502020204030204" pitchFamily="34" charset="0"/>
              </a:rPr>
              <a:t>Polya</a:t>
            </a:r>
            <a:r>
              <a:rPr lang="en-GB" sz="1800" dirty="0">
                <a:effectLst/>
                <a:latin typeface="Calibri" panose="020F0502020204030204" pitchFamily="34" charset="0"/>
                <a:ea typeface="Calibri" panose="020F0502020204030204" pitchFamily="34" charset="0"/>
              </a:rPr>
              <a:t> model for problem solving has been used to provide a structure to support reasoning. Teachers may need to use more or fewer steps to support the range of learners in </a:t>
            </a:r>
            <a:r>
              <a:rPr lang="en-GB" sz="1800" dirty="0">
                <a:latin typeface="Calibri" panose="020F0502020204030204" pitchFamily="34" charset="0"/>
                <a:ea typeface="Calibri" panose="020F0502020204030204" pitchFamily="34" charset="0"/>
              </a:rPr>
              <a:t>their</a:t>
            </a:r>
            <a:r>
              <a:rPr lang="en-GB" sz="1800" dirty="0">
                <a:effectLst/>
                <a:latin typeface="Calibri" panose="020F0502020204030204" pitchFamily="34" charset="0"/>
                <a:ea typeface="Calibri" panose="020F0502020204030204" pitchFamily="34" charset="0"/>
              </a:rPr>
              <a:t> class.</a:t>
            </a:r>
          </a:p>
          <a:p>
            <a:pPr marL="0" indent="0">
              <a:buNone/>
            </a:pPr>
            <a:r>
              <a:rPr lang="en-GB" sz="1800" dirty="0">
                <a:effectLst/>
                <a:latin typeface="Calibri" panose="020F0502020204030204" pitchFamily="34" charset="0"/>
                <a:ea typeface="Calibri" panose="020F0502020204030204" pitchFamily="34" charset="0"/>
              </a:rPr>
              <a:t>Teachers should delete, change and add slides to suit the needs of their pupils. Extra slides with personalised prompts and appropriate examples based on previous teaching may be suitable. When changing the slide-deck, teachers should consider:</a:t>
            </a:r>
          </a:p>
          <a:p>
            <a:pPr marL="742950" lvl="1" indent="-285750">
              <a:buSzPts val="1000"/>
              <a:buFont typeface="Symbol" panose="05050102010706020507" pitchFamily="18" charset="2"/>
              <a:buChar char=""/>
              <a:tabLst>
                <a:tab pos="914400" algn="l"/>
              </a:tabLst>
            </a:pPr>
            <a:r>
              <a:rPr lang="en-GB" sz="1800" dirty="0">
                <a:effectLst/>
                <a:latin typeface="Calibri" panose="020F0502020204030204" pitchFamily="34" charset="0"/>
                <a:ea typeface="Times New Roman" panose="02020603050405020304" pitchFamily="18" charset="0"/>
              </a:rPr>
              <a:t>Their expectations for the use of representations such as bar models, number lines, arrays and  diagrams.</a:t>
            </a:r>
            <a:endParaRPr lang="en-GB" sz="1800" dirty="0">
              <a:effectLst/>
              <a:latin typeface="Calibri" panose="020F0502020204030204" pitchFamily="34" charset="0"/>
              <a:ea typeface="Calibri" panose="020F0502020204030204" pitchFamily="34" charset="0"/>
            </a:endParaRPr>
          </a:p>
          <a:p>
            <a:pPr marL="742950" lvl="1" indent="-285750">
              <a:buSzPts val="1000"/>
              <a:buFont typeface="Symbol" panose="05050102010706020507" pitchFamily="18" charset="2"/>
              <a:buChar char=""/>
              <a:tabLst>
                <a:tab pos="914400" algn="l"/>
              </a:tabLst>
            </a:pPr>
            <a:r>
              <a:rPr lang="en-GB" sz="1800" dirty="0">
                <a:effectLst/>
                <a:latin typeface="Calibri" panose="020F0502020204030204" pitchFamily="34" charset="0"/>
                <a:ea typeface="Times New Roman" panose="02020603050405020304" pitchFamily="18" charset="0"/>
              </a:rPr>
              <a:t>Which strategies and methods pupils should use and record when solving problems or identifying solutions. This could include a range of informal jottings and diagrams, the use of tables to record solutions systematically and formal or informal calculation methods.</a:t>
            </a:r>
            <a:endParaRPr lang="en-GB" sz="1800" dirty="0">
              <a:effectLst/>
              <a:latin typeface="Calibri" panose="020F0502020204030204" pitchFamily="34" charset="0"/>
              <a:ea typeface="Calibri" panose="020F0502020204030204" pitchFamily="34" charset="0"/>
            </a:endParaRPr>
          </a:p>
          <a:p>
            <a:pPr marL="0" indent="0">
              <a:buNone/>
            </a:pPr>
            <a:r>
              <a:rPr lang="en-GB" sz="1800" dirty="0">
                <a:effectLst/>
                <a:latin typeface="Calibri" panose="020F0502020204030204" pitchFamily="34" charset="0"/>
                <a:ea typeface="Calibri" panose="020F0502020204030204" pitchFamily="34" charset="0"/>
              </a:rPr>
              <a:t>Teachers may also wish to record a ‘voice over’ to talk pupils through the slides.</a:t>
            </a:r>
          </a:p>
        </p:txBody>
      </p:sp>
      <p:sp>
        <p:nvSpPr>
          <p:cNvPr id="4" name="Text Box 2">
            <a:extLst>
              <a:ext uri="{FF2B5EF4-FFF2-40B4-BE49-F238E27FC236}">
                <a16:creationId xmlns:a16="http://schemas.microsoft.com/office/drawing/2014/main" id="{8AD1D9EC-C89D-4E25-B8F7-4B64D4F88E52}"/>
              </a:ext>
            </a:extLst>
          </p:cNvPr>
          <p:cNvSpPr txBox="1">
            <a:spLocks noGrp="1" noChangeArrowheads="1"/>
          </p:cNvSpPr>
          <p:nvPr>
            <p:ph type="title"/>
          </p:nvPr>
        </p:nvSpPr>
        <p:spPr bwMode="auto">
          <a:xfrm>
            <a:off x="609600" y="274638"/>
            <a:ext cx="8174038" cy="1143000"/>
          </a:xfrm>
          <a:prstGeom prst="rect">
            <a:avLst/>
          </a:prstGeom>
          <a:solidFill>
            <a:srgbClr val="1F3244"/>
          </a:solidFill>
          <a:ln w="9525">
            <a:noFill/>
            <a:miter lim="800000"/>
            <a:headEnd/>
            <a:tailEnd/>
          </a:ln>
        </p:spPr>
        <p:txBody>
          <a:bodyPr rot="0" vert="horz" wrap="square" lIns="91440" tIns="45720" rIns="91440" bIns="45720" anchor="t" anchorCtr="0">
            <a:noAutofit/>
          </a:bodyPr>
          <a:lstStyle/>
          <a:p>
            <a:pPr hangingPunct="0">
              <a:spcBef>
                <a:spcPts val="700"/>
              </a:spcBef>
            </a:pPr>
            <a:br>
              <a:rPr lang="en-GB" kern="0" dirty="0">
                <a:solidFill>
                  <a:srgbClr val="FFFFFF"/>
                </a:solidFill>
                <a:latin typeface="Arial"/>
                <a:ea typeface="Times New Roman"/>
              </a:rPr>
            </a:br>
            <a:r>
              <a:rPr lang="en-GB" kern="0" dirty="0">
                <a:solidFill>
                  <a:srgbClr val="FFFFFF"/>
                </a:solidFill>
                <a:latin typeface="Arial"/>
                <a:ea typeface="Times New Roman"/>
              </a:rPr>
              <a:t>HIAS Blended Learning Resource</a:t>
            </a:r>
            <a:endParaRPr lang="en-GB" b="1" kern="0" dirty="0">
              <a:solidFill>
                <a:srgbClr val="FFFFFF"/>
              </a:solidFill>
              <a:latin typeface="Arial"/>
              <a:ea typeface="Times New Roman"/>
            </a:endParaRPr>
          </a:p>
        </p:txBody>
      </p:sp>
    </p:spTree>
    <p:extLst>
      <p:ext uri="{BB962C8B-B14F-4D97-AF65-F5344CB8AC3E}">
        <p14:creationId xmlns:p14="http://schemas.microsoft.com/office/powerpoint/2010/main" val="128772143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Box 2">
            <a:extLst>
              <a:ext uri="{FF2B5EF4-FFF2-40B4-BE49-F238E27FC236}">
                <a16:creationId xmlns:a16="http://schemas.microsoft.com/office/drawing/2014/main" id="{7865E9A0-6519-4C34-A90D-9DC1AB003847}"/>
              </a:ext>
            </a:extLst>
          </p:cNvPr>
          <p:cNvSpPr txBox="1">
            <a:spLocks noChangeArrowheads="1"/>
          </p:cNvSpPr>
          <p:nvPr/>
        </p:nvSpPr>
        <p:spPr bwMode="auto">
          <a:xfrm>
            <a:off x="130206" y="506029"/>
            <a:ext cx="4248150" cy="351155"/>
          </a:xfrm>
          <a:prstGeom prst="rect">
            <a:avLst/>
          </a:prstGeom>
          <a:solidFill>
            <a:srgbClr val="1F3244"/>
          </a:solidFill>
          <a:ln w="9525">
            <a:noFill/>
            <a:miter lim="800000"/>
            <a:headEnd/>
            <a:tailEnd/>
          </a:ln>
        </p:spPr>
        <p:txBody>
          <a:bodyPr rot="0" vert="horz" wrap="square" lIns="91440" tIns="45720" rIns="91440" bIns="45720" anchor="t" anchorCtr="0">
            <a:noAutofit/>
          </a:bodyPr>
          <a:lstStyle/>
          <a:p>
            <a:pPr algn="ctr" hangingPunct="0">
              <a:spcBef>
                <a:spcPts val="700"/>
              </a:spcBef>
            </a:pPr>
            <a:r>
              <a:rPr lang="en-GB" kern="0" dirty="0">
                <a:solidFill>
                  <a:srgbClr val="FFFFFF"/>
                </a:solidFill>
                <a:latin typeface="Arial"/>
                <a:ea typeface="Times New Roman"/>
              </a:rPr>
              <a:t>HIAS Blended Learning Resource</a:t>
            </a:r>
            <a:endParaRPr lang="en-GB" b="1" kern="0" dirty="0">
              <a:solidFill>
                <a:srgbClr val="FFFFFF"/>
              </a:solidFill>
              <a:latin typeface="Arial"/>
              <a:ea typeface="Times New Roman"/>
            </a:endParaRPr>
          </a:p>
        </p:txBody>
      </p:sp>
      <p:pic>
        <p:nvPicPr>
          <p:cNvPr id="3" name="Picture 2">
            <a:extLst>
              <a:ext uri="{FF2B5EF4-FFF2-40B4-BE49-F238E27FC236}">
                <a16:creationId xmlns:a16="http://schemas.microsoft.com/office/drawing/2014/main" id="{FF8794BD-7A56-4ADD-AB22-E23ACB844076}"/>
              </a:ext>
            </a:extLst>
          </p:cNvPr>
          <p:cNvPicPr>
            <a:picLocks noChangeAspect="1"/>
          </p:cNvPicPr>
          <p:nvPr/>
        </p:nvPicPr>
        <p:blipFill>
          <a:blip r:embed="rId2"/>
          <a:stretch>
            <a:fillRect/>
          </a:stretch>
        </p:blipFill>
        <p:spPr>
          <a:xfrm>
            <a:off x="3904944" y="1142681"/>
            <a:ext cx="4382112" cy="4572638"/>
          </a:xfrm>
          <a:prstGeom prst="rect">
            <a:avLst/>
          </a:prstGeom>
        </p:spPr>
      </p:pic>
      <p:sp>
        <p:nvSpPr>
          <p:cNvPr id="4" name="TextBox 3">
            <a:extLst>
              <a:ext uri="{FF2B5EF4-FFF2-40B4-BE49-F238E27FC236}">
                <a16:creationId xmlns:a16="http://schemas.microsoft.com/office/drawing/2014/main" id="{AB8F265A-7D5C-42F1-84B4-D2C743825212}"/>
              </a:ext>
            </a:extLst>
          </p:cNvPr>
          <p:cNvSpPr txBox="1"/>
          <p:nvPr/>
        </p:nvSpPr>
        <p:spPr>
          <a:xfrm>
            <a:off x="3681876" y="5922740"/>
            <a:ext cx="6295604" cy="461665"/>
          </a:xfrm>
          <a:prstGeom prst="rect">
            <a:avLst/>
          </a:prstGeom>
          <a:noFill/>
        </p:spPr>
        <p:txBody>
          <a:bodyPr wrap="square" rtlCol="0">
            <a:spAutoFit/>
          </a:bodyPr>
          <a:lstStyle/>
          <a:p>
            <a:r>
              <a:rPr lang="en-GB" sz="1200" dirty="0"/>
              <a:t>1945 George </a:t>
            </a:r>
            <a:r>
              <a:rPr lang="en-GB" sz="1200" dirty="0" err="1"/>
              <a:t>Polya</a:t>
            </a:r>
            <a:r>
              <a:rPr lang="en-GB" sz="1200" dirty="0"/>
              <a:t> published  ‘How To Solve It’ 2nd ed., Princeton University Press, 1957, ISBN 0-691-08097-6.</a:t>
            </a:r>
          </a:p>
        </p:txBody>
      </p:sp>
    </p:spTree>
    <p:extLst>
      <p:ext uri="{BB962C8B-B14F-4D97-AF65-F5344CB8AC3E}">
        <p14:creationId xmlns:p14="http://schemas.microsoft.com/office/powerpoint/2010/main" val="399897107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4AB234-D801-4FC2-BB72-FAB9C8B21463}"/>
              </a:ext>
            </a:extLst>
          </p:cNvPr>
          <p:cNvSpPr>
            <a:spLocks noGrp="1"/>
          </p:cNvSpPr>
          <p:nvPr>
            <p:ph type="title"/>
          </p:nvPr>
        </p:nvSpPr>
        <p:spPr>
          <a:xfrm>
            <a:off x="1252917" y="1046684"/>
            <a:ext cx="8229600" cy="580926"/>
          </a:xfrm>
        </p:spPr>
        <p:txBody>
          <a:bodyPr>
            <a:normAutofit fontScale="90000"/>
          </a:bodyPr>
          <a:lstStyle/>
          <a:p>
            <a:pPr algn="l"/>
            <a:br>
              <a:rPr lang="en-GB" sz="2800" b="1" dirty="0">
                <a:solidFill>
                  <a:schemeClr val="tx1"/>
                </a:solidFill>
              </a:rPr>
            </a:br>
            <a:r>
              <a:rPr lang="en-GB" sz="2800" b="1" dirty="0"/>
              <a:t>Interpreting data using bar charts, pictograms and tables.</a:t>
            </a:r>
            <a:br>
              <a:rPr lang="en-GB" sz="3600" b="1" dirty="0">
                <a:solidFill>
                  <a:schemeClr val="tx1"/>
                </a:solidFill>
              </a:rPr>
            </a:br>
            <a:br>
              <a:rPr lang="en-GB" sz="2800" dirty="0">
                <a:solidFill>
                  <a:schemeClr val="tx1"/>
                </a:solidFill>
              </a:rPr>
            </a:br>
            <a:br>
              <a:rPr lang="en-GB" sz="2800" b="1" dirty="0">
                <a:solidFill>
                  <a:schemeClr val="tx1"/>
                </a:solidFill>
              </a:rPr>
            </a:br>
            <a:endParaRPr lang="en-GB" sz="2800" b="1" dirty="0"/>
          </a:p>
        </p:txBody>
      </p:sp>
      <p:sp>
        <p:nvSpPr>
          <p:cNvPr id="6" name="Text Box 2">
            <a:extLst>
              <a:ext uri="{FF2B5EF4-FFF2-40B4-BE49-F238E27FC236}">
                <a16:creationId xmlns:a16="http://schemas.microsoft.com/office/drawing/2014/main" id="{7865E9A0-6519-4C34-A90D-9DC1AB003847}"/>
              </a:ext>
            </a:extLst>
          </p:cNvPr>
          <p:cNvSpPr txBox="1">
            <a:spLocks noChangeArrowheads="1"/>
          </p:cNvSpPr>
          <p:nvPr/>
        </p:nvSpPr>
        <p:spPr bwMode="auto">
          <a:xfrm>
            <a:off x="1524000" y="1"/>
            <a:ext cx="4248150" cy="351155"/>
          </a:xfrm>
          <a:prstGeom prst="rect">
            <a:avLst/>
          </a:prstGeom>
          <a:solidFill>
            <a:srgbClr val="1F3244"/>
          </a:solidFill>
          <a:ln w="9525">
            <a:noFill/>
            <a:miter lim="800000"/>
            <a:headEnd/>
            <a:tailEnd/>
          </a:ln>
        </p:spPr>
        <p:txBody>
          <a:bodyPr rot="0" vert="horz" wrap="square" lIns="91440" tIns="45720" rIns="91440" bIns="45720" anchor="t" anchorCtr="0">
            <a:noAutofit/>
          </a:bodyPr>
          <a:lstStyle/>
          <a:p>
            <a:pPr algn="ctr" hangingPunct="0">
              <a:spcBef>
                <a:spcPts val="700"/>
              </a:spcBef>
            </a:pPr>
            <a:r>
              <a:rPr lang="en-GB" kern="0" dirty="0">
                <a:solidFill>
                  <a:srgbClr val="FFFFFF"/>
                </a:solidFill>
                <a:latin typeface="Arial"/>
                <a:ea typeface="Times New Roman"/>
              </a:rPr>
              <a:t>HIAS Blended Learning Resource</a:t>
            </a:r>
            <a:endParaRPr lang="en-GB" b="1" kern="0" dirty="0">
              <a:solidFill>
                <a:srgbClr val="FFFFFF"/>
              </a:solidFill>
              <a:latin typeface="Arial"/>
              <a:ea typeface="Times New Roman"/>
            </a:endParaRPr>
          </a:p>
        </p:txBody>
      </p:sp>
      <p:grpSp>
        <p:nvGrpSpPr>
          <p:cNvPr id="3" name="Group 2">
            <a:extLst>
              <a:ext uri="{FF2B5EF4-FFF2-40B4-BE49-F238E27FC236}">
                <a16:creationId xmlns:a16="http://schemas.microsoft.com/office/drawing/2014/main" id="{884AFF49-1DBB-4201-A07C-2643A565FF60}"/>
              </a:ext>
            </a:extLst>
          </p:cNvPr>
          <p:cNvGrpSpPr/>
          <p:nvPr/>
        </p:nvGrpSpPr>
        <p:grpSpPr>
          <a:xfrm>
            <a:off x="3673783" y="1823159"/>
            <a:ext cx="3916545" cy="4262051"/>
            <a:chOff x="3673783" y="1823159"/>
            <a:chExt cx="3916545" cy="4262051"/>
          </a:xfrm>
        </p:grpSpPr>
        <p:sp>
          <p:nvSpPr>
            <p:cNvPr id="11" name="Speech Bubble: Rectangle with Corners Rounded 10">
              <a:extLst>
                <a:ext uri="{FF2B5EF4-FFF2-40B4-BE49-F238E27FC236}">
                  <a16:creationId xmlns:a16="http://schemas.microsoft.com/office/drawing/2014/main" id="{9D487693-2DF4-453B-BBEE-CAE6FC3C3F12}"/>
                </a:ext>
              </a:extLst>
            </p:cNvPr>
            <p:cNvSpPr/>
            <p:nvPr/>
          </p:nvSpPr>
          <p:spPr>
            <a:xfrm>
              <a:off x="3673783" y="1823159"/>
              <a:ext cx="3916545" cy="4262051"/>
            </a:xfrm>
            <a:prstGeom prst="wedgeRoundRectCallout">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5" name="Picture 4">
              <a:extLst>
                <a:ext uri="{FF2B5EF4-FFF2-40B4-BE49-F238E27FC236}">
                  <a16:creationId xmlns:a16="http://schemas.microsoft.com/office/drawing/2014/main" id="{CDC8CBB6-B1A7-42EC-90B4-F14B576D55E5}"/>
                </a:ext>
              </a:extLst>
            </p:cNvPr>
            <p:cNvPicPr>
              <a:picLocks noChangeAspect="1"/>
            </p:cNvPicPr>
            <p:nvPr/>
          </p:nvPicPr>
          <p:blipFill>
            <a:blip r:embed="rId2"/>
            <a:stretch>
              <a:fillRect/>
            </a:stretch>
          </p:blipFill>
          <p:spPr>
            <a:xfrm>
              <a:off x="4252805" y="1994197"/>
              <a:ext cx="2758499" cy="3919973"/>
            </a:xfrm>
            <a:prstGeom prst="rect">
              <a:avLst/>
            </a:prstGeom>
          </p:spPr>
        </p:pic>
        <p:pic>
          <p:nvPicPr>
            <p:cNvPr id="7" name="Picture 6">
              <a:extLst>
                <a:ext uri="{FF2B5EF4-FFF2-40B4-BE49-F238E27FC236}">
                  <a16:creationId xmlns:a16="http://schemas.microsoft.com/office/drawing/2014/main" id="{AC043E03-B77B-4560-98A6-0CABB4EB4C6D}"/>
                </a:ext>
              </a:extLst>
            </p:cNvPr>
            <p:cNvPicPr>
              <a:picLocks noChangeAspect="1"/>
            </p:cNvPicPr>
            <p:nvPr/>
          </p:nvPicPr>
          <p:blipFill>
            <a:blip r:embed="rId3"/>
            <a:stretch>
              <a:fillRect/>
            </a:stretch>
          </p:blipFill>
          <p:spPr>
            <a:xfrm>
              <a:off x="6096000" y="5153457"/>
              <a:ext cx="794522" cy="760713"/>
            </a:xfrm>
            <a:prstGeom prst="rect">
              <a:avLst/>
            </a:prstGeom>
          </p:spPr>
        </p:pic>
      </p:grpSp>
    </p:spTree>
    <p:extLst>
      <p:ext uri="{BB962C8B-B14F-4D97-AF65-F5344CB8AC3E}">
        <p14:creationId xmlns:p14="http://schemas.microsoft.com/office/powerpoint/2010/main" val="406199025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4AB234-D801-4FC2-BB72-FAB9C8B21463}"/>
              </a:ext>
            </a:extLst>
          </p:cNvPr>
          <p:cNvSpPr>
            <a:spLocks noGrp="1"/>
          </p:cNvSpPr>
          <p:nvPr>
            <p:ph type="title"/>
          </p:nvPr>
        </p:nvSpPr>
        <p:spPr>
          <a:xfrm>
            <a:off x="1050616" y="895018"/>
            <a:ext cx="4816110" cy="409461"/>
          </a:xfrm>
        </p:spPr>
        <p:txBody>
          <a:bodyPr>
            <a:normAutofit fontScale="90000"/>
          </a:bodyPr>
          <a:lstStyle/>
          <a:p>
            <a:pPr algn="l"/>
            <a:r>
              <a:rPr lang="en-GB" sz="2800" b="1" dirty="0"/>
              <a:t>Understand the problem</a:t>
            </a:r>
          </a:p>
        </p:txBody>
      </p:sp>
      <p:sp>
        <p:nvSpPr>
          <p:cNvPr id="10" name="TextBox 9">
            <a:extLst>
              <a:ext uri="{FF2B5EF4-FFF2-40B4-BE49-F238E27FC236}">
                <a16:creationId xmlns:a16="http://schemas.microsoft.com/office/drawing/2014/main" id="{4354E2B1-015F-49CE-9770-4DDD36444C69}"/>
              </a:ext>
            </a:extLst>
          </p:cNvPr>
          <p:cNvSpPr txBox="1"/>
          <p:nvPr/>
        </p:nvSpPr>
        <p:spPr>
          <a:xfrm>
            <a:off x="293309" y="1568898"/>
            <a:ext cx="4976122" cy="4031873"/>
          </a:xfrm>
          <a:prstGeom prst="rect">
            <a:avLst/>
          </a:prstGeom>
          <a:solidFill>
            <a:schemeClr val="accent5">
              <a:lumMod val="20000"/>
              <a:lumOff val="80000"/>
            </a:schemeClr>
          </a:solidFill>
        </p:spPr>
        <p:txBody>
          <a:bodyPr wrap="square" rtlCol="0">
            <a:spAutoFit/>
          </a:bodyPr>
          <a:lstStyle/>
          <a:p>
            <a:r>
              <a:rPr lang="en-GB" sz="1600" i="1" dirty="0"/>
              <a:t>This problem is about how many boys and girls took part in after school clubs last week.</a:t>
            </a:r>
          </a:p>
          <a:p>
            <a:endParaRPr lang="en-GB" sz="1600" i="1" dirty="0"/>
          </a:p>
          <a:p>
            <a:r>
              <a:rPr lang="en-GB" sz="1600" b="1" i="1" dirty="0"/>
              <a:t>Key Fact: Eva says that 106 boys took part in after school clubs last week</a:t>
            </a:r>
          </a:p>
          <a:p>
            <a:r>
              <a:rPr lang="en-GB" sz="1600" i="1" dirty="0"/>
              <a:t>How can we find out how many boys took part in after school clubs last week from the table?</a:t>
            </a:r>
            <a:endParaRPr lang="en-GB" sz="1600" b="1" i="1" dirty="0"/>
          </a:p>
          <a:p>
            <a:endParaRPr lang="en-GB" sz="1600" i="1" dirty="0"/>
          </a:p>
          <a:p>
            <a:r>
              <a:rPr lang="en-GB" sz="1600" b="1" i="1" dirty="0"/>
              <a:t>How many boys took part in after school clubs from Monday to Friday last week?</a:t>
            </a:r>
          </a:p>
          <a:p>
            <a:r>
              <a:rPr lang="en-GB" sz="1600" i="1" dirty="0"/>
              <a:t>Have to calculate the total number of </a:t>
            </a:r>
            <a:r>
              <a:rPr lang="en-GB" sz="1600" b="1" i="1" dirty="0"/>
              <a:t>boys</a:t>
            </a:r>
          </a:p>
          <a:p>
            <a:endParaRPr lang="en-GB" sz="1600" i="1" dirty="0"/>
          </a:p>
          <a:p>
            <a:r>
              <a:rPr lang="en-GB" sz="1600" b="1" i="1" dirty="0"/>
              <a:t>How does your total number of boys that took part in after school clubs last week compare to Eva’s (106)?</a:t>
            </a:r>
          </a:p>
          <a:p>
            <a:r>
              <a:rPr lang="en-GB" sz="1600" i="1" dirty="0"/>
              <a:t>Is Eva correct?  Explain why.</a:t>
            </a:r>
          </a:p>
        </p:txBody>
      </p:sp>
      <p:sp>
        <p:nvSpPr>
          <p:cNvPr id="11" name="Text Box 2">
            <a:extLst>
              <a:ext uri="{FF2B5EF4-FFF2-40B4-BE49-F238E27FC236}">
                <a16:creationId xmlns:a16="http://schemas.microsoft.com/office/drawing/2014/main" id="{712F957F-6A38-42C6-B2CC-C148604EF375}"/>
              </a:ext>
            </a:extLst>
          </p:cNvPr>
          <p:cNvSpPr txBox="1">
            <a:spLocks noChangeArrowheads="1"/>
          </p:cNvSpPr>
          <p:nvPr/>
        </p:nvSpPr>
        <p:spPr bwMode="auto">
          <a:xfrm>
            <a:off x="1676400" y="152401"/>
            <a:ext cx="4248150" cy="351155"/>
          </a:xfrm>
          <a:prstGeom prst="rect">
            <a:avLst/>
          </a:prstGeom>
          <a:solidFill>
            <a:srgbClr val="1F3244"/>
          </a:solidFill>
          <a:ln w="9525">
            <a:noFill/>
            <a:miter lim="800000"/>
            <a:headEnd/>
            <a:tailEnd/>
          </a:ln>
        </p:spPr>
        <p:txBody>
          <a:bodyPr rot="0" vert="horz" wrap="square" lIns="91440" tIns="45720" rIns="91440" bIns="45720" anchor="t" anchorCtr="0">
            <a:noAutofit/>
          </a:bodyPr>
          <a:lstStyle/>
          <a:p>
            <a:pPr algn="ctr" hangingPunct="0">
              <a:spcBef>
                <a:spcPts val="700"/>
              </a:spcBef>
            </a:pPr>
            <a:r>
              <a:rPr lang="en-GB" kern="0" dirty="0">
                <a:solidFill>
                  <a:srgbClr val="FFFFFF"/>
                </a:solidFill>
                <a:latin typeface="Arial"/>
                <a:ea typeface="Times New Roman"/>
              </a:rPr>
              <a:t>HIAS Blended Learning Resource</a:t>
            </a:r>
            <a:endParaRPr lang="en-GB" b="1" kern="0" dirty="0">
              <a:solidFill>
                <a:srgbClr val="FFFFFF"/>
              </a:solidFill>
              <a:latin typeface="Arial"/>
              <a:ea typeface="Times New Roman"/>
            </a:endParaRPr>
          </a:p>
        </p:txBody>
      </p:sp>
      <p:grpSp>
        <p:nvGrpSpPr>
          <p:cNvPr id="4" name="Group 3">
            <a:extLst>
              <a:ext uri="{FF2B5EF4-FFF2-40B4-BE49-F238E27FC236}">
                <a16:creationId xmlns:a16="http://schemas.microsoft.com/office/drawing/2014/main" id="{B710FE94-A1E8-4F8D-A61D-3E7D7A605A7F}"/>
              </a:ext>
            </a:extLst>
          </p:cNvPr>
          <p:cNvGrpSpPr/>
          <p:nvPr/>
        </p:nvGrpSpPr>
        <p:grpSpPr>
          <a:xfrm>
            <a:off x="5924550" y="1359100"/>
            <a:ext cx="5639189" cy="5176802"/>
            <a:chOff x="5924550" y="1359100"/>
            <a:chExt cx="5639189" cy="5176802"/>
          </a:xfrm>
        </p:grpSpPr>
        <p:sp>
          <p:nvSpPr>
            <p:cNvPr id="15" name="Content Placeholder 6">
              <a:extLst>
                <a:ext uri="{FF2B5EF4-FFF2-40B4-BE49-F238E27FC236}">
                  <a16:creationId xmlns:a16="http://schemas.microsoft.com/office/drawing/2014/main" id="{A34D55C8-23E5-4F90-8A71-41D0A2940D3D}"/>
                </a:ext>
              </a:extLst>
            </p:cNvPr>
            <p:cNvSpPr txBox="1">
              <a:spLocks/>
            </p:cNvSpPr>
            <p:nvPr/>
          </p:nvSpPr>
          <p:spPr bwMode="auto">
            <a:xfrm>
              <a:off x="5924550" y="1359100"/>
              <a:ext cx="5639189" cy="5176802"/>
            </a:xfrm>
            <a:prstGeom prst="rect">
              <a:avLst/>
            </a:prstGeom>
            <a:solidFill>
              <a:schemeClr val="bg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spAutoFit/>
            </a:bodyPr>
            <a:lstStyle>
              <a:lvl1pPr marL="342900" indent="-342900" algn="l" rtl="0" eaLnBrk="0" fontAlgn="base" hangingPunct="0">
                <a:spcBef>
                  <a:spcPct val="20000"/>
                </a:spcBef>
                <a:spcAft>
                  <a:spcPct val="0"/>
                </a:spcAft>
                <a:buFont typeface="Arial" charset="0"/>
                <a:buChar char="•"/>
                <a:defRPr sz="2800" kern="1200">
                  <a:solidFill>
                    <a:schemeClr val="tx1"/>
                  </a:solidFill>
                  <a:latin typeface="Arial" panose="020B0604020202020204" pitchFamily="34" charset="0"/>
                  <a:ea typeface="+mn-ea"/>
                  <a:cs typeface="Arial" panose="020B0604020202020204" pitchFamily="34" charset="0"/>
                </a:defRPr>
              </a:lvl1pPr>
              <a:lvl2pPr marL="742950" indent="-285750" algn="l" rtl="0" eaLnBrk="0" fontAlgn="base" hangingPunct="0">
                <a:spcBef>
                  <a:spcPct val="20000"/>
                </a:spcBef>
                <a:spcAft>
                  <a:spcPct val="0"/>
                </a:spcAft>
                <a:buFont typeface="Arial"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rtl="0" eaLnBrk="0" fontAlgn="base" hangingPunct="0">
                <a:spcBef>
                  <a:spcPct val="20000"/>
                </a:spcBef>
                <a:spcAft>
                  <a:spcPct val="0"/>
                </a:spcAft>
                <a:buFont typeface="Arial"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rtl="0" eaLnBrk="0" fontAlgn="base" hangingPunct="0">
                <a:spcBef>
                  <a:spcPct val="20000"/>
                </a:spcBef>
                <a:spcAft>
                  <a:spcPct val="0"/>
                </a:spcAft>
                <a:buFont typeface="Arial" charset="0"/>
                <a:buChar char="–"/>
                <a:defRPr kern="1200">
                  <a:solidFill>
                    <a:schemeClr val="tx1"/>
                  </a:solidFill>
                  <a:latin typeface="Arial" panose="020B0604020202020204" pitchFamily="34" charset="0"/>
                  <a:ea typeface="+mn-ea"/>
                  <a:cs typeface="Arial" panose="020B0604020202020204" pitchFamily="34" charset="0"/>
                </a:defRPr>
              </a:lvl4pPr>
              <a:lvl5pPr marL="2057400" indent="-228600" algn="l" rtl="0" eaLnBrk="0" fontAlgn="base" hangingPunct="0">
                <a:spcBef>
                  <a:spcPct val="20000"/>
                </a:spcBef>
                <a:spcAft>
                  <a:spcPct val="0"/>
                </a:spcAft>
                <a:buFont typeface="Arial" charset="0"/>
                <a:buChar char="»"/>
                <a:defRPr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Font typeface="Arial" charset="0"/>
                <a:buNone/>
              </a:pPr>
              <a:r>
                <a:rPr lang="en-US" dirty="0">
                  <a:latin typeface="+mn-lt"/>
                  <a:ea typeface="Bariol" charset="0"/>
                  <a:cs typeface="Bariol" charset="0"/>
                </a:rPr>
                <a:t>TASK</a:t>
              </a:r>
            </a:p>
            <a:p>
              <a:pPr marL="0" indent="0">
                <a:buFont typeface="Arial" charset="0"/>
                <a:buNone/>
              </a:pPr>
              <a:endParaRPr lang="en-US" dirty="0">
                <a:latin typeface="+mn-lt"/>
                <a:ea typeface="Bariol" charset="0"/>
                <a:cs typeface="Bariol" charset="0"/>
              </a:endParaRPr>
            </a:p>
            <a:p>
              <a:pPr marL="0" indent="0">
                <a:buFont typeface="Arial" charset="0"/>
                <a:buNone/>
              </a:pPr>
              <a:endParaRPr lang="en-US" dirty="0">
                <a:latin typeface="+mn-lt"/>
                <a:ea typeface="Bariol" charset="0"/>
                <a:cs typeface="Bariol" charset="0"/>
              </a:endParaRPr>
            </a:p>
            <a:p>
              <a:pPr marL="0" indent="0">
                <a:buFont typeface="Arial" charset="0"/>
                <a:buNone/>
              </a:pPr>
              <a:endParaRPr lang="en-US" dirty="0">
                <a:latin typeface="+mn-lt"/>
                <a:ea typeface="Bariol" charset="0"/>
                <a:cs typeface="Bariol" charset="0"/>
              </a:endParaRPr>
            </a:p>
            <a:p>
              <a:pPr marL="0" indent="0">
                <a:buFont typeface="Arial" charset="0"/>
                <a:buNone/>
              </a:pPr>
              <a:endParaRPr lang="en-US" dirty="0">
                <a:latin typeface="+mn-lt"/>
                <a:ea typeface="Bariol" charset="0"/>
                <a:cs typeface="Bariol" charset="0"/>
              </a:endParaRPr>
            </a:p>
            <a:p>
              <a:pPr marL="0" indent="0">
                <a:buFont typeface="Arial" charset="0"/>
                <a:buNone/>
              </a:pPr>
              <a:endParaRPr lang="en-US" dirty="0">
                <a:latin typeface="+mn-lt"/>
                <a:ea typeface="Bariol" charset="0"/>
                <a:cs typeface="Bariol" charset="0"/>
              </a:endParaRPr>
            </a:p>
            <a:p>
              <a:pPr marL="0" indent="0">
                <a:buFont typeface="Arial" charset="0"/>
                <a:buNone/>
              </a:pPr>
              <a:endParaRPr lang="en-US" dirty="0">
                <a:latin typeface="+mn-lt"/>
                <a:ea typeface="Bariol" charset="0"/>
                <a:cs typeface="Bariol" charset="0"/>
              </a:endParaRPr>
            </a:p>
            <a:p>
              <a:pPr marL="0" indent="0">
                <a:buFont typeface="Arial" charset="0"/>
                <a:buNone/>
              </a:pPr>
              <a:endParaRPr lang="en-US" dirty="0">
                <a:latin typeface="+mn-lt"/>
                <a:ea typeface="Bariol" charset="0"/>
                <a:cs typeface="Bariol" charset="0"/>
              </a:endParaRPr>
            </a:p>
            <a:p>
              <a:pPr marL="0" indent="0">
                <a:buFont typeface="Arial" charset="0"/>
                <a:buNone/>
              </a:pPr>
              <a:endParaRPr lang="en-US" dirty="0">
                <a:latin typeface="+mn-lt"/>
                <a:ea typeface="Bariol" charset="0"/>
                <a:cs typeface="Bariol" charset="0"/>
              </a:endParaRPr>
            </a:p>
            <a:p>
              <a:pPr marL="0" indent="0">
                <a:buFont typeface="Arial" charset="0"/>
                <a:buNone/>
              </a:pPr>
              <a:endParaRPr lang="en-US" dirty="0">
                <a:latin typeface="+mn-lt"/>
                <a:ea typeface="Bariol" charset="0"/>
                <a:cs typeface="Bariol" charset="0"/>
              </a:endParaRPr>
            </a:p>
          </p:txBody>
        </p:sp>
        <p:grpSp>
          <p:nvGrpSpPr>
            <p:cNvPr id="22" name="Group 21">
              <a:extLst>
                <a:ext uri="{FF2B5EF4-FFF2-40B4-BE49-F238E27FC236}">
                  <a16:creationId xmlns:a16="http://schemas.microsoft.com/office/drawing/2014/main" id="{52050A6D-7AF6-4362-A745-5AAC674AD9DF}"/>
                </a:ext>
              </a:extLst>
            </p:cNvPr>
            <p:cNvGrpSpPr/>
            <p:nvPr/>
          </p:nvGrpSpPr>
          <p:grpSpPr>
            <a:xfrm>
              <a:off x="6999610" y="1645134"/>
              <a:ext cx="3916545" cy="4262051"/>
              <a:chOff x="3673783" y="1823159"/>
              <a:chExt cx="3916545" cy="4262051"/>
            </a:xfrm>
          </p:grpSpPr>
          <p:sp>
            <p:nvSpPr>
              <p:cNvPr id="23" name="Speech Bubble: Rectangle with Corners Rounded 22">
                <a:extLst>
                  <a:ext uri="{FF2B5EF4-FFF2-40B4-BE49-F238E27FC236}">
                    <a16:creationId xmlns:a16="http://schemas.microsoft.com/office/drawing/2014/main" id="{F7C91775-29E2-415C-86C3-12AC31AEDC3E}"/>
                  </a:ext>
                </a:extLst>
              </p:cNvPr>
              <p:cNvSpPr/>
              <p:nvPr/>
            </p:nvSpPr>
            <p:spPr>
              <a:xfrm>
                <a:off x="3673783" y="1823159"/>
                <a:ext cx="3916545" cy="4262051"/>
              </a:xfrm>
              <a:prstGeom prst="wedgeRoundRectCallout">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24" name="Picture 23">
                <a:extLst>
                  <a:ext uri="{FF2B5EF4-FFF2-40B4-BE49-F238E27FC236}">
                    <a16:creationId xmlns:a16="http://schemas.microsoft.com/office/drawing/2014/main" id="{AC78AFC2-E6FC-4B32-B97B-0C1E0562004C}"/>
                  </a:ext>
                </a:extLst>
              </p:cNvPr>
              <p:cNvPicPr>
                <a:picLocks noChangeAspect="1"/>
              </p:cNvPicPr>
              <p:nvPr/>
            </p:nvPicPr>
            <p:blipFill>
              <a:blip r:embed="rId2"/>
              <a:stretch>
                <a:fillRect/>
              </a:stretch>
            </p:blipFill>
            <p:spPr>
              <a:xfrm>
                <a:off x="4252805" y="1994197"/>
                <a:ext cx="2758499" cy="3919973"/>
              </a:xfrm>
              <a:prstGeom prst="rect">
                <a:avLst/>
              </a:prstGeom>
            </p:spPr>
          </p:pic>
          <p:pic>
            <p:nvPicPr>
              <p:cNvPr id="25" name="Picture 24">
                <a:extLst>
                  <a:ext uri="{FF2B5EF4-FFF2-40B4-BE49-F238E27FC236}">
                    <a16:creationId xmlns:a16="http://schemas.microsoft.com/office/drawing/2014/main" id="{0015A3F3-C64E-4EBF-8802-3BF84FF8FE5E}"/>
                  </a:ext>
                </a:extLst>
              </p:cNvPr>
              <p:cNvPicPr>
                <a:picLocks noChangeAspect="1"/>
              </p:cNvPicPr>
              <p:nvPr/>
            </p:nvPicPr>
            <p:blipFill>
              <a:blip r:embed="rId3"/>
              <a:stretch>
                <a:fillRect/>
              </a:stretch>
            </p:blipFill>
            <p:spPr>
              <a:xfrm>
                <a:off x="6096000" y="5153457"/>
                <a:ext cx="794522" cy="760713"/>
              </a:xfrm>
              <a:prstGeom prst="rect">
                <a:avLst/>
              </a:prstGeom>
            </p:spPr>
          </p:pic>
        </p:grpSp>
      </p:grpSp>
    </p:spTree>
    <p:extLst>
      <p:ext uri="{BB962C8B-B14F-4D97-AF65-F5344CB8AC3E}">
        <p14:creationId xmlns:p14="http://schemas.microsoft.com/office/powerpoint/2010/main" val="5646097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10">
                                            <p:txEl>
                                              <p:pRg st="0" end="0"/>
                                            </p:txEl>
                                          </p:spTgt>
                                        </p:tgtEl>
                                        <p:attrNameLst>
                                          <p:attrName>style.visibility</p:attrName>
                                        </p:attrNameLst>
                                      </p:cBhvr>
                                      <p:to>
                                        <p:strVal val="visible"/>
                                      </p:to>
                                    </p:set>
                                    <p:anim calcmode="lin" valueType="num">
                                      <p:cBhvr additive="base">
                                        <p:cTn id="7" dur="500" fill="hold"/>
                                        <p:tgtEl>
                                          <p:spTgt spid="10">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0">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10">
                                            <p:txEl>
                                              <p:pRg st="2" end="2"/>
                                            </p:txEl>
                                          </p:spTgt>
                                        </p:tgtEl>
                                        <p:attrNameLst>
                                          <p:attrName>style.visibility</p:attrName>
                                        </p:attrNameLst>
                                      </p:cBhvr>
                                      <p:to>
                                        <p:strVal val="visible"/>
                                      </p:to>
                                    </p:set>
                                    <p:anim calcmode="lin" valueType="num">
                                      <p:cBhvr additive="base">
                                        <p:cTn id="13" dur="500" fill="hold"/>
                                        <p:tgtEl>
                                          <p:spTgt spid="10">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0">
                                            <p:txEl>
                                              <p:pRg st="2" end="2"/>
                                            </p:txEl>
                                          </p:spTgt>
                                        </p:tgtEl>
                                        <p:attrNameLst>
                                          <p:attrName>ppt_y</p:attrName>
                                        </p:attrNameLst>
                                      </p:cBhvr>
                                      <p:tavLst>
                                        <p:tav tm="0">
                                          <p:val>
                                            <p:strVal val="1+#ppt_h/2"/>
                                          </p:val>
                                        </p:tav>
                                        <p:tav tm="100000">
                                          <p:val>
                                            <p:strVal val="#ppt_y"/>
                                          </p:val>
                                        </p:tav>
                                      </p:tavLst>
                                    </p:anim>
                                  </p:childTnLst>
                                </p:cTn>
                              </p:par>
                              <p:par>
                                <p:cTn id="15" presetID="2" presetClass="entr" presetSubtype="4" fill="hold" nodeType="withEffect">
                                  <p:stCondLst>
                                    <p:cond delay="0"/>
                                  </p:stCondLst>
                                  <p:childTnLst>
                                    <p:set>
                                      <p:cBhvr>
                                        <p:cTn id="16" dur="1" fill="hold">
                                          <p:stCondLst>
                                            <p:cond delay="0"/>
                                          </p:stCondLst>
                                        </p:cTn>
                                        <p:tgtEl>
                                          <p:spTgt spid="10">
                                            <p:txEl>
                                              <p:pRg st="3" end="3"/>
                                            </p:txEl>
                                          </p:spTgt>
                                        </p:tgtEl>
                                        <p:attrNameLst>
                                          <p:attrName>style.visibility</p:attrName>
                                        </p:attrNameLst>
                                      </p:cBhvr>
                                      <p:to>
                                        <p:strVal val="visible"/>
                                      </p:to>
                                    </p:set>
                                    <p:anim calcmode="lin" valueType="num">
                                      <p:cBhvr additive="base">
                                        <p:cTn id="17" dur="500" fill="hold"/>
                                        <p:tgtEl>
                                          <p:spTgt spid="10">
                                            <p:txEl>
                                              <p:pRg st="3" end="3"/>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10">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nodeType="clickEffect">
                                  <p:stCondLst>
                                    <p:cond delay="0"/>
                                  </p:stCondLst>
                                  <p:childTnLst>
                                    <p:set>
                                      <p:cBhvr>
                                        <p:cTn id="22" dur="1" fill="hold">
                                          <p:stCondLst>
                                            <p:cond delay="0"/>
                                          </p:stCondLst>
                                        </p:cTn>
                                        <p:tgtEl>
                                          <p:spTgt spid="10">
                                            <p:txEl>
                                              <p:pRg st="5" end="5"/>
                                            </p:txEl>
                                          </p:spTgt>
                                        </p:tgtEl>
                                        <p:attrNameLst>
                                          <p:attrName>style.visibility</p:attrName>
                                        </p:attrNameLst>
                                      </p:cBhvr>
                                      <p:to>
                                        <p:strVal val="visible"/>
                                      </p:to>
                                    </p:set>
                                    <p:anim calcmode="lin" valueType="num">
                                      <p:cBhvr additive="base">
                                        <p:cTn id="23" dur="500" fill="hold"/>
                                        <p:tgtEl>
                                          <p:spTgt spid="10">
                                            <p:txEl>
                                              <p:pRg st="5" end="5"/>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10">
                                            <p:txEl>
                                              <p:pRg st="5" end="5"/>
                                            </p:txEl>
                                          </p:spTgt>
                                        </p:tgtEl>
                                        <p:attrNameLst>
                                          <p:attrName>ppt_y</p:attrName>
                                        </p:attrNameLst>
                                      </p:cBhvr>
                                      <p:tavLst>
                                        <p:tav tm="0">
                                          <p:val>
                                            <p:strVal val="1+#ppt_h/2"/>
                                          </p:val>
                                        </p:tav>
                                        <p:tav tm="100000">
                                          <p:val>
                                            <p:strVal val="#ppt_y"/>
                                          </p:val>
                                        </p:tav>
                                      </p:tavLst>
                                    </p:anim>
                                  </p:childTnLst>
                                </p:cTn>
                              </p:par>
                              <p:par>
                                <p:cTn id="25" presetID="2" presetClass="entr" presetSubtype="4" fill="hold" nodeType="withEffect">
                                  <p:stCondLst>
                                    <p:cond delay="0"/>
                                  </p:stCondLst>
                                  <p:childTnLst>
                                    <p:set>
                                      <p:cBhvr>
                                        <p:cTn id="26" dur="1" fill="hold">
                                          <p:stCondLst>
                                            <p:cond delay="0"/>
                                          </p:stCondLst>
                                        </p:cTn>
                                        <p:tgtEl>
                                          <p:spTgt spid="10">
                                            <p:txEl>
                                              <p:pRg st="6" end="6"/>
                                            </p:txEl>
                                          </p:spTgt>
                                        </p:tgtEl>
                                        <p:attrNameLst>
                                          <p:attrName>style.visibility</p:attrName>
                                        </p:attrNameLst>
                                      </p:cBhvr>
                                      <p:to>
                                        <p:strVal val="visible"/>
                                      </p:to>
                                    </p:set>
                                    <p:anim calcmode="lin" valueType="num">
                                      <p:cBhvr additive="base">
                                        <p:cTn id="27" dur="500" fill="hold"/>
                                        <p:tgtEl>
                                          <p:spTgt spid="10">
                                            <p:txEl>
                                              <p:pRg st="6" end="6"/>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10">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2" presetClass="entr" presetSubtype="4" fill="hold" nodeType="clickEffect">
                                  <p:stCondLst>
                                    <p:cond delay="0"/>
                                  </p:stCondLst>
                                  <p:childTnLst>
                                    <p:set>
                                      <p:cBhvr>
                                        <p:cTn id="32" dur="1" fill="hold">
                                          <p:stCondLst>
                                            <p:cond delay="0"/>
                                          </p:stCondLst>
                                        </p:cTn>
                                        <p:tgtEl>
                                          <p:spTgt spid="10">
                                            <p:txEl>
                                              <p:pRg st="8" end="8"/>
                                            </p:txEl>
                                          </p:spTgt>
                                        </p:tgtEl>
                                        <p:attrNameLst>
                                          <p:attrName>style.visibility</p:attrName>
                                        </p:attrNameLst>
                                      </p:cBhvr>
                                      <p:to>
                                        <p:strVal val="visible"/>
                                      </p:to>
                                    </p:set>
                                    <p:anim calcmode="lin" valueType="num">
                                      <p:cBhvr additive="base">
                                        <p:cTn id="33" dur="500" fill="hold"/>
                                        <p:tgtEl>
                                          <p:spTgt spid="10">
                                            <p:txEl>
                                              <p:pRg st="8" end="8"/>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10">
                                            <p:txEl>
                                              <p:pRg st="8" end="8"/>
                                            </p:txEl>
                                          </p:spTgt>
                                        </p:tgtEl>
                                        <p:attrNameLst>
                                          <p:attrName>ppt_y</p:attrName>
                                        </p:attrNameLst>
                                      </p:cBhvr>
                                      <p:tavLst>
                                        <p:tav tm="0">
                                          <p:val>
                                            <p:strVal val="1+#ppt_h/2"/>
                                          </p:val>
                                        </p:tav>
                                        <p:tav tm="100000">
                                          <p:val>
                                            <p:strVal val="#ppt_y"/>
                                          </p:val>
                                        </p:tav>
                                      </p:tavLst>
                                    </p:anim>
                                  </p:childTnLst>
                                </p:cTn>
                              </p:par>
                              <p:par>
                                <p:cTn id="35" presetID="2" presetClass="entr" presetSubtype="4" fill="hold" nodeType="withEffect">
                                  <p:stCondLst>
                                    <p:cond delay="0"/>
                                  </p:stCondLst>
                                  <p:childTnLst>
                                    <p:set>
                                      <p:cBhvr>
                                        <p:cTn id="36" dur="1" fill="hold">
                                          <p:stCondLst>
                                            <p:cond delay="0"/>
                                          </p:stCondLst>
                                        </p:cTn>
                                        <p:tgtEl>
                                          <p:spTgt spid="10">
                                            <p:txEl>
                                              <p:pRg st="9" end="9"/>
                                            </p:txEl>
                                          </p:spTgt>
                                        </p:tgtEl>
                                        <p:attrNameLst>
                                          <p:attrName>style.visibility</p:attrName>
                                        </p:attrNameLst>
                                      </p:cBhvr>
                                      <p:to>
                                        <p:strVal val="visible"/>
                                      </p:to>
                                    </p:set>
                                    <p:anim calcmode="lin" valueType="num">
                                      <p:cBhvr additive="base">
                                        <p:cTn id="37" dur="500" fill="hold"/>
                                        <p:tgtEl>
                                          <p:spTgt spid="10">
                                            <p:txEl>
                                              <p:pRg st="9" end="9"/>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10">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4AB234-D801-4FC2-BB72-FAB9C8B21463}"/>
              </a:ext>
            </a:extLst>
          </p:cNvPr>
          <p:cNvSpPr>
            <a:spLocks noGrp="1"/>
          </p:cNvSpPr>
          <p:nvPr>
            <p:ph type="title"/>
          </p:nvPr>
        </p:nvSpPr>
        <p:spPr>
          <a:xfrm>
            <a:off x="833479" y="844804"/>
            <a:ext cx="8229600" cy="580926"/>
          </a:xfrm>
        </p:spPr>
        <p:txBody>
          <a:bodyPr>
            <a:normAutofit/>
          </a:bodyPr>
          <a:lstStyle/>
          <a:p>
            <a:pPr algn="l"/>
            <a:r>
              <a:rPr lang="en-GB" sz="2800" b="1" dirty="0"/>
              <a:t>Make a Plan</a:t>
            </a:r>
          </a:p>
        </p:txBody>
      </p:sp>
      <p:sp>
        <p:nvSpPr>
          <p:cNvPr id="3" name="TextBox 2">
            <a:extLst>
              <a:ext uri="{FF2B5EF4-FFF2-40B4-BE49-F238E27FC236}">
                <a16:creationId xmlns:a16="http://schemas.microsoft.com/office/drawing/2014/main" id="{C108D53A-CBF5-4B0E-8282-15120F8F0D36}"/>
              </a:ext>
            </a:extLst>
          </p:cNvPr>
          <p:cNvSpPr txBox="1"/>
          <p:nvPr/>
        </p:nvSpPr>
        <p:spPr>
          <a:xfrm>
            <a:off x="484899" y="1488366"/>
            <a:ext cx="4518053" cy="5047536"/>
          </a:xfrm>
          <a:prstGeom prst="rect">
            <a:avLst/>
          </a:prstGeom>
          <a:solidFill>
            <a:schemeClr val="accent5">
              <a:lumMod val="20000"/>
              <a:lumOff val="80000"/>
            </a:schemeClr>
          </a:solidFill>
        </p:spPr>
        <p:txBody>
          <a:bodyPr wrap="square" rtlCol="0">
            <a:spAutoFit/>
          </a:bodyPr>
          <a:lstStyle/>
          <a:p>
            <a:r>
              <a:rPr lang="en-GB" sz="1600" b="1" dirty="0"/>
              <a:t>Step 1: How can we find out how many boys took part in after school clubs last week from the table?</a:t>
            </a:r>
          </a:p>
          <a:p>
            <a:endParaRPr lang="en-GB" sz="1600" b="1" dirty="0"/>
          </a:p>
          <a:p>
            <a:endParaRPr lang="en-GB" sz="1600" b="1" dirty="0"/>
          </a:p>
          <a:p>
            <a:r>
              <a:rPr lang="en-GB" sz="1600" b="1" dirty="0">
                <a:cs typeface="Times New Roman" panose="02020603050405020304" pitchFamily="18" charset="0"/>
              </a:rPr>
              <a:t>Step 2:  </a:t>
            </a:r>
            <a:r>
              <a:rPr lang="en-GB" sz="1600" b="1" dirty="0"/>
              <a:t>How many boys took part in after school clubs from Monday to Friday last week?</a:t>
            </a:r>
          </a:p>
          <a:p>
            <a:r>
              <a:rPr lang="en-GB" sz="1600" b="1" dirty="0"/>
              <a:t>(11+18+…..= ?)</a:t>
            </a:r>
          </a:p>
          <a:p>
            <a:endParaRPr lang="en-GB" sz="1600" b="1" dirty="0">
              <a:cs typeface="Times New Roman" panose="02020603050405020304" pitchFamily="18" charset="0"/>
            </a:endParaRPr>
          </a:p>
          <a:p>
            <a:endParaRPr lang="en-GB" sz="1600" b="1" dirty="0">
              <a:cs typeface="Times New Roman" panose="02020603050405020304" pitchFamily="18" charset="0"/>
            </a:endParaRPr>
          </a:p>
          <a:p>
            <a:r>
              <a:rPr lang="en-GB" sz="1600" b="1" dirty="0">
                <a:cs typeface="Times New Roman" panose="02020603050405020304" pitchFamily="18" charset="0"/>
              </a:rPr>
              <a:t>Step 3:  </a:t>
            </a:r>
            <a:r>
              <a:rPr lang="en-GB" sz="1600" b="1" dirty="0"/>
              <a:t>How does your total number of boys that took part in after school clubs last week compare to Eva’s (106)?</a:t>
            </a:r>
          </a:p>
          <a:p>
            <a:r>
              <a:rPr lang="en-GB" sz="1600" dirty="0"/>
              <a:t>Find the difference between your answer to Step 2 and 106</a:t>
            </a:r>
          </a:p>
          <a:p>
            <a:endParaRPr lang="en-GB" sz="1600" b="1" dirty="0"/>
          </a:p>
          <a:p>
            <a:endParaRPr lang="en-GB" sz="1600" b="1" dirty="0">
              <a:cs typeface="Times New Roman" panose="02020603050405020304" pitchFamily="18" charset="0"/>
            </a:endParaRPr>
          </a:p>
          <a:p>
            <a:r>
              <a:rPr lang="en-GB" sz="1600" b="1" dirty="0">
                <a:cs typeface="Times New Roman" panose="02020603050405020304" pitchFamily="18" charset="0"/>
              </a:rPr>
              <a:t>Step 4:  </a:t>
            </a:r>
            <a:r>
              <a:rPr lang="en-GB" sz="1600" b="1" dirty="0"/>
              <a:t>Is Eva correct?  Explain why</a:t>
            </a:r>
          </a:p>
          <a:p>
            <a:endParaRPr lang="en-GB" b="1" dirty="0">
              <a:cs typeface="Times New Roman" panose="02020603050405020304" pitchFamily="18" charset="0"/>
            </a:endParaRPr>
          </a:p>
        </p:txBody>
      </p:sp>
      <p:sp>
        <p:nvSpPr>
          <p:cNvPr id="7" name="Text Box 2">
            <a:extLst>
              <a:ext uri="{FF2B5EF4-FFF2-40B4-BE49-F238E27FC236}">
                <a16:creationId xmlns:a16="http://schemas.microsoft.com/office/drawing/2014/main" id="{7E2E1DF6-EBEE-4FA9-AD9A-6A698225B309}"/>
              </a:ext>
            </a:extLst>
          </p:cNvPr>
          <p:cNvSpPr txBox="1">
            <a:spLocks noChangeArrowheads="1"/>
          </p:cNvSpPr>
          <p:nvPr/>
        </p:nvSpPr>
        <p:spPr bwMode="auto">
          <a:xfrm>
            <a:off x="1524000" y="1"/>
            <a:ext cx="4248150" cy="351155"/>
          </a:xfrm>
          <a:prstGeom prst="rect">
            <a:avLst/>
          </a:prstGeom>
          <a:solidFill>
            <a:srgbClr val="1F3244"/>
          </a:solidFill>
          <a:ln w="9525">
            <a:noFill/>
            <a:miter lim="800000"/>
            <a:headEnd/>
            <a:tailEnd/>
          </a:ln>
        </p:spPr>
        <p:txBody>
          <a:bodyPr rot="0" vert="horz" wrap="square" lIns="91440" tIns="45720" rIns="91440" bIns="45720" anchor="t" anchorCtr="0">
            <a:noAutofit/>
          </a:bodyPr>
          <a:lstStyle/>
          <a:p>
            <a:pPr algn="ctr" hangingPunct="0">
              <a:spcBef>
                <a:spcPts val="700"/>
              </a:spcBef>
            </a:pPr>
            <a:r>
              <a:rPr lang="en-GB" kern="0" dirty="0">
                <a:solidFill>
                  <a:srgbClr val="FFFFFF"/>
                </a:solidFill>
                <a:latin typeface="Arial"/>
                <a:ea typeface="Times New Roman"/>
              </a:rPr>
              <a:t>HIAS Blended Learning Resource</a:t>
            </a:r>
            <a:endParaRPr lang="en-GB" b="1" kern="0" dirty="0">
              <a:solidFill>
                <a:srgbClr val="FFFFFF"/>
              </a:solidFill>
              <a:latin typeface="Arial"/>
              <a:ea typeface="Times New Roman"/>
            </a:endParaRPr>
          </a:p>
        </p:txBody>
      </p:sp>
      <p:grpSp>
        <p:nvGrpSpPr>
          <p:cNvPr id="22" name="Group 21">
            <a:extLst>
              <a:ext uri="{FF2B5EF4-FFF2-40B4-BE49-F238E27FC236}">
                <a16:creationId xmlns:a16="http://schemas.microsoft.com/office/drawing/2014/main" id="{A06074CB-18A4-406B-8B0A-72C5E8D3579A}"/>
              </a:ext>
            </a:extLst>
          </p:cNvPr>
          <p:cNvGrpSpPr/>
          <p:nvPr/>
        </p:nvGrpSpPr>
        <p:grpSpPr>
          <a:xfrm>
            <a:off x="5772150" y="1359100"/>
            <a:ext cx="5639189" cy="5176802"/>
            <a:chOff x="5924550" y="1359100"/>
            <a:chExt cx="5639189" cy="5176802"/>
          </a:xfrm>
        </p:grpSpPr>
        <p:sp>
          <p:nvSpPr>
            <p:cNvPr id="25" name="Content Placeholder 6">
              <a:extLst>
                <a:ext uri="{FF2B5EF4-FFF2-40B4-BE49-F238E27FC236}">
                  <a16:creationId xmlns:a16="http://schemas.microsoft.com/office/drawing/2014/main" id="{0BAB2B97-6186-4DD5-B631-94833050B69D}"/>
                </a:ext>
              </a:extLst>
            </p:cNvPr>
            <p:cNvSpPr txBox="1">
              <a:spLocks/>
            </p:cNvSpPr>
            <p:nvPr/>
          </p:nvSpPr>
          <p:spPr bwMode="auto">
            <a:xfrm>
              <a:off x="5924550" y="1359100"/>
              <a:ext cx="5639189" cy="5176802"/>
            </a:xfrm>
            <a:prstGeom prst="rect">
              <a:avLst/>
            </a:prstGeom>
            <a:solidFill>
              <a:schemeClr val="bg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spAutoFit/>
            </a:bodyPr>
            <a:lstStyle>
              <a:lvl1pPr marL="342900" indent="-342900" algn="l" rtl="0" eaLnBrk="0" fontAlgn="base" hangingPunct="0">
                <a:spcBef>
                  <a:spcPct val="20000"/>
                </a:spcBef>
                <a:spcAft>
                  <a:spcPct val="0"/>
                </a:spcAft>
                <a:buFont typeface="Arial" charset="0"/>
                <a:buChar char="•"/>
                <a:defRPr sz="2800" kern="1200">
                  <a:solidFill>
                    <a:schemeClr val="tx1"/>
                  </a:solidFill>
                  <a:latin typeface="Arial" panose="020B0604020202020204" pitchFamily="34" charset="0"/>
                  <a:ea typeface="+mn-ea"/>
                  <a:cs typeface="Arial" panose="020B0604020202020204" pitchFamily="34" charset="0"/>
                </a:defRPr>
              </a:lvl1pPr>
              <a:lvl2pPr marL="742950" indent="-285750" algn="l" rtl="0" eaLnBrk="0" fontAlgn="base" hangingPunct="0">
                <a:spcBef>
                  <a:spcPct val="20000"/>
                </a:spcBef>
                <a:spcAft>
                  <a:spcPct val="0"/>
                </a:spcAft>
                <a:buFont typeface="Arial"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rtl="0" eaLnBrk="0" fontAlgn="base" hangingPunct="0">
                <a:spcBef>
                  <a:spcPct val="20000"/>
                </a:spcBef>
                <a:spcAft>
                  <a:spcPct val="0"/>
                </a:spcAft>
                <a:buFont typeface="Arial"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rtl="0" eaLnBrk="0" fontAlgn="base" hangingPunct="0">
                <a:spcBef>
                  <a:spcPct val="20000"/>
                </a:spcBef>
                <a:spcAft>
                  <a:spcPct val="0"/>
                </a:spcAft>
                <a:buFont typeface="Arial" charset="0"/>
                <a:buChar char="–"/>
                <a:defRPr kern="1200">
                  <a:solidFill>
                    <a:schemeClr val="tx1"/>
                  </a:solidFill>
                  <a:latin typeface="Arial" panose="020B0604020202020204" pitchFamily="34" charset="0"/>
                  <a:ea typeface="+mn-ea"/>
                  <a:cs typeface="Arial" panose="020B0604020202020204" pitchFamily="34" charset="0"/>
                </a:defRPr>
              </a:lvl4pPr>
              <a:lvl5pPr marL="2057400" indent="-228600" algn="l" rtl="0" eaLnBrk="0" fontAlgn="base" hangingPunct="0">
                <a:spcBef>
                  <a:spcPct val="20000"/>
                </a:spcBef>
                <a:spcAft>
                  <a:spcPct val="0"/>
                </a:spcAft>
                <a:buFont typeface="Arial" charset="0"/>
                <a:buChar char="»"/>
                <a:defRPr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Font typeface="Arial" charset="0"/>
                <a:buNone/>
              </a:pPr>
              <a:r>
                <a:rPr lang="en-US" dirty="0">
                  <a:latin typeface="+mn-lt"/>
                  <a:ea typeface="Bariol" charset="0"/>
                  <a:cs typeface="Bariol" charset="0"/>
                </a:rPr>
                <a:t>TASK</a:t>
              </a:r>
            </a:p>
            <a:p>
              <a:pPr marL="0" indent="0">
                <a:buFont typeface="Arial" charset="0"/>
                <a:buNone/>
              </a:pPr>
              <a:endParaRPr lang="en-US" dirty="0">
                <a:latin typeface="+mn-lt"/>
                <a:ea typeface="Bariol" charset="0"/>
                <a:cs typeface="Bariol" charset="0"/>
              </a:endParaRPr>
            </a:p>
            <a:p>
              <a:pPr marL="0" indent="0">
                <a:buFont typeface="Arial" charset="0"/>
                <a:buNone/>
              </a:pPr>
              <a:endParaRPr lang="en-US" dirty="0">
                <a:latin typeface="+mn-lt"/>
                <a:ea typeface="Bariol" charset="0"/>
                <a:cs typeface="Bariol" charset="0"/>
              </a:endParaRPr>
            </a:p>
            <a:p>
              <a:pPr marL="0" indent="0">
                <a:buFont typeface="Arial" charset="0"/>
                <a:buNone/>
              </a:pPr>
              <a:endParaRPr lang="en-US" dirty="0">
                <a:latin typeface="+mn-lt"/>
                <a:ea typeface="Bariol" charset="0"/>
                <a:cs typeface="Bariol" charset="0"/>
              </a:endParaRPr>
            </a:p>
            <a:p>
              <a:pPr marL="0" indent="0">
                <a:buFont typeface="Arial" charset="0"/>
                <a:buNone/>
              </a:pPr>
              <a:endParaRPr lang="en-US" dirty="0">
                <a:latin typeface="+mn-lt"/>
                <a:ea typeface="Bariol" charset="0"/>
                <a:cs typeface="Bariol" charset="0"/>
              </a:endParaRPr>
            </a:p>
            <a:p>
              <a:pPr marL="0" indent="0">
                <a:buFont typeface="Arial" charset="0"/>
                <a:buNone/>
              </a:pPr>
              <a:endParaRPr lang="en-US" dirty="0">
                <a:latin typeface="+mn-lt"/>
                <a:ea typeface="Bariol" charset="0"/>
                <a:cs typeface="Bariol" charset="0"/>
              </a:endParaRPr>
            </a:p>
            <a:p>
              <a:pPr marL="0" indent="0">
                <a:buFont typeface="Arial" charset="0"/>
                <a:buNone/>
              </a:pPr>
              <a:endParaRPr lang="en-US" dirty="0">
                <a:latin typeface="+mn-lt"/>
                <a:ea typeface="Bariol" charset="0"/>
                <a:cs typeface="Bariol" charset="0"/>
              </a:endParaRPr>
            </a:p>
            <a:p>
              <a:pPr marL="0" indent="0">
                <a:buFont typeface="Arial" charset="0"/>
                <a:buNone/>
              </a:pPr>
              <a:endParaRPr lang="en-US" dirty="0">
                <a:latin typeface="+mn-lt"/>
                <a:ea typeface="Bariol" charset="0"/>
                <a:cs typeface="Bariol" charset="0"/>
              </a:endParaRPr>
            </a:p>
            <a:p>
              <a:pPr marL="0" indent="0">
                <a:buFont typeface="Arial" charset="0"/>
                <a:buNone/>
              </a:pPr>
              <a:endParaRPr lang="en-US" dirty="0">
                <a:latin typeface="+mn-lt"/>
                <a:ea typeface="Bariol" charset="0"/>
                <a:cs typeface="Bariol" charset="0"/>
              </a:endParaRPr>
            </a:p>
            <a:p>
              <a:pPr marL="0" indent="0">
                <a:buFont typeface="Arial" charset="0"/>
                <a:buNone/>
              </a:pPr>
              <a:endParaRPr lang="en-US" dirty="0">
                <a:latin typeface="+mn-lt"/>
                <a:ea typeface="Bariol" charset="0"/>
                <a:cs typeface="Bariol" charset="0"/>
              </a:endParaRPr>
            </a:p>
          </p:txBody>
        </p:sp>
        <p:grpSp>
          <p:nvGrpSpPr>
            <p:cNvPr id="26" name="Group 25">
              <a:extLst>
                <a:ext uri="{FF2B5EF4-FFF2-40B4-BE49-F238E27FC236}">
                  <a16:creationId xmlns:a16="http://schemas.microsoft.com/office/drawing/2014/main" id="{A2EA5EC1-5845-411D-B752-F2B2A7247B86}"/>
                </a:ext>
              </a:extLst>
            </p:cNvPr>
            <p:cNvGrpSpPr/>
            <p:nvPr/>
          </p:nvGrpSpPr>
          <p:grpSpPr>
            <a:xfrm>
              <a:off x="6999610" y="1645134"/>
              <a:ext cx="3916545" cy="4262051"/>
              <a:chOff x="3673783" y="1823159"/>
              <a:chExt cx="3916545" cy="4262051"/>
            </a:xfrm>
          </p:grpSpPr>
          <p:sp>
            <p:nvSpPr>
              <p:cNvPr id="27" name="Speech Bubble: Rectangle with Corners Rounded 26">
                <a:extLst>
                  <a:ext uri="{FF2B5EF4-FFF2-40B4-BE49-F238E27FC236}">
                    <a16:creationId xmlns:a16="http://schemas.microsoft.com/office/drawing/2014/main" id="{E8011CE6-33A0-42B7-8893-3DC24E8393F7}"/>
                  </a:ext>
                </a:extLst>
              </p:cNvPr>
              <p:cNvSpPr/>
              <p:nvPr/>
            </p:nvSpPr>
            <p:spPr>
              <a:xfrm>
                <a:off x="3673783" y="1823159"/>
                <a:ext cx="3916545" cy="4262051"/>
              </a:xfrm>
              <a:prstGeom prst="wedgeRoundRectCallout">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28" name="Picture 27">
                <a:extLst>
                  <a:ext uri="{FF2B5EF4-FFF2-40B4-BE49-F238E27FC236}">
                    <a16:creationId xmlns:a16="http://schemas.microsoft.com/office/drawing/2014/main" id="{7A1CD69B-0837-4535-84AA-3E285F5BE63E}"/>
                  </a:ext>
                </a:extLst>
              </p:cNvPr>
              <p:cNvPicPr>
                <a:picLocks noChangeAspect="1"/>
              </p:cNvPicPr>
              <p:nvPr/>
            </p:nvPicPr>
            <p:blipFill>
              <a:blip r:embed="rId2"/>
              <a:stretch>
                <a:fillRect/>
              </a:stretch>
            </p:blipFill>
            <p:spPr>
              <a:xfrm>
                <a:off x="4252805" y="1994197"/>
                <a:ext cx="2758499" cy="3919973"/>
              </a:xfrm>
              <a:prstGeom prst="rect">
                <a:avLst/>
              </a:prstGeom>
            </p:spPr>
          </p:pic>
          <p:pic>
            <p:nvPicPr>
              <p:cNvPr id="29" name="Picture 28">
                <a:extLst>
                  <a:ext uri="{FF2B5EF4-FFF2-40B4-BE49-F238E27FC236}">
                    <a16:creationId xmlns:a16="http://schemas.microsoft.com/office/drawing/2014/main" id="{2C70A5E4-504A-43D6-BEFD-EB64184A2AF7}"/>
                  </a:ext>
                </a:extLst>
              </p:cNvPr>
              <p:cNvPicPr>
                <a:picLocks noChangeAspect="1"/>
              </p:cNvPicPr>
              <p:nvPr/>
            </p:nvPicPr>
            <p:blipFill>
              <a:blip r:embed="rId3"/>
              <a:stretch>
                <a:fillRect/>
              </a:stretch>
            </p:blipFill>
            <p:spPr>
              <a:xfrm>
                <a:off x="6096000" y="5153457"/>
                <a:ext cx="794522" cy="760713"/>
              </a:xfrm>
              <a:prstGeom prst="rect">
                <a:avLst/>
              </a:prstGeom>
            </p:spPr>
          </p:pic>
        </p:grpSp>
      </p:grpSp>
    </p:spTree>
    <p:extLst>
      <p:ext uri="{BB962C8B-B14F-4D97-AF65-F5344CB8AC3E}">
        <p14:creationId xmlns:p14="http://schemas.microsoft.com/office/powerpoint/2010/main" val="24835277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anim calcmode="lin" valueType="num">
                                      <p:cBhvr additive="base">
                                        <p:cTn id="13"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additive="base">
                                        <p:cTn id="19"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7" end="7"/>
                                            </p:txEl>
                                          </p:spTgt>
                                        </p:tgtEl>
                                        <p:attrNameLst>
                                          <p:attrName>style.visibility</p:attrName>
                                        </p:attrNameLst>
                                      </p:cBhvr>
                                      <p:to>
                                        <p:strVal val="visible"/>
                                      </p:to>
                                    </p:set>
                                    <p:anim calcmode="lin" valueType="num">
                                      <p:cBhvr additive="base">
                                        <p:cTn id="25"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8" end="8"/>
                                            </p:txEl>
                                          </p:spTgt>
                                        </p:tgtEl>
                                        <p:attrNameLst>
                                          <p:attrName>style.visibility</p:attrName>
                                        </p:attrNameLst>
                                      </p:cBhvr>
                                      <p:to>
                                        <p:strVal val="visible"/>
                                      </p:to>
                                    </p:set>
                                    <p:anim calcmode="lin" valueType="num">
                                      <p:cBhvr additive="base">
                                        <p:cTn id="31"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3">
                                            <p:txEl>
                                              <p:pRg st="11" end="11"/>
                                            </p:txEl>
                                          </p:spTgt>
                                        </p:tgtEl>
                                        <p:attrNameLst>
                                          <p:attrName>style.visibility</p:attrName>
                                        </p:attrNameLst>
                                      </p:cBhvr>
                                      <p:to>
                                        <p:strVal val="visible"/>
                                      </p:to>
                                    </p:set>
                                    <p:anim calcmode="lin" valueType="num">
                                      <p:cBhvr additive="base">
                                        <p:cTn id="37" dur="500" fill="hold"/>
                                        <p:tgtEl>
                                          <p:spTgt spid="3">
                                            <p:txEl>
                                              <p:pRg st="11" end="11"/>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11" end="1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Arrow: Curved Down 13">
            <a:extLst>
              <a:ext uri="{FF2B5EF4-FFF2-40B4-BE49-F238E27FC236}">
                <a16:creationId xmlns:a16="http://schemas.microsoft.com/office/drawing/2014/main" id="{640D34B1-426E-42A5-86FD-E678432858D8}"/>
              </a:ext>
            </a:extLst>
          </p:cNvPr>
          <p:cNvSpPr/>
          <p:nvPr/>
        </p:nvSpPr>
        <p:spPr>
          <a:xfrm>
            <a:off x="7364859" y="4215735"/>
            <a:ext cx="1261192" cy="705585"/>
          </a:xfrm>
          <a:prstGeom prst="curvedDownArrow">
            <a:avLst/>
          </a:prstGeom>
          <a:solidFill>
            <a:schemeClr val="accent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tx1"/>
              </a:solidFill>
            </a:endParaRPr>
          </a:p>
        </p:txBody>
      </p:sp>
      <p:pic>
        <p:nvPicPr>
          <p:cNvPr id="5" name="Picture 4">
            <a:extLst>
              <a:ext uri="{FF2B5EF4-FFF2-40B4-BE49-F238E27FC236}">
                <a16:creationId xmlns:a16="http://schemas.microsoft.com/office/drawing/2014/main" id="{08158128-BD9F-482E-A834-76A897663269}"/>
              </a:ext>
            </a:extLst>
          </p:cNvPr>
          <p:cNvPicPr>
            <a:picLocks noChangeAspect="1"/>
          </p:cNvPicPr>
          <p:nvPr/>
        </p:nvPicPr>
        <p:blipFill>
          <a:blip r:embed="rId2"/>
          <a:stretch>
            <a:fillRect/>
          </a:stretch>
        </p:blipFill>
        <p:spPr>
          <a:xfrm>
            <a:off x="796771" y="687823"/>
            <a:ext cx="3734769" cy="3220810"/>
          </a:xfrm>
          <a:prstGeom prst="rect">
            <a:avLst/>
          </a:prstGeom>
        </p:spPr>
      </p:pic>
      <p:sp>
        <p:nvSpPr>
          <p:cNvPr id="6" name="Oval 5">
            <a:extLst>
              <a:ext uri="{FF2B5EF4-FFF2-40B4-BE49-F238E27FC236}">
                <a16:creationId xmlns:a16="http://schemas.microsoft.com/office/drawing/2014/main" id="{755E914D-4E2B-4955-9C9E-ED946787F490}"/>
              </a:ext>
            </a:extLst>
          </p:cNvPr>
          <p:cNvSpPr/>
          <p:nvPr/>
        </p:nvSpPr>
        <p:spPr>
          <a:xfrm>
            <a:off x="2495044" y="1537486"/>
            <a:ext cx="717494" cy="2371147"/>
          </a:xfrm>
          <a:prstGeom prst="ellipse">
            <a:avLst/>
          </a:prstGeom>
          <a:solidFill>
            <a:srgbClr val="FFFF00">
              <a:alpha val="3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TextBox 6">
            <a:extLst>
              <a:ext uri="{FF2B5EF4-FFF2-40B4-BE49-F238E27FC236}">
                <a16:creationId xmlns:a16="http://schemas.microsoft.com/office/drawing/2014/main" id="{B20E17F9-7711-4805-9791-6A2DB0FE7F30}"/>
              </a:ext>
            </a:extLst>
          </p:cNvPr>
          <p:cNvSpPr txBox="1"/>
          <p:nvPr/>
        </p:nvSpPr>
        <p:spPr>
          <a:xfrm>
            <a:off x="5244957" y="1202077"/>
            <a:ext cx="6308332" cy="2585323"/>
          </a:xfrm>
          <a:prstGeom prst="rect">
            <a:avLst/>
          </a:prstGeom>
          <a:noFill/>
        </p:spPr>
        <p:txBody>
          <a:bodyPr wrap="square" rtlCol="0">
            <a:spAutoFit/>
          </a:bodyPr>
          <a:lstStyle/>
          <a:p>
            <a:r>
              <a:rPr lang="en-GB" b="1" dirty="0"/>
              <a:t>We could use a number line to calculate the total number of boys:</a:t>
            </a:r>
          </a:p>
          <a:p>
            <a:endParaRPr lang="en-GB" b="1" dirty="0"/>
          </a:p>
          <a:p>
            <a:r>
              <a:rPr lang="en-GB" b="1" dirty="0">
                <a:solidFill>
                  <a:srgbClr val="FF0000"/>
                </a:solidFill>
              </a:rPr>
              <a:t>11 + 9 = ?  (pairs of numbers that equal 20)</a:t>
            </a:r>
          </a:p>
          <a:p>
            <a:r>
              <a:rPr lang="en-GB" b="1" dirty="0">
                <a:solidFill>
                  <a:srgbClr val="FF0000"/>
                </a:solidFill>
              </a:rPr>
              <a:t>Monday + Friday</a:t>
            </a:r>
          </a:p>
          <a:p>
            <a:endParaRPr lang="en-GB" b="1" dirty="0">
              <a:solidFill>
                <a:srgbClr val="FF0000"/>
              </a:solidFill>
            </a:endParaRPr>
          </a:p>
          <a:p>
            <a:r>
              <a:rPr lang="en-GB" b="1" dirty="0">
                <a:solidFill>
                  <a:srgbClr val="FF0000"/>
                </a:solidFill>
              </a:rPr>
              <a:t>18 + 13 = ? (Tuesday + Wednesday) + 8 = ? (Thursday)</a:t>
            </a:r>
          </a:p>
          <a:p>
            <a:endParaRPr lang="en-GB" b="1" dirty="0">
              <a:solidFill>
                <a:srgbClr val="FF0000"/>
              </a:solidFill>
            </a:endParaRPr>
          </a:p>
          <a:p>
            <a:endParaRPr lang="en-GB" b="1" dirty="0">
              <a:solidFill>
                <a:srgbClr val="FF0000"/>
              </a:solidFill>
            </a:endParaRPr>
          </a:p>
        </p:txBody>
      </p:sp>
      <p:cxnSp>
        <p:nvCxnSpPr>
          <p:cNvPr id="9" name="Straight Connector 8">
            <a:extLst>
              <a:ext uri="{FF2B5EF4-FFF2-40B4-BE49-F238E27FC236}">
                <a16:creationId xmlns:a16="http://schemas.microsoft.com/office/drawing/2014/main" id="{22B2E0F6-06BA-402F-A19C-29F42384F0B3}"/>
              </a:ext>
            </a:extLst>
          </p:cNvPr>
          <p:cNvCxnSpPr/>
          <p:nvPr/>
        </p:nvCxnSpPr>
        <p:spPr>
          <a:xfrm>
            <a:off x="5311739" y="4921321"/>
            <a:ext cx="6174769"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10" name="Arrow: Curved Down 9">
            <a:extLst>
              <a:ext uri="{FF2B5EF4-FFF2-40B4-BE49-F238E27FC236}">
                <a16:creationId xmlns:a16="http://schemas.microsoft.com/office/drawing/2014/main" id="{7680AEC5-24DD-4382-8F87-C49359AB7D1F}"/>
              </a:ext>
            </a:extLst>
          </p:cNvPr>
          <p:cNvSpPr/>
          <p:nvPr/>
        </p:nvSpPr>
        <p:spPr>
          <a:xfrm>
            <a:off x="5465773" y="4215736"/>
            <a:ext cx="2157652" cy="705585"/>
          </a:xfrm>
          <a:prstGeom prst="curvedDownArrow">
            <a:avLst/>
          </a:prstGeom>
          <a:solidFill>
            <a:schemeClr val="accent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tx1"/>
              </a:solidFill>
            </a:endParaRPr>
          </a:p>
        </p:txBody>
      </p:sp>
      <p:sp>
        <p:nvSpPr>
          <p:cNvPr id="11" name="TextBox 10">
            <a:extLst>
              <a:ext uri="{FF2B5EF4-FFF2-40B4-BE49-F238E27FC236}">
                <a16:creationId xmlns:a16="http://schemas.microsoft.com/office/drawing/2014/main" id="{5FAB9C6C-3C19-48EA-A9F4-4C0531C40112}"/>
              </a:ext>
            </a:extLst>
          </p:cNvPr>
          <p:cNvSpPr txBox="1"/>
          <p:nvPr/>
        </p:nvSpPr>
        <p:spPr>
          <a:xfrm>
            <a:off x="5352836" y="5065158"/>
            <a:ext cx="472611" cy="369332"/>
          </a:xfrm>
          <a:prstGeom prst="rect">
            <a:avLst/>
          </a:prstGeom>
          <a:noFill/>
          <a:ln w="15875">
            <a:solidFill>
              <a:schemeClr val="accent1">
                <a:shade val="50000"/>
              </a:schemeClr>
            </a:solidFill>
          </a:ln>
        </p:spPr>
        <p:txBody>
          <a:bodyPr wrap="square" rtlCol="0">
            <a:spAutoFit/>
          </a:bodyPr>
          <a:lstStyle/>
          <a:p>
            <a:pPr algn="ctr"/>
            <a:r>
              <a:rPr lang="en-GB" b="1" dirty="0"/>
              <a:t>18</a:t>
            </a:r>
          </a:p>
        </p:txBody>
      </p:sp>
      <p:sp>
        <p:nvSpPr>
          <p:cNvPr id="12" name="TextBox 11">
            <a:extLst>
              <a:ext uri="{FF2B5EF4-FFF2-40B4-BE49-F238E27FC236}">
                <a16:creationId xmlns:a16="http://schemas.microsoft.com/office/drawing/2014/main" id="{6E087D5D-2C61-4C93-8A77-52EE58F71D04}"/>
              </a:ext>
            </a:extLst>
          </p:cNvPr>
          <p:cNvSpPr txBox="1"/>
          <p:nvPr/>
        </p:nvSpPr>
        <p:spPr>
          <a:xfrm>
            <a:off x="6209832" y="4387603"/>
            <a:ext cx="669533" cy="369332"/>
          </a:xfrm>
          <a:prstGeom prst="rect">
            <a:avLst/>
          </a:prstGeom>
          <a:noFill/>
          <a:ln w="15875">
            <a:noFill/>
          </a:ln>
        </p:spPr>
        <p:txBody>
          <a:bodyPr wrap="square" rtlCol="0">
            <a:spAutoFit/>
          </a:bodyPr>
          <a:lstStyle/>
          <a:p>
            <a:pPr algn="ctr"/>
            <a:r>
              <a:rPr lang="en-GB" b="1" dirty="0"/>
              <a:t>+10</a:t>
            </a:r>
          </a:p>
        </p:txBody>
      </p:sp>
      <p:sp>
        <p:nvSpPr>
          <p:cNvPr id="13" name="TextBox 12">
            <a:extLst>
              <a:ext uri="{FF2B5EF4-FFF2-40B4-BE49-F238E27FC236}">
                <a16:creationId xmlns:a16="http://schemas.microsoft.com/office/drawing/2014/main" id="{8E3360DD-D195-4961-AB7F-9C2A3359842D}"/>
              </a:ext>
            </a:extLst>
          </p:cNvPr>
          <p:cNvSpPr txBox="1"/>
          <p:nvPr/>
        </p:nvSpPr>
        <p:spPr>
          <a:xfrm>
            <a:off x="7303213" y="5065158"/>
            <a:ext cx="472611" cy="369332"/>
          </a:xfrm>
          <a:prstGeom prst="rect">
            <a:avLst/>
          </a:prstGeom>
          <a:noFill/>
          <a:ln w="15875">
            <a:solidFill>
              <a:schemeClr val="accent1">
                <a:shade val="50000"/>
              </a:schemeClr>
            </a:solidFill>
          </a:ln>
        </p:spPr>
        <p:txBody>
          <a:bodyPr wrap="square" rtlCol="0">
            <a:spAutoFit/>
          </a:bodyPr>
          <a:lstStyle/>
          <a:p>
            <a:pPr algn="ctr"/>
            <a:r>
              <a:rPr lang="en-GB" b="1" dirty="0">
                <a:solidFill>
                  <a:srgbClr val="FF0000"/>
                </a:solidFill>
              </a:rPr>
              <a:t>?</a:t>
            </a:r>
          </a:p>
        </p:txBody>
      </p:sp>
      <p:sp>
        <p:nvSpPr>
          <p:cNvPr id="15" name="TextBox 14">
            <a:extLst>
              <a:ext uri="{FF2B5EF4-FFF2-40B4-BE49-F238E27FC236}">
                <a16:creationId xmlns:a16="http://schemas.microsoft.com/office/drawing/2014/main" id="{7AB925F6-AA34-4B5C-A22D-F7AF056E4682}"/>
              </a:ext>
            </a:extLst>
          </p:cNvPr>
          <p:cNvSpPr txBox="1"/>
          <p:nvPr/>
        </p:nvSpPr>
        <p:spPr>
          <a:xfrm>
            <a:off x="7745003" y="4387603"/>
            <a:ext cx="505146" cy="369332"/>
          </a:xfrm>
          <a:prstGeom prst="rect">
            <a:avLst/>
          </a:prstGeom>
          <a:noFill/>
          <a:ln w="15875">
            <a:noFill/>
          </a:ln>
        </p:spPr>
        <p:txBody>
          <a:bodyPr wrap="square" rtlCol="0">
            <a:spAutoFit/>
          </a:bodyPr>
          <a:lstStyle/>
          <a:p>
            <a:pPr algn="ctr"/>
            <a:r>
              <a:rPr lang="en-GB" b="1" dirty="0"/>
              <a:t>+3</a:t>
            </a:r>
          </a:p>
        </p:txBody>
      </p:sp>
      <p:sp>
        <p:nvSpPr>
          <p:cNvPr id="16" name="TextBox 15">
            <a:extLst>
              <a:ext uri="{FF2B5EF4-FFF2-40B4-BE49-F238E27FC236}">
                <a16:creationId xmlns:a16="http://schemas.microsoft.com/office/drawing/2014/main" id="{4E1DA9B8-51A8-4763-A236-F126162E6375}"/>
              </a:ext>
            </a:extLst>
          </p:cNvPr>
          <p:cNvSpPr txBox="1"/>
          <p:nvPr/>
        </p:nvSpPr>
        <p:spPr>
          <a:xfrm>
            <a:off x="8255879" y="5065158"/>
            <a:ext cx="472611" cy="369332"/>
          </a:xfrm>
          <a:prstGeom prst="rect">
            <a:avLst/>
          </a:prstGeom>
          <a:noFill/>
          <a:ln w="15875">
            <a:solidFill>
              <a:schemeClr val="accent1">
                <a:shade val="50000"/>
              </a:schemeClr>
            </a:solidFill>
          </a:ln>
        </p:spPr>
        <p:txBody>
          <a:bodyPr wrap="square" rtlCol="0">
            <a:spAutoFit/>
          </a:bodyPr>
          <a:lstStyle/>
          <a:p>
            <a:pPr algn="ctr"/>
            <a:r>
              <a:rPr lang="en-GB" b="1" dirty="0">
                <a:solidFill>
                  <a:srgbClr val="FF0000"/>
                </a:solidFill>
              </a:rPr>
              <a:t>?</a:t>
            </a:r>
          </a:p>
        </p:txBody>
      </p:sp>
      <p:sp>
        <p:nvSpPr>
          <p:cNvPr id="17" name="TextBox 16">
            <a:extLst>
              <a:ext uri="{FF2B5EF4-FFF2-40B4-BE49-F238E27FC236}">
                <a16:creationId xmlns:a16="http://schemas.microsoft.com/office/drawing/2014/main" id="{201B4F51-135D-4ECA-B423-D5D251C6DD71}"/>
              </a:ext>
            </a:extLst>
          </p:cNvPr>
          <p:cNvSpPr txBox="1"/>
          <p:nvPr/>
        </p:nvSpPr>
        <p:spPr>
          <a:xfrm>
            <a:off x="4317305" y="5521524"/>
            <a:ext cx="2543671" cy="369332"/>
          </a:xfrm>
          <a:prstGeom prst="rect">
            <a:avLst/>
          </a:prstGeom>
          <a:noFill/>
        </p:spPr>
        <p:txBody>
          <a:bodyPr wrap="square" rtlCol="0">
            <a:spAutoFit/>
          </a:bodyPr>
          <a:lstStyle/>
          <a:p>
            <a:r>
              <a:rPr lang="en-GB" dirty="0"/>
              <a:t>No. boys on Tuesday</a:t>
            </a:r>
          </a:p>
        </p:txBody>
      </p:sp>
      <p:sp>
        <p:nvSpPr>
          <p:cNvPr id="18" name="TextBox 17">
            <a:extLst>
              <a:ext uri="{FF2B5EF4-FFF2-40B4-BE49-F238E27FC236}">
                <a16:creationId xmlns:a16="http://schemas.microsoft.com/office/drawing/2014/main" id="{A41D3893-2755-4A28-BA22-40A104A1A06C}"/>
              </a:ext>
            </a:extLst>
          </p:cNvPr>
          <p:cNvSpPr txBox="1"/>
          <p:nvPr/>
        </p:nvSpPr>
        <p:spPr>
          <a:xfrm>
            <a:off x="5701038" y="3718169"/>
            <a:ext cx="3027452" cy="369332"/>
          </a:xfrm>
          <a:prstGeom prst="rect">
            <a:avLst/>
          </a:prstGeom>
          <a:noFill/>
        </p:spPr>
        <p:txBody>
          <a:bodyPr wrap="square" rtlCol="0">
            <a:spAutoFit/>
          </a:bodyPr>
          <a:lstStyle/>
          <a:p>
            <a:r>
              <a:rPr lang="en-GB" dirty="0"/>
              <a:t>+ No. boys on Wednesday</a:t>
            </a:r>
          </a:p>
        </p:txBody>
      </p:sp>
    </p:spTree>
    <p:extLst>
      <p:ext uri="{BB962C8B-B14F-4D97-AF65-F5344CB8AC3E}">
        <p14:creationId xmlns:p14="http://schemas.microsoft.com/office/powerpoint/2010/main" val="410367623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4AB234-D801-4FC2-BB72-FAB9C8B21463}"/>
              </a:ext>
            </a:extLst>
          </p:cNvPr>
          <p:cNvSpPr>
            <a:spLocks noGrp="1"/>
          </p:cNvSpPr>
          <p:nvPr>
            <p:ph type="title"/>
          </p:nvPr>
        </p:nvSpPr>
        <p:spPr>
          <a:xfrm>
            <a:off x="833479" y="844804"/>
            <a:ext cx="8229600" cy="580926"/>
          </a:xfrm>
        </p:spPr>
        <p:txBody>
          <a:bodyPr>
            <a:normAutofit/>
          </a:bodyPr>
          <a:lstStyle/>
          <a:p>
            <a:pPr algn="l"/>
            <a:r>
              <a:rPr lang="en-GB" sz="2800" b="1" dirty="0"/>
              <a:t>Carry out your plan: show your reasoning</a:t>
            </a:r>
          </a:p>
        </p:txBody>
      </p:sp>
      <p:sp>
        <p:nvSpPr>
          <p:cNvPr id="8" name="Text Box 2">
            <a:extLst>
              <a:ext uri="{FF2B5EF4-FFF2-40B4-BE49-F238E27FC236}">
                <a16:creationId xmlns:a16="http://schemas.microsoft.com/office/drawing/2014/main" id="{D775A32F-6EE0-4238-AD7B-00A6AE703C11}"/>
              </a:ext>
            </a:extLst>
          </p:cNvPr>
          <p:cNvSpPr txBox="1">
            <a:spLocks noChangeArrowheads="1"/>
          </p:cNvSpPr>
          <p:nvPr/>
        </p:nvSpPr>
        <p:spPr bwMode="auto">
          <a:xfrm>
            <a:off x="1524000" y="1"/>
            <a:ext cx="4248150" cy="351155"/>
          </a:xfrm>
          <a:prstGeom prst="rect">
            <a:avLst/>
          </a:prstGeom>
          <a:solidFill>
            <a:srgbClr val="1F3244"/>
          </a:solidFill>
          <a:ln w="9525">
            <a:noFill/>
            <a:miter lim="800000"/>
            <a:headEnd/>
            <a:tailEnd/>
          </a:ln>
        </p:spPr>
        <p:txBody>
          <a:bodyPr rot="0" vert="horz" wrap="square" lIns="91440" tIns="45720" rIns="91440" bIns="45720" anchor="t" anchorCtr="0">
            <a:noAutofit/>
          </a:bodyPr>
          <a:lstStyle/>
          <a:p>
            <a:pPr algn="ctr" hangingPunct="0">
              <a:spcBef>
                <a:spcPts val="700"/>
              </a:spcBef>
            </a:pPr>
            <a:r>
              <a:rPr lang="en-GB" kern="0" dirty="0">
                <a:solidFill>
                  <a:srgbClr val="FFFFFF"/>
                </a:solidFill>
                <a:latin typeface="Arial"/>
                <a:ea typeface="Times New Roman"/>
              </a:rPr>
              <a:t>HIAS Blended Learning Resource</a:t>
            </a:r>
            <a:endParaRPr lang="en-GB" b="1" kern="0" dirty="0">
              <a:solidFill>
                <a:srgbClr val="FFFFFF"/>
              </a:solidFill>
              <a:latin typeface="Arial"/>
              <a:ea typeface="Times New Roman"/>
            </a:endParaRPr>
          </a:p>
        </p:txBody>
      </p:sp>
      <p:sp>
        <p:nvSpPr>
          <p:cNvPr id="31" name="TextBox 30">
            <a:extLst>
              <a:ext uri="{FF2B5EF4-FFF2-40B4-BE49-F238E27FC236}">
                <a16:creationId xmlns:a16="http://schemas.microsoft.com/office/drawing/2014/main" id="{5638CB9E-0AF7-4EED-ACC2-E6D752CDF280}"/>
              </a:ext>
            </a:extLst>
          </p:cNvPr>
          <p:cNvSpPr txBox="1"/>
          <p:nvPr/>
        </p:nvSpPr>
        <p:spPr>
          <a:xfrm>
            <a:off x="506242" y="1530006"/>
            <a:ext cx="4518053" cy="5078313"/>
          </a:xfrm>
          <a:prstGeom prst="rect">
            <a:avLst/>
          </a:prstGeom>
          <a:solidFill>
            <a:schemeClr val="accent5">
              <a:lumMod val="20000"/>
              <a:lumOff val="80000"/>
            </a:schemeClr>
          </a:solidFill>
        </p:spPr>
        <p:txBody>
          <a:bodyPr wrap="square" rtlCol="0">
            <a:spAutoFit/>
          </a:bodyPr>
          <a:lstStyle/>
          <a:p>
            <a:r>
              <a:rPr lang="en-GB" b="1" dirty="0"/>
              <a:t>Step 1: Know that sunbeds are stacked in piles of 3 (x3 table facts)</a:t>
            </a:r>
          </a:p>
          <a:p>
            <a:r>
              <a:rPr lang="en-GB" b="1" dirty="0">
                <a:solidFill>
                  <a:srgbClr val="FF0000"/>
                </a:solidFill>
              </a:rPr>
              <a:t>1 x 3 = 3       3 x 3 = 9 etc…</a:t>
            </a:r>
          </a:p>
          <a:p>
            <a:r>
              <a:rPr lang="en-GB" b="1" dirty="0">
                <a:solidFill>
                  <a:srgbClr val="FF0000"/>
                </a:solidFill>
              </a:rPr>
              <a:t>2 x 3 = 6</a:t>
            </a:r>
          </a:p>
          <a:p>
            <a:endParaRPr lang="en-GB" b="1" dirty="0"/>
          </a:p>
          <a:p>
            <a:r>
              <a:rPr lang="en-GB" b="1" dirty="0">
                <a:cs typeface="Times New Roman" panose="02020603050405020304" pitchFamily="18" charset="0"/>
              </a:rPr>
              <a:t>Step 2:  </a:t>
            </a:r>
            <a:r>
              <a:rPr lang="en-GB" b="1" dirty="0"/>
              <a:t>There are 18 sunbeds which are stacked in piles of 3.  How many stacks can be made? </a:t>
            </a:r>
          </a:p>
          <a:p>
            <a:r>
              <a:rPr lang="en-GB" b="1" dirty="0">
                <a:solidFill>
                  <a:srgbClr val="FF0000"/>
                </a:solidFill>
              </a:rPr>
              <a:t>18 ÷ 3 = ?</a:t>
            </a:r>
          </a:p>
          <a:p>
            <a:endParaRPr lang="en-GB" b="1" dirty="0">
              <a:cs typeface="Times New Roman" panose="02020603050405020304" pitchFamily="18" charset="0"/>
            </a:endParaRPr>
          </a:p>
          <a:p>
            <a:r>
              <a:rPr lang="en-GB" b="1" dirty="0">
                <a:cs typeface="Times New Roman" panose="02020603050405020304" pitchFamily="18" charset="0"/>
              </a:rPr>
              <a:t>Step 3:  </a:t>
            </a:r>
            <a:r>
              <a:rPr lang="en-GB" b="1" dirty="0"/>
              <a:t>There are another 24 sunbeds which are stacked in piles of 3. How many more stacks can be made? </a:t>
            </a:r>
          </a:p>
          <a:p>
            <a:r>
              <a:rPr lang="en-GB" b="1" dirty="0">
                <a:solidFill>
                  <a:srgbClr val="FF0000"/>
                </a:solidFill>
                <a:cs typeface="Times New Roman" panose="02020603050405020304" pitchFamily="18" charset="0"/>
              </a:rPr>
              <a:t>24 ÷ 3 = ?</a:t>
            </a:r>
            <a:endParaRPr lang="en-GB" b="1" dirty="0">
              <a:cs typeface="Times New Roman" panose="02020603050405020304" pitchFamily="18" charset="0"/>
            </a:endParaRPr>
          </a:p>
          <a:p>
            <a:endParaRPr lang="en-GB" b="1" dirty="0">
              <a:cs typeface="Times New Roman" panose="02020603050405020304" pitchFamily="18" charset="0"/>
            </a:endParaRPr>
          </a:p>
          <a:p>
            <a:r>
              <a:rPr lang="en-GB" b="1" dirty="0">
                <a:cs typeface="Times New Roman" panose="02020603050405020304" pitchFamily="18" charset="0"/>
              </a:rPr>
              <a:t>Step 4:  </a:t>
            </a:r>
            <a:r>
              <a:rPr lang="en-GB" b="1" dirty="0"/>
              <a:t>How many stacks of 3 sunbeds are there altogether?</a:t>
            </a:r>
          </a:p>
          <a:p>
            <a:r>
              <a:rPr lang="en-GB" b="1" dirty="0">
                <a:solidFill>
                  <a:srgbClr val="FF0000"/>
                </a:solidFill>
              </a:rPr>
              <a:t>Add the answer from step 2 to step 3</a:t>
            </a:r>
          </a:p>
        </p:txBody>
      </p:sp>
      <p:grpSp>
        <p:nvGrpSpPr>
          <p:cNvPr id="16" name="Group 15">
            <a:extLst>
              <a:ext uri="{FF2B5EF4-FFF2-40B4-BE49-F238E27FC236}">
                <a16:creationId xmlns:a16="http://schemas.microsoft.com/office/drawing/2014/main" id="{D6CA3BCD-CAEE-4971-A492-A5683BE3BC8F}"/>
              </a:ext>
            </a:extLst>
          </p:cNvPr>
          <p:cNvGrpSpPr/>
          <p:nvPr/>
        </p:nvGrpSpPr>
        <p:grpSpPr>
          <a:xfrm>
            <a:off x="5924550" y="1359100"/>
            <a:ext cx="5639189" cy="5176802"/>
            <a:chOff x="5924550" y="1359100"/>
            <a:chExt cx="5639189" cy="5176802"/>
          </a:xfrm>
        </p:grpSpPr>
        <p:sp>
          <p:nvSpPr>
            <p:cNvPr id="17" name="Content Placeholder 6">
              <a:extLst>
                <a:ext uri="{FF2B5EF4-FFF2-40B4-BE49-F238E27FC236}">
                  <a16:creationId xmlns:a16="http://schemas.microsoft.com/office/drawing/2014/main" id="{09FC1C6E-4460-4843-B1B2-7B7DF0F3F153}"/>
                </a:ext>
              </a:extLst>
            </p:cNvPr>
            <p:cNvSpPr txBox="1">
              <a:spLocks/>
            </p:cNvSpPr>
            <p:nvPr/>
          </p:nvSpPr>
          <p:spPr bwMode="auto">
            <a:xfrm>
              <a:off x="5924550" y="1359100"/>
              <a:ext cx="5639189" cy="5176802"/>
            </a:xfrm>
            <a:prstGeom prst="rect">
              <a:avLst/>
            </a:prstGeom>
            <a:solidFill>
              <a:schemeClr val="bg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spAutoFit/>
            </a:bodyPr>
            <a:lstStyle>
              <a:lvl1pPr marL="342900" indent="-342900" algn="l" rtl="0" eaLnBrk="0" fontAlgn="base" hangingPunct="0">
                <a:spcBef>
                  <a:spcPct val="20000"/>
                </a:spcBef>
                <a:spcAft>
                  <a:spcPct val="0"/>
                </a:spcAft>
                <a:buFont typeface="Arial" charset="0"/>
                <a:buChar char="•"/>
                <a:defRPr sz="2800" kern="1200">
                  <a:solidFill>
                    <a:schemeClr val="tx1"/>
                  </a:solidFill>
                  <a:latin typeface="Arial" panose="020B0604020202020204" pitchFamily="34" charset="0"/>
                  <a:ea typeface="+mn-ea"/>
                  <a:cs typeface="Arial" panose="020B0604020202020204" pitchFamily="34" charset="0"/>
                </a:defRPr>
              </a:lvl1pPr>
              <a:lvl2pPr marL="742950" indent="-285750" algn="l" rtl="0" eaLnBrk="0" fontAlgn="base" hangingPunct="0">
                <a:spcBef>
                  <a:spcPct val="20000"/>
                </a:spcBef>
                <a:spcAft>
                  <a:spcPct val="0"/>
                </a:spcAft>
                <a:buFont typeface="Arial"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rtl="0" eaLnBrk="0" fontAlgn="base" hangingPunct="0">
                <a:spcBef>
                  <a:spcPct val="20000"/>
                </a:spcBef>
                <a:spcAft>
                  <a:spcPct val="0"/>
                </a:spcAft>
                <a:buFont typeface="Arial"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rtl="0" eaLnBrk="0" fontAlgn="base" hangingPunct="0">
                <a:spcBef>
                  <a:spcPct val="20000"/>
                </a:spcBef>
                <a:spcAft>
                  <a:spcPct val="0"/>
                </a:spcAft>
                <a:buFont typeface="Arial" charset="0"/>
                <a:buChar char="–"/>
                <a:defRPr kern="1200">
                  <a:solidFill>
                    <a:schemeClr val="tx1"/>
                  </a:solidFill>
                  <a:latin typeface="Arial" panose="020B0604020202020204" pitchFamily="34" charset="0"/>
                  <a:ea typeface="+mn-ea"/>
                  <a:cs typeface="Arial" panose="020B0604020202020204" pitchFamily="34" charset="0"/>
                </a:defRPr>
              </a:lvl4pPr>
              <a:lvl5pPr marL="2057400" indent="-228600" algn="l" rtl="0" eaLnBrk="0" fontAlgn="base" hangingPunct="0">
                <a:spcBef>
                  <a:spcPct val="20000"/>
                </a:spcBef>
                <a:spcAft>
                  <a:spcPct val="0"/>
                </a:spcAft>
                <a:buFont typeface="Arial" charset="0"/>
                <a:buChar char="»"/>
                <a:defRPr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Font typeface="Arial" charset="0"/>
                <a:buNone/>
              </a:pPr>
              <a:r>
                <a:rPr lang="en-US" dirty="0">
                  <a:latin typeface="+mn-lt"/>
                  <a:ea typeface="Bariol" charset="0"/>
                  <a:cs typeface="Bariol" charset="0"/>
                </a:rPr>
                <a:t>TASK</a:t>
              </a:r>
            </a:p>
            <a:p>
              <a:pPr marL="0" indent="0">
                <a:buFont typeface="Arial" charset="0"/>
                <a:buNone/>
              </a:pPr>
              <a:endParaRPr lang="en-US" dirty="0">
                <a:latin typeface="+mn-lt"/>
                <a:ea typeface="Bariol" charset="0"/>
                <a:cs typeface="Bariol" charset="0"/>
              </a:endParaRPr>
            </a:p>
            <a:p>
              <a:pPr marL="0" indent="0">
                <a:buFont typeface="Arial" charset="0"/>
                <a:buNone/>
              </a:pPr>
              <a:endParaRPr lang="en-US" dirty="0">
                <a:latin typeface="+mn-lt"/>
                <a:ea typeface="Bariol" charset="0"/>
                <a:cs typeface="Bariol" charset="0"/>
              </a:endParaRPr>
            </a:p>
            <a:p>
              <a:pPr marL="0" indent="0">
                <a:buFont typeface="Arial" charset="0"/>
                <a:buNone/>
              </a:pPr>
              <a:endParaRPr lang="en-US" dirty="0">
                <a:latin typeface="+mn-lt"/>
                <a:ea typeface="Bariol" charset="0"/>
                <a:cs typeface="Bariol" charset="0"/>
              </a:endParaRPr>
            </a:p>
            <a:p>
              <a:pPr marL="0" indent="0">
                <a:buFont typeface="Arial" charset="0"/>
                <a:buNone/>
              </a:pPr>
              <a:endParaRPr lang="en-US" dirty="0">
                <a:latin typeface="+mn-lt"/>
                <a:ea typeface="Bariol" charset="0"/>
                <a:cs typeface="Bariol" charset="0"/>
              </a:endParaRPr>
            </a:p>
            <a:p>
              <a:pPr marL="0" indent="0">
                <a:buFont typeface="Arial" charset="0"/>
                <a:buNone/>
              </a:pPr>
              <a:endParaRPr lang="en-US" dirty="0">
                <a:latin typeface="+mn-lt"/>
                <a:ea typeface="Bariol" charset="0"/>
                <a:cs typeface="Bariol" charset="0"/>
              </a:endParaRPr>
            </a:p>
            <a:p>
              <a:pPr marL="0" indent="0">
                <a:buFont typeface="Arial" charset="0"/>
                <a:buNone/>
              </a:pPr>
              <a:endParaRPr lang="en-US" dirty="0">
                <a:latin typeface="+mn-lt"/>
                <a:ea typeface="Bariol" charset="0"/>
                <a:cs typeface="Bariol" charset="0"/>
              </a:endParaRPr>
            </a:p>
            <a:p>
              <a:pPr marL="0" indent="0">
                <a:buFont typeface="Arial" charset="0"/>
                <a:buNone/>
              </a:pPr>
              <a:endParaRPr lang="en-US" dirty="0">
                <a:latin typeface="+mn-lt"/>
                <a:ea typeface="Bariol" charset="0"/>
                <a:cs typeface="Bariol" charset="0"/>
              </a:endParaRPr>
            </a:p>
            <a:p>
              <a:pPr marL="0" indent="0">
                <a:buFont typeface="Arial" charset="0"/>
                <a:buNone/>
              </a:pPr>
              <a:endParaRPr lang="en-US" dirty="0">
                <a:latin typeface="+mn-lt"/>
                <a:ea typeface="Bariol" charset="0"/>
                <a:cs typeface="Bariol" charset="0"/>
              </a:endParaRPr>
            </a:p>
            <a:p>
              <a:pPr marL="0" indent="0">
                <a:buFont typeface="Arial" charset="0"/>
                <a:buNone/>
              </a:pPr>
              <a:endParaRPr lang="en-US" dirty="0">
                <a:latin typeface="+mn-lt"/>
                <a:ea typeface="Bariol" charset="0"/>
                <a:cs typeface="Bariol" charset="0"/>
              </a:endParaRPr>
            </a:p>
          </p:txBody>
        </p:sp>
        <p:grpSp>
          <p:nvGrpSpPr>
            <p:cNvPr id="18" name="Group 17">
              <a:extLst>
                <a:ext uri="{FF2B5EF4-FFF2-40B4-BE49-F238E27FC236}">
                  <a16:creationId xmlns:a16="http://schemas.microsoft.com/office/drawing/2014/main" id="{CEBA7AB9-E008-4DB9-B416-62FFE9F87C70}"/>
                </a:ext>
              </a:extLst>
            </p:cNvPr>
            <p:cNvGrpSpPr/>
            <p:nvPr/>
          </p:nvGrpSpPr>
          <p:grpSpPr>
            <a:xfrm>
              <a:off x="6999610" y="1645134"/>
              <a:ext cx="3916545" cy="4262051"/>
              <a:chOff x="3673783" y="1823159"/>
              <a:chExt cx="3916545" cy="4262051"/>
            </a:xfrm>
          </p:grpSpPr>
          <p:sp>
            <p:nvSpPr>
              <p:cNvPr id="19" name="Speech Bubble: Rectangle with Corners Rounded 18">
                <a:extLst>
                  <a:ext uri="{FF2B5EF4-FFF2-40B4-BE49-F238E27FC236}">
                    <a16:creationId xmlns:a16="http://schemas.microsoft.com/office/drawing/2014/main" id="{80E0B03D-2D58-4F22-A9B1-C996055D37F5}"/>
                  </a:ext>
                </a:extLst>
              </p:cNvPr>
              <p:cNvSpPr/>
              <p:nvPr/>
            </p:nvSpPr>
            <p:spPr>
              <a:xfrm>
                <a:off x="3673783" y="1823159"/>
                <a:ext cx="3916545" cy="4262051"/>
              </a:xfrm>
              <a:prstGeom prst="wedgeRoundRectCallout">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20" name="Picture 19">
                <a:extLst>
                  <a:ext uri="{FF2B5EF4-FFF2-40B4-BE49-F238E27FC236}">
                    <a16:creationId xmlns:a16="http://schemas.microsoft.com/office/drawing/2014/main" id="{E665CC78-771A-4EA4-B3B5-07B553D9C3B2}"/>
                  </a:ext>
                </a:extLst>
              </p:cNvPr>
              <p:cNvPicPr>
                <a:picLocks noChangeAspect="1"/>
              </p:cNvPicPr>
              <p:nvPr/>
            </p:nvPicPr>
            <p:blipFill>
              <a:blip r:embed="rId2"/>
              <a:stretch>
                <a:fillRect/>
              </a:stretch>
            </p:blipFill>
            <p:spPr>
              <a:xfrm>
                <a:off x="4252805" y="1994197"/>
                <a:ext cx="2758499" cy="3919973"/>
              </a:xfrm>
              <a:prstGeom prst="rect">
                <a:avLst/>
              </a:prstGeom>
            </p:spPr>
          </p:pic>
          <p:pic>
            <p:nvPicPr>
              <p:cNvPr id="21" name="Picture 20">
                <a:extLst>
                  <a:ext uri="{FF2B5EF4-FFF2-40B4-BE49-F238E27FC236}">
                    <a16:creationId xmlns:a16="http://schemas.microsoft.com/office/drawing/2014/main" id="{97A8FE0C-844A-4FAC-849B-6ED86558E744}"/>
                  </a:ext>
                </a:extLst>
              </p:cNvPr>
              <p:cNvPicPr>
                <a:picLocks noChangeAspect="1"/>
              </p:cNvPicPr>
              <p:nvPr/>
            </p:nvPicPr>
            <p:blipFill>
              <a:blip r:embed="rId3"/>
              <a:stretch>
                <a:fillRect/>
              </a:stretch>
            </p:blipFill>
            <p:spPr>
              <a:xfrm>
                <a:off x="6096000" y="5153457"/>
                <a:ext cx="794522" cy="760713"/>
              </a:xfrm>
              <a:prstGeom prst="rect">
                <a:avLst/>
              </a:prstGeom>
            </p:spPr>
          </p:pic>
        </p:grpSp>
      </p:grpSp>
      <p:sp>
        <p:nvSpPr>
          <p:cNvPr id="22" name="TextBox 21">
            <a:extLst>
              <a:ext uri="{FF2B5EF4-FFF2-40B4-BE49-F238E27FC236}">
                <a16:creationId xmlns:a16="http://schemas.microsoft.com/office/drawing/2014/main" id="{8A0B04F5-3C2E-4445-A72B-95291AAE92EC}"/>
              </a:ext>
            </a:extLst>
          </p:cNvPr>
          <p:cNvSpPr txBox="1"/>
          <p:nvPr/>
        </p:nvSpPr>
        <p:spPr>
          <a:xfrm>
            <a:off x="484899" y="1488366"/>
            <a:ext cx="4518053" cy="5047536"/>
          </a:xfrm>
          <a:prstGeom prst="rect">
            <a:avLst/>
          </a:prstGeom>
          <a:solidFill>
            <a:schemeClr val="accent5">
              <a:lumMod val="20000"/>
              <a:lumOff val="80000"/>
            </a:schemeClr>
          </a:solidFill>
        </p:spPr>
        <p:txBody>
          <a:bodyPr wrap="square" rtlCol="0">
            <a:spAutoFit/>
          </a:bodyPr>
          <a:lstStyle/>
          <a:p>
            <a:r>
              <a:rPr lang="en-GB" sz="1600" b="1" dirty="0"/>
              <a:t>Step 1: How can we find out how many boys took part in after school clubs last week from the table?</a:t>
            </a:r>
          </a:p>
          <a:p>
            <a:endParaRPr lang="en-GB" sz="1600" b="1" dirty="0"/>
          </a:p>
          <a:p>
            <a:endParaRPr lang="en-GB" sz="1600" b="1" dirty="0"/>
          </a:p>
          <a:p>
            <a:r>
              <a:rPr lang="en-GB" sz="1600" b="1" dirty="0">
                <a:cs typeface="Times New Roman" panose="02020603050405020304" pitchFamily="18" charset="0"/>
              </a:rPr>
              <a:t>Step 2:  </a:t>
            </a:r>
            <a:r>
              <a:rPr lang="en-GB" sz="1600" b="1" dirty="0"/>
              <a:t>How many boys took part in after school clubs from Monday to Friday last week?</a:t>
            </a:r>
          </a:p>
          <a:p>
            <a:r>
              <a:rPr lang="en-GB" sz="1600" b="1" dirty="0"/>
              <a:t>(11+18+…..= ?)</a:t>
            </a:r>
          </a:p>
          <a:p>
            <a:endParaRPr lang="en-GB" sz="1600" b="1" dirty="0">
              <a:cs typeface="Times New Roman" panose="02020603050405020304" pitchFamily="18" charset="0"/>
            </a:endParaRPr>
          </a:p>
          <a:p>
            <a:endParaRPr lang="en-GB" sz="1600" b="1" dirty="0">
              <a:cs typeface="Times New Roman" panose="02020603050405020304" pitchFamily="18" charset="0"/>
            </a:endParaRPr>
          </a:p>
          <a:p>
            <a:r>
              <a:rPr lang="en-GB" sz="1600" b="1" dirty="0">
                <a:cs typeface="Times New Roman" panose="02020603050405020304" pitchFamily="18" charset="0"/>
              </a:rPr>
              <a:t>Step 3:  </a:t>
            </a:r>
            <a:r>
              <a:rPr lang="en-GB" sz="1600" b="1" dirty="0"/>
              <a:t>How does your total number of boys that took part in after school clubs last week compare to Eva’s (106)?</a:t>
            </a:r>
          </a:p>
          <a:p>
            <a:r>
              <a:rPr lang="en-GB" sz="1600" dirty="0"/>
              <a:t>Find the difference between your answer to Step 2 and 106</a:t>
            </a:r>
          </a:p>
          <a:p>
            <a:endParaRPr lang="en-GB" sz="1600" b="1" dirty="0"/>
          </a:p>
          <a:p>
            <a:endParaRPr lang="en-GB" sz="1600" b="1" dirty="0">
              <a:cs typeface="Times New Roman" panose="02020603050405020304" pitchFamily="18" charset="0"/>
            </a:endParaRPr>
          </a:p>
          <a:p>
            <a:r>
              <a:rPr lang="en-GB" sz="1600" b="1" dirty="0">
                <a:cs typeface="Times New Roman" panose="02020603050405020304" pitchFamily="18" charset="0"/>
              </a:rPr>
              <a:t>Step 4:  </a:t>
            </a:r>
            <a:r>
              <a:rPr lang="en-GB" sz="1600" b="1" dirty="0"/>
              <a:t>Is Eva correct?  Explain why</a:t>
            </a:r>
          </a:p>
          <a:p>
            <a:endParaRPr lang="en-GB" b="1" dirty="0">
              <a:cs typeface="Times New Roman" panose="02020603050405020304" pitchFamily="18" charset="0"/>
            </a:endParaRPr>
          </a:p>
        </p:txBody>
      </p:sp>
    </p:spTree>
    <p:extLst>
      <p:ext uri="{BB962C8B-B14F-4D97-AF65-F5344CB8AC3E}">
        <p14:creationId xmlns:p14="http://schemas.microsoft.com/office/powerpoint/2010/main" val="341533178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Arrow: Curved Down 19">
            <a:extLst>
              <a:ext uri="{FF2B5EF4-FFF2-40B4-BE49-F238E27FC236}">
                <a16:creationId xmlns:a16="http://schemas.microsoft.com/office/drawing/2014/main" id="{3ECDF4C8-DE32-4A39-BCEF-549DC2468D46}"/>
              </a:ext>
            </a:extLst>
          </p:cNvPr>
          <p:cNvSpPr/>
          <p:nvPr/>
        </p:nvSpPr>
        <p:spPr>
          <a:xfrm>
            <a:off x="8394579" y="4193251"/>
            <a:ext cx="1261192" cy="705585"/>
          </a:xfrm>
          <a:prstGeom prst="curvedDownArrow">
            <a:avLst/>
          </a:prstGeom>
          <a:solidFill>
            <a:schemeClr val="accent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tx1"/>
              </a:solidFill>
            </a:endParaRPr>
          </a:p>
        </p:txBody>
      </p:sp>
      <p:sp>
        <p:nvSpPr>
          <p:cNvPr id="14" name="Arrow: Curved Down 13">
            <a:extLst>
              <a:ext uri="{FF2B5EF4-FFF2-40B4-BE49-F238E27FC236}">
                <a16:creationId xmlns:a16="http://schemas.microsoft.com/office/drawing/2014/main" id="{640D34B1-426E-42A5-86FD-E678432858D8}"/>
              </a:ext>
            </a:extLst>
          </p:cNvPr>
          <p:cNvSpPr/>
          <p:nvPr/>
        </p:nvSpPr>
        <p:spPr>
          <a:xfrm>
            <a:off x="7364859" y="4215735"/>
            <a:ext cx="1261192" cy="705585"/>
          </a:xfrm>
          <a:prstGeom prst="curvedDownArrow">
            <a:avLst/>
          </a:prstGeom>
          <a:solidFill>
            <a:schemeClr val="accent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tx1"/>
              </a:solidFill>
            </a:endParaRPr>
          </a:p>
        </p:txBody>
      </p:sp>
      <p:pic>
        <p:nvPicPr>
          <p:cNvPr id="5" name="Picture 4">
            <a:extLst>
              <a:ext uri="{FF2B5EF4-FFF2-40B4-BE49-F238E27FC236}">
                <a16:creationId xmlns:a16="http://schemas.microsoft.com/office/drawing/2014/main" id="{08158128-BD9F-482E-A834-76A897663269}"/>
              </a:ext>
            </a:extLst>
          </p:cNvPr>
          <p:cNvPicPr>
            <a:picLocks noChangeAspect="1"/>
          </p:cNvPicPr>
          <p:nvPr/>
        </p:nvPicPr>
        <p:blipFill>
          <a:blip r:embed="rId2"/>
          <a:stretch>
            <a:fillRect/>
          </a:stretch>
        </p:blipFill>
        <p:spPr>
          <a:xfrm>
            <a:off x="796771" y="687823"/>
            <a:ext cx="3734769" cy="3220810"/>
          </a:xfrm>
          <a:prstGeom prst="rect">
            <a:avLst/>
          </a:prstGeom>
        </p:spPr>
      </p:pic>
      <p:sp>
        <p:nvSpPr>
          <p:cNvPr id="6" name="Oval 5">
            <a:extLst>
              <a:ext uri="{FF2B5EF4-FFF2-40B4-BE49-F238E27FC236}">
                <a16:creationId xmlns:a16="http://schemas.microsoft.com/office/drawing/2014/main" id="{755E914D-4E2B-4955-9C9E-ED946787F490}"/>
              </a:ext>
            </a:extLst>
          </p:cNvPr>
          <p:cNvSpPr/>
          <p:nvPr/>
        </p:nvSpPr>
        <p:spPr>
          <a:xfrm>
            <a:off x="2495044" y="1537486"/>
            <a:ext cx="717494" cy="2371147"/>
          </a:xfrm>
          <a:prstGeom prst="ellipse">
            <a:avLst/>
          </a:prstGeom>
          <a:solidFill>
            <a:srgbClr val="FFFF00">
              <a:alpha val="3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TextBox 6">
            <a:extLst>
              <a:ext uri="{FF2B5EF4-FFF2-40B4-BE49-F238E27FC236}">
                <a16:creationId xmlns:a16="http://schemas.microsoft.com/office/drawing/2014/main" id="{B20E17F9-7711-4805-9791-6A2DB0FE7F30}"/>
              </a:ext>
            </a:extLst>
          </p:cNvPr>
          <p:cNvSpPr txBox="1"/>
          <p:nvPr/>
        </p:nvSpPr>
        <p:spPr>
          <a:xfrm>
            <a:off x="4949747" y="439073"/>
            <a:ext cx="6308332" cy="3139321"/>
          </a:xfrm>
          <a:prstGeom prst="rect">
            <a:avLst/>
          </a:prstGeom>
          <a:noFill/>
        </p:spPr>
        <p:txBody>
          <a:bodyPr wrap="square" rtlCol="0">
            <a:spAutoFit/>
          </a:bodyPr>
          <a:lstStyle/>
          <a:p>
            <a:endParaRPr lang="en-GB" b="1" dirty="0"/>
          </a:p>
          <a:p>
            <a:r>
              <a:rPr lang="en-GB" b="1" dirty="0">
                <a:solidFill>
                  <a:srgbClr val="FF0000"/>
                </a:solidFill>
              </a:rPr>
              <a:t>11 + 9 = 20  (pairs of numbers that equal 20)</a:t>
            </a:r>
          </a:p>
          <a:p>
            <a:r>
              <a:rPr lang="en-GB" b="1" dirty="0">
                <a:solidFill>
                  <a:srgbClr val="FF0000"/>
                </a:solidFill>
              </a:rPr>
              <a:t>Monday + Friday</a:t>
            </a:r>
          </a:p>
          <a:p>
            <a:endParaRPr lang="en-GB" b="1" dirty="0">
              <a:solidFill>
                <a:srgbClr val="FF0000"/>
              </a:solidFill>
            </a:endParaRPr>
          </a:p>
          <a:p>
            <a:r>
              <a:rPr lang="en-GB" b="1" dirty="0">
                <a:solidFill>
                  <a:srgbClr val="FF0000"/>
                </a:solidFill>
              </a:rPr>
              <a:t>18 + 13 = 31 (Tuesday + Wednesday) + 8 (Thursday) = 39</a:t>
            </a:r>
          </a:p>
          <a:p>
            <a:endParaRPr lang="en-GB" b="1" dirty="0">
              <a:solidFill>
                <a:srgbClr val="FF0000"/>
              </a:solidFill>
            </a:endParaRPr>
          </a:p>
          <a:p>
            <a:r>
              <a:rPr lang="en-GB" b="1" dirty="0">
                <a:solidFill>
                  <a:srgbClr val="FF0000"/>
                </a:solidFill>
              </a:rPr>
              <a:t>39 + 20 = </a:t>
            </a:r>
            <a:r>
              <a:rPr lang="en-GB" b="1" dirty="0">
                <a:solidFill>
                  <a:srgbClr val="7030A0"/>
                </a:solidFill>
              </a:rPr>
              <a:t>59</a:t>
            </a:r>
            <a:r>
              <a:rPr lang="en-GB" b="1" dirty="0">
                <a:solidFill>
                  <a:srgbClr val="FF0000"/>
                </a:solidFill>
              </a:rPr>
              <a:t> (Monday + Tuesday + Wednesday + Thursday + Friday) = total number of boys that took part in after school clubs last week</a:t>
            </a:r>
          </a:p>
          <a:p>
            <a:endParaRPr lang="en-GB" b="1" dirty="0">
              <a:solidFill>
                <a:srgbClr val="FF0000"/>
              </a:solidFill>
            </a:endParaRPr>
          </a:p>
          <a:p>
            <a:endParaRPr lang="en-GB" b="1" dirty="0">
              <a:solidFill>
                <a:srgbClr val="FF0000"/>
              </a:solidFill>
            </a:endParaRPr>
          </a:p>
        </p:txBody>
      </p:sp>
      <p:cxnSp>
        <p:nvCxnSpPr>
          <p:cNvPr id="9" name="Straight Connector 8">
            <a:extLst>
              <a:ext uri="{FF2B5EF4-FFF2-40B4-BE49-F238E27FC236}">
                <a16:creationId xmlns:a16="http://schemas.microsoft.com/office/drawing/2014/main" id="{22B2E0F6-06BA-402F-A19C-29F42384F0B3}"/>
              </a:ext>
            </a:extLst>
          </p:cNvPr>
          <p:cNvCxnSpPr/>
          <p:nvPr/>
        </p:nvCxnSpPr>
        <p:spPr>
          <a:xfrm>
            <a:off x="5311739" y="4921321"/>
            <a:ext cx="6174769"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10" name="Arrow: Curved Down 9">
            <a:extLst>
              <a:ext uri="{FF2B5EF4-FFF2-40B4-BE49-F238E27FC236}">
                <a16:creationId xmlns:a16="http://schemas.microsoft.com/office/drawing/2014/main" id="{7680AEC5-24DD-4382-8F87-C49359AB7D1F}"/>
              </a:ext>
            </a:extLst>
          </p:cNvPr>
          <p:cNvSpPr/>
          <p:nvPr/>
        </p:nvSpPr>
        <p:spPr>
          <a:xfrm>
            <a:off x="5465773" y="4215736"/>
            <a:ext cx="2157652" cy="705585"/>
          </a:xfrm>
          <a:prstGeom prst="curvedDownArrow">
            <a:avLst/>
          </a:prstGeom>
          <a:solidFill>
            <a:schemeClr val="accent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tx1"/>
              </a:solidFill>
            </a:endParaRPr>
          </a:p>
        </p:txBody>
      </p:sp>
      <p:sp>
        <p:nvSpPr>
          <p:cNvPr id="11" name="TextBox 10">
            <a:extLst>
              <a:ext uri="{FF2B5EF4-FFF2-40B4-BE49-F238E27FC236}">
                <a16:creationId xmlns:a16="http://schemas.microsoft.com/office/drawing/2014/main" id="{5FAB9C6C-3C19-48EA-A9F4-4C0531C40112}"/>
              </a:ext>
            </a:extLst>
          </p:cNvPr>
          <p:cNvSpPr txBox="1"/>
          <p:nvPr/>
        </p:nvSpPr>
        <p:spPr>
          <a:xfrm>
            <a:off x="5352836" y="5065158"/>
            <a:ext cx="472611" cy="369332"/>
          </a:xfrm>
          <a:prstGeom prst="rect">
            <a:avLst/>
          </a:prstGeom>
          <a:noFill/>
          <a:ln w="15875">
            <a:solidFill>
              <a:schemeClr val="accent1">
                <a:shade val="50000"/>
              </a:schemeClr>
            </a:solidFill>
          </a:ln>
        </p:spPr>
        <p:txBody>
          <a:bodyPr wrap="square" rtlCol="0">
            <a:spAutoFit/>
          </a:bodyPr>
          <a:lstStyle/>
          <a:p>
            <a:pPr algn="ctr"/>
            <a:r>
              <a:rPr lang="en-GB" b="1" dirty="0"/>
              <a:t>18</a:t>
            </a:r>
          </a:p>
        </p:txBody>
      </p:sp>
      <p:sp>
        <p:nvSpPr>
          <p:cNvPr id="12" name="TextBox 11">
            <a:extLst>
              <a:ext uri="{FF2B5EF4-FFF2-40B4-BE49-F238E27FC236}">
                <a16:creationId xmlns:a16="http://schemas.microsoft.com/office/drawing/2014/main" id="{6E087D5D-2C61-4C93-8A77-52EE58F71D04}"/>
              </a:ext>
            </a:extLst>
          </p:cNvPr>
          <p:cNvSpPr txBox="1"/>
          <p:nvPr/>
        </p:nvSpPr>
        <p:spPr>
          <a:xfrm>
            <a:off x="6209832" y="4387603"/>
            <a:ext cx="669533" cy="369332"/>
          </a:xfrm>
          <a:prstGeom prst="rect">
            <a:avLst/>
          </a:prstGeom>
          <a:noFill/>
          <a:ln w="15875">
            <a:noFill/>
          </a:ln>
        </p:spPr>
        <p:txBody>
          <a:bodyPr wrap="square" rtlCol="0">
            <a:spAutoFit/>
          </a:bodyPr>
          <a:lstStyle/>
          <a:p>
            <a:pPr algn="ctr"/>
            <a:r>
              <a:rPr lang="en-GB" b="1" dirty="0"/>
              <a:t>+10</a:t>
            </a:r>
          </a:p>
        </p:txBody>
      </p:sp>
      <p:sp>
        <p:nvSpPr>
          <p:cNvPr id="13" name="TextBox 12">
            <a:extLst>
              <a:ext uri="{FF2B5EF4-FFF2-40B4-BE49-F238E27FC236}">
                <a16:creationId xmlns:a16="http://schemas.microsoft.com/office/drawing/2014/main" id="{8E3360DD-D195-4961-AB7F-9C2A3359842D}"/>
              </a:ext>
            </a:extLst>
          </p:cNvPr>
          <p:cNvSpPr txBox="1"/>
          <p:nvPr/>
        </p:nvSpPr>
        <p:spPr>
          <a:xfrm>
            <a:off x="7303213" y="5065158"/>
            <a:ext cx="472611" cy="369332"/>
          </a:xfrm>
          <a:prstGeom prst="rect">
            <a:avLst/>
          </a:prstGeom>
          <a:noFill/>
          <a:ln w="15875">
            <a:solidFill>
              <a:schemeClr val="accent1">
                <a:shade val="50000"/>
              </a:schemeClr>
            </a:solidFill>
          </a:ln>
        </p:spPr>
        <p:txBody>
          <a:bodyPr wrap="square" rtlCol="0">
            <a:spAutoFit/>
          </a:bodyPr>
          <a:lstStyle/>
          <a:p>
            <a:pPr algn="ctr"/>
            <a:r>
              <a:rPr lang="en-GB" b="1" dirty="0">
                <a:solidFill>
                  <a:srgbClr val="FF0000"/>
                </a:solidFill>
              </a:rPr>
              <a:t>28</a:t>
            </a:r>
          </a:p>
        </p:txBody>
      </p:sp>
      <p:sp>
        <p:nvSpPr>
          <p:cNvPr id="15" name="TextBox 14">
            <a:extLst>
              <a:ext uri="{FF2B5EF4-FFF2-40B4-BE49-F238E27FC236}">
                <a16:creationId xmlns:a16="http://schemas.microsoft.com/office/drawing/2014/main" id="{7AB925F6-AA34-4B5C-A22D-F7AF056E4682}"/>
              </a:ext>
            </a:extLst>
          </p:cNvPr>
          <p:cNvSpPr txBox="1"/>
          <p:nvPr/>
        </p:nvSpPr>
        <p:spPr>
          <a:xfrm>
            <a:off x="7745003" y="4387603"/>
            <a:ext cx="505146" cy="369332"/>
          </a:xfrm>
          <a:prstGeom prst="rect">
            <a:avLst/>
          </a:prstGeom>
          <a:noFill/>
          <a:ln w="15875">
            <a:noFill/>
          </a:ln>
        </p:spPr>
        <p:txBody>
          <a:bodyPr wrap="square" rtlCol="0">
            <a:spAutoFit/>
          </a:bodyPr>
          <a:lstStyle/>
          <a:p>
            <a:pPr algn="ctr"/>
            <a:r>
              <a:rPr lang="en-GB" b="1" dirty="0"/>
              <a:t>+3</a:t>
            </a:r>
          </a:p>
        </p:txBody>
      </p:sp>
      <p:sp>
        <p:nvSpPr>
          <p:cNvPr id="16" name="TextBox 15">
            <a:extLst>
              <a:ext uri="{FF2B5EF4-FFF2-40B4-BE49-F238E27FC236}">
                <a16:creationId xmlns:a16="http://schemas.microsoft.com/office/drawing/2014/main" id="{4E1DA9B8-51A8-4763-A236-F126162E6375}"/>
              </a:ext>
            </a:extLst>
          </p:cNvPr>
          <p:cNvSpPr txBox="1"/>
          <p:nvPr/>
        </p:nvSpPr>
        <p:spPr>
          <a:xfrm>
            <a:off x="8255879" y="5065158"/>
            <a:ext cx="472611" cy="369332"/>
          </a:xfrm>
          <a:prstGeom prst="rect">
            <a:avLst/>
          </a:prstGeom>
          <a:noFill/>
          <a:ln w="15875">
            <a:solidFill>
              <a:schemeClr val="accent1">
                <a:shade val="50000"/>
              </a:schemeClr>
            </a:solidFill>
          </a:ln>
        </p:spPr>
        <p:txBody>
          <a:bodyPr wrap="square" rtlCol="0">
            <a:spAutoFit/>
          </a:bodyPr>
          <a:lstStyle/>
          <a:p>
            <a:pPr algn="ctr"/>
            <a:r>
              <a:rPr lang="en-GB" b="1" dirty="0">
                <a:solidFill>
                  <a:srgbClr val="FF0000"/>
                </a:solidFill>
              </a:rPr>
              <a:t>31</a:t>
            </a:r>
          </a:p>
        </p:txBody>
      </p:sp>
      <p:sp>
        <p:nvSpPr>
          <p:cNvPr id="17" name="TextBox 16">
            <a:extLst>
              <a:ext uri="{FF2B5EF4-FFF2-40B4-BE49-F238E27FC236}">
                <a16:creationId xmlns:a16="http://schemas.microsoft.com/office/drawing/2014/main" id="{201B4F51-135D-4ECA-B423-D5D251C6DD71}"/>
              </a:ext>
            </a:extLst>
          </p:cNvPr>
          <p:cNvSpPr txBox="1"/>
          <p:nvPr/>
        </p:nvSpPr>
        <p:spPr>
          <a:xfrm>
            <a:off x="4317305" y="5521524"/>
            <a:ext cx="2543671" cy="369332"/>
          </a:xfrm>
          <a:prstGeom prst="rect">
            <a:avLst/>
          </a:prstGeom>
          <a:noFill/>
        </p:spPr>
        <p:txBody>
          <a:bodyPr wrap="square" rtlCol="0">
            <a:spAutoFit/>
          </a:bodyPr>
          <a:lstStyle/>
          <a:p>
            <a:r>
              <a:rPr lang="en-GB" dirty="0"/>
              <a:t>No. boys on Tuesday</a:t>
            </a:r>
          </a:p>
        </p:txBody>
      </p:sp>
      <p:sp>
        <p:nvSpPr>
          <p:cNvPr id="18" name="TextBox 17">
            <a:extLst>
              <a:ext uri="{FF2B5EF4-FFF2-40B4-BE49-F238E27FC236}">
                <a16:creationId xmlns:a16="http://schemas.microsoft.com/office/drawing/2014/main" id="{A41D3893-2755-4A28-BA22-40A104A1A06C}"/>
              </a:ext>
            </a:extLst>
          </p:cNvPr>
          <p:cNvSpPr txBox="1"/>
          <p:nvPr/>
        </p:nvSpPr>
        <p:spPr>
          <a:xfrm>
            <a:off x="5701038" y="3718169"/>
            <a:ext cx="3027452" cy="369332"/>
          </a:xfrm>
          <a:prstGeom prst="rect">
            <a:avLst/>
          </a:prstGeom>
          <a:noFill/>
        </p:spPr>
        <p:txBody>
          <a:bodyPr wrap="square" rtlCol="0">
            <a:spAutoFit/>
          </a:bodyPr>
          <a:lstStyle/>
          <a:p>
            <a:r>
              <a:rPr lang="en-GB" dirty="0"/>
              <a:t>+ No. boys on Weds</a:t>
            </a:r>
          </a:p>
        </p:txBody>
      </p:sp>
      <p:sp>
        <p:nvSpPr>
          <p:cNvPr id="19" name="TextBox 18">
            <a:extLst>
              <a:ext uri="{FF2B5EF4-FFF2-40B4-BE49-F238E27FC236}">
                <a16:creationId xmlns:a16="http://schemas.microsoft.com/office/drawing/2014/main" id="{68F92899-C69F-4EA5-9C40-85B112F7961F}"/>
              </a:ext>
            </a:extLst>
          </p:cNvPr>
          <p:cNvSpPr txBox="1"/>
          <p:nvPr/>
        </p:nvSpPr>
        <p:spPr>
          <a:xfrm>
            <a:off x="349049" y="4387602"/>
            <a:ext cx="5307030" cy="1200329"/>
          </a:xfrm>
          <a:prstGeom prst="rect">
            <a:avLst/>
          </a:prstGeom>
          <a:noFill/>
        </p:spPr>
        <p:txBody>
          <a:bodyPr wrap="square" rtlCol="0">
            <a:spAutoFit/>
          </a:bodyPr>
          <a:lstStyle/>
          <a:p>
            <a:r>
              <a:rPr lang="en-GB" b="1" dirty="0">
                <a:solidFill>
                  <a:srgbClr val="7030A0"/>
                </a:solidFill>
              </a:rPr>
              <a:t>‘Eva is incorrect.  She has counted all the children rather than just the boys.  59 boys took part in after school clubs last week.’</a:t>
            </a:r>
          </a:p>
          <a:p>
            <a:endParaRPr lang="en-GB" b="1" dirty="0">
              <a:solidFill>
                <a:srgbClr val="7030A0"/>
              </a:solidFill>
            </a:endParaRPr>
          </a:p>
        </p:txBody>
      </p:sp>
      <p:sp>
        <p:nvSpPr>
          <p:cNvPr id="21" name="TextBox 20">
            <a:extLst>
              <a:ext uri="{FF2B5EF4-FFF2-40B4-BE49-F238E27FC236}">
                <a16:creationId xmlns:a16="http://schemas.microsoft.com/office/drawing/2014/main" id="{0DE6F122-1E61-44F2-A7D7-E823D86ADDFE}"/>
              </a:ext>
            </a:extLst>
          </p:cNvPr>
          <p:cNvSpPr txBox="1"/>
          <p:nvPr/>
        </p:nvSpPr>
        <p:spPr>
          <a:xfrm>
            <a:off x="8718217" y="4387603"/>
            <a:ext cx="505146" cy="369332"/>
          </a:xfrm>
          <a:prstGeom prst="rect">
            <a:avLst/>
          </a:prstGeom>
          <a:noFill/>
          <a:ln w="15875">
            <a:noFill/>
          </a:ln>
        </p:spPr>
        <p:txBody>
          <a:bodyPr wrap="square" rtlCol="0">
            <a:spAutoFit/>
          </a:bodyPr>
          <a:lstStyle/>
          <a:p>
            <a:pPr algn="ctr"/>
            <a:r>
              <a:rPr lang="en-GB" b="1" dirty="0"/>
              <a:t>+8</a:t>
            </a:r>
          </a:p>
        </p:txBody>
      </p:sp>
      <p:sp>
        <p:nvSpPr>
          <p:cNvPr id="22" name="TextBox 21">
            <a:extLst>
              <a:ext uri="{FF2B5EF4-FFF2-40B4-BE49-F238E27FC236}">
                <a16:creationId xmlns:a16="http://schemas.microsoft.com/office/drawing/2014/main" id="{5CE78FBE-6A17-4A9A-AE0F-4722FA20C1B8}"/>
              </a:ext>
            </a:extLst>
          </p:cNvPr>
          <p:cNvSpPr txBox="1"/>
          <p:nvPr/>
        </p:nvSpPr>
        <p:spPr>
          <a:xfrm>
            <a:off x="8183230" y="3680083"/>
            <a:ext cx="3027452" cy="369332"/>
          </a:xfrm>
          <a:prstGeom prst="rect">
            <a:avLst/>
          </a:prstGeom>
          <a:noFill/>
        </p:spPr>
        <p:txBody>
          <a:bodyPr wrap="square" rtlCol="0">
            <a:spAutoFit/>
          </a:bodyPr>
          <a:lstStyle/>
          <a:p>
            <a:r>
              <a:rPr lang="en-GB" dirty="0"/>
              <a:t>+ No. boys on Thurs</a:t>
            </a:r>
          </a:p>
        </p:txBody>
      </p:sp>
      <p:sp>
        <p:nvSpPr>
          <p:cNvPr id="23" name="TextBox 22">
            <a:extLst>
              <a:ext uri="{FF2B5EF4-FFF2-40B4-BE49-F238E27FC236}">
                <a16:creationId xmlns:a16="http://schemas.microsoft.com/office/drawing/2014/main" id="{EBE24504-5E9A-4717-96B8-8A8C0B3FCFCD}"/>
              </a:ext>
            </a:extLst>
          </p:cNvPr>
          <p:cNvSpPr txBox="1"/>
          <p:nvPr/>
        </p:nvSpPr>
        <p:spPr>
          <a:xfrm>
            <a:off x="9223363" y="5073227"/>
            <a:ext cx="472611" cy="369332"/>
          </a:xfrm>
          <a:prstGeom prst="rect">
            <a:avLst/>
          </a:prstGeom>
          <a:noFill/>
          <a:ln w="15875">
            <a:solidFill>
              <a:schemeClr val="accent1">
                <a:shade val="50000"/>
              </a:schemeClr>
            </a:solidFill>
          </a:ln>
        </p:spPr>
        <p:txBody>
          <a:bodyPr wrap="square" rtlCol="0">
            <a:spAutoFit/>
          </a:bodyPr>
          <a:lstStyle/>
          <a:p>
            <a:pPr algn="ctr"/>
            <a:r>
              <a:rPr lang="en-GB" b="1" dirty="0">
                <a:solidFill>
                  <a:srgbClr val="FF0000"/>
                </a:solidFill>
              </a:rPr>
              <a:t>39</a:t>
            </a:r>
          </a:p>
        </p:txBody>
      </p:sp>
    </p:spTree>
    <p:extLst>
      <p:ext uri="{BB962C8B-B14F-4D97-AF65-F5344CB8AC3E}">
        <p14:creationId xmlns:p14="http://schemas.microsoft.com/office/powerpoint/2010/main" val="1372489508"/>
      </p:ext>
    </p:extLst>
  </p:cSld>
  <p:clrMapOvr>
    <a:masterClrMapping/>
  </p:clrMapOvr>
</p:sld>
</file>

<file path=ppt/theme/theme1.xml><?xml version="1.0" encoding="utf-8"?>
<a:theme xmlns:a="http://schemas.openxmlformats.org/drawingml/2006/main" name="3_HIAS PowerPoint templat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778</TotalTime>
  <Words>1200</Words>
  <Application>Microsoft Office PowerPoint</Application>
  <PresentationFormat>Widescreen</PresentationFormat>
  <Paragraphs>190</Paragraphs>
  <Slides>12</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12</vt:i4>
      </vt:variant>
    </vt:vector>
  </HeadingPairs>
  <TitlesOfParts>
    <vt:vector size="16" baseType="lpstr">
      <vt:lpstr>Arial</vt:lpstr>
      <vt:lpstr>Calibri</vt:lpstr>
      <vt:lpstr>Symbol</vt:lpstr>
      <vt:lpstr>3_HIAS PowerPoint template</vt:lpstr>
      <vt:lpstr>Year 3</vt:lpstr>
      <vt:lpstr> HIAS Blended Learning Resource</vt:lpstr>
      <vt:lpstr>PowerPoint Presentation</vt:lpstr>
      <vt:lpstr> Interpreting data using bar charts, pictograms and tables.   </vt:lpstr>
      <vt:lpstr>Understand the problem</vt:lpstr>
      <vt:lpstr>Make a Plan</vt:lpstr>
      <vt:lpstr>PowerPoint Presentation</vt:lpstr>
      <vt:lpstr>Carry out your plan: show your reasoning</vt:lpstr>
      <vt:lpstr>PowerPoint Presentation</vt:lpstr>
      <vt:lpstr>Review your solution: does it seem reasonable? Which steps/ parts did you find easy and which harder?</vt:lpstr>
      <vt:lpstr>Now try this one</vt:lpstr>
      <vt:lpstr>HIAS Maths team</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Year 1</dc:title>
  <dc:creator>Clifft, Jacqui</dc:creator>
  <cp:lastModifiedBy>Vickers, Rebecca</cp:lastModifiedBy>
  <cp:revision>85</cp:revision>
  <dcterms:created xsi:type="dcterms:W3CDTF">2021-01-05T11:02:27Z</dcterms:created>
  <dcterms:modified xsi:type="dcterms:W3CDTF">2021-03-11T14:41:46Z</dcterms:modified>
</cp:coreProperties>
</file>