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72" r:id="rId2"/>
    <p:sldId id="2643" r:id="rId3"/>
    <p:sldId id="2645" r:id="rId4"/>
    <p:sldId id="262" r:id="rId5"/>
    <p:sldId id="273" r:id="rId6"/>
    <p:sldId id="2637" r:id="rId7"/>
    <p:sldId id="2639" r:id="rId8"/>
    <p:sldId id="2644" r:id="rId9"/>
    <p:sldId id="2641" r:id="rId10"/>
    <p:sldId id="2642"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FC88A8-5324-451C-8EDC-679E4286E8FA}" v="22" dt="2021-02-27T21:29:43.153"/>
    <p1510:client id="{DE7CA492-6792-4917-A7DF-F7BC7236FAD8}" v="5" dt="2021-02-28T13:21:40.8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08" autoAdjust="0"/>
    <p:restoredTop sz="94660"/>
  </p:normalViewPr>
  <p:slideViewPr>
    <p:cSldViewPr snapToGrid="0">
      <p:cViewPr varScale="1">
        <p:scale>
          <a:sx n="79" d="100"/>
          <a:sy n="79" d="100"/>
        </p:scale>
        <p:origin x="140"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01/03/2021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14.png"/><Relationship Id="rId11" Type="http://schemas.openxmlformats.org/officeDocument/2006/relationships/image" Target="../media/image19.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2</a:t>
            </a:r>
          </a:p>
        </p:txBody>
      </p:sp>
      <p:sp>
        <p:nvSpPr>
          <p:cNvPr id="3" name="Subtitle 2"/>
          <p:cNvSpPr>
            <a:spLocks noGrp="1"/>
          </p:cNvSpPr>
          <p:nvPr>
            <p:ph type="subTitle" idx="1"/>
          </p:nvPr>
        </p:nvSpPr>
        <p:spPr>
          <a:xfrm>
            <a:off x="1847528" y="3068960"/>
            <a:ext cx="7776864" cy="622920"/>
          </a:xfrm>
        </p:spPr>
        <p:txBody>
          <a:bodyPr>
            <a:normAutofit/>
          </a:bodyPr>
          <a:lstStyle/>
          <a:p>
            <a:pPr algn="l"/>
            <a:r>
              <a:rPr lang="en-GB" sz="2400" dirty="0">
                <a:solidFill>
                  <a:schemeClr val="tx1"/>
                </a:solidFill>
              </a:rPr>
              <a:t>Statistics</a:t>
            </a: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1678FD38-1421-43FD-A6FF-C882039887D2}"/>
              </a:ext>
            </a:extLst>
          </p:cNvPr>
          <p:cNvSpPr>
            <a:spLocks noGrp="1"/>
          </p:cNvSpPr>
          <p:nvPr>
            <p:ph idx="1"/>
          </p:nvPr>
        </p:nvSpPr>
        <p:spPr>
          <a:xfrm>
            <a:off x="5303747" y="1515025"/>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4" name="Picture 3">
            <a:extLst>
              <a:ext uri="{FF2B5EF4-FFF2-40B4-BE49-F238E27FC236}">
                <a16:creationId xmlns:a16="http://schemas.microsoft.com/office/drawing/2014/main" id="{1FEBAF16-CD50-42E2-92D7-64E02042AD92}"/>
              </a:ext>
            </a:extLst>
          </p:cNvPr>
          <p:cNvPicPr>
            <a:picLocks noChangeAspect="1"/>
          </p:cNvPicPr>
          <p:nvPr/>
        </p:nvPicPr>
        <p:blipFill>
          <a:blip r:embed="rId2"/>
          <a:stretch>
            <a:fillRect/>
          </a:stretch>
        </p:blipFill>
        <p:spPr>
          <a:xfrm>
            <a:off x="7115385" y="1592540"/>
            <a:ext cx="2619333" cy="3987641"/>
          </a:xfrm>
          <a:prstGeom prst="rect">
            <a:avLst/>
          </a:prstGeom>
        </p:spPr>
      </p:pic>
    </p:spTree>
    <p:extLst>
      <p:ext uri="{BB962C8B-B14F-4D97-AF65-F5344CB8AC3E}">
        <p14:creationId xmlns:p14="http://schemas.microsoft.com/office/powerpoint/2010/main" val="3123064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to maths, 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p:txBody>
      </p:sp>
      <p:pic>
        <p:nvPicPr>
          <p:cNvPr id="4" name="Picture 3">
            <a:extLst>
              <a:ext uri="{FF2B5EF4-FFF2-40B4-BE49-F238E27FC236}">
                <a16:creationId xmlns:a16="http://schemas.microsoft.com/office/drawing/2014/main" id="{EF9214C5-B01F-45DC-B050-A3009F4A4ED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524634" y="803560"/>
            <a:ext cx="4248150" cy="544753"/>
          </a:xfrm>
        </p:spPr>
        <p:txBody>
          <a:bodyPr>
            <a:normAutofit/>
          </a:bodyPr>
          <a:lstStyle/>
          <a:p>
            <a:pPr algn="l"/>
            <a:r>
              <a:rPr lang="en-GB" sz="2800" b="1" dirty="0"/>
              <a:t>Maths focus: Statistics</a:t>
            </a:r>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0" name="TextBox 9">
            <a:extLst>
              <a:ext uri="{FF2B5EF4-FFF2-40B4-BE49-F238E27FC236}">
                <a16:creationId xmlns:a16="http://schemas.microsoft.com/office/drawing/2014/main" id="{2AB31DD9-8E2E-46DD-AF29-7B4D41EA3658}"/>
              </a:ext>
            </a:extLst>
          </p:cNvPr>
          <p:cNvSpPr txBox="1"/>
          <p:nvPr/>
        </p:nvSpPr>
        <p:spPr>
          <a:xfrm>
            <a:off x="1981200" y="1836891"/>
            <a:ext cx="8344237" cy="3970318"/>
          </a:xfrm>
          <a:prstGeom prst="rect">
            <a:avLst/>
          </a:prstGeom>
          <a:noFill/>
        </p:spPr>
        <p:txBody>
          <a:bodyPr wrap="square" rtlCol="0">
            <a:spAutoFit/>
          </a:bodyPr>
          <a:lstStyle/>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pic>
        <p:nvPicPr>
          <p:cNvPr id="4" name="Picture 3">
            <a:extLst>
              <a:ext uri="{FF2B5EF4-FFF2-40B4-BE49-F238E27FC236}">
                <a16:creationId xmlns:a16="http://schemas.microsoft.com/office/drawing/2014/main" id="{95CA890A-6896-40B3-9BF8-A4B1C95C65F0}"/>
              </a:ext>
            </a:extLst>
          </p:cNvPr>
          <p:cNvPicPr>
            <a:picLocks noChangeAspect="1"/>
          </p:cNvPicPr>
          <p:nvPr/>
        </p:nvPicPr>
        <p:blipFill>
          <a:blip r:embed="rId2"/>
          <a:stretch>
            <a:fillRect/>
          </a:stretch>
        </p:blipFill>
        <p:spPr>
          <a:xfrm>
            <a:off x="3910180" y="1571387"/>
            <a:ext cx="4486275" cy="4724400"/>
          </a:xfrm>
          <a:prstGeom prst="rect">
            <a:avLst/>
          </a:prstGeom>
        </p:spPr>
      </p:pic>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50616" y="895018"/>
            <a:ext cx="4816110" cy="409461"/>
          </a:xfrm>
        </p:spPr>
        <p:txBody>
          <a:bodyPr>
            <a:normAutofit fontScale="90000"/>
          </a:bodyPr>
          <a:lstStyle/>
          <a:p>
            <a:pPr algn="l"/>
            <a:r>
              <a:rPr lang="en-GB" sz="2800" b="1" dirty="0"/>
              <a:t>Understand the problem</a:t>
            </a:r>
          </a:p>
        </p:txBody>
      </p:sp>
      <p:sp>
        <p:nvSpPr>
          <p:cNvPr id="7" name="Content Placeholder 6">
            <a:extLst>
              <a:ext uri="{FF2B5EF4-FFF2-40B4-BE49-F238E27FC236}">
                <a16:creationId xmlns:a16="http://schemas.microsoft.com/office/drawing/2014/main" id="{34170844-A6DB-4EF5-B64A-949EEFBE6AEA}"/>
              </a:ext>
            </a:extLst>
          </p:cNvPr>
          <p:cNvSpPr>
            <a:spLocks noGrp="1"/>
          </p:cNvSpPr>
          <p:nvPr>
            <p:ph idx="1"/>
          </p:nvPr>
        </p:nvSpPr>
        <p:spPr>
          <a:xfrm>
            <a:off x="5619337" y="1218892"/>
            <a:ext cx="6419850" cy="5176802"/>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sp>
        <p:nvSpPr>
          <p:cNvPr id="10" name="TextBox 9">
            <a:extLst>
              <a:ext uri="{FF2B5EF4-FFF2-40B4-BE49-F238E27FC236}">
                <a16:creationId xmlns:a16="http://schemas.microsoft.com/office/drawing/2014/main" id="{4354E2B1-015F-49CE-9770-4DDD36444C69}"/>
              </a:ext>
            </a:extLst>
          </p:cNvPr>
          <p:cNvSpPr txBox="1"/>
          <p:nvPr/>
        </p:nvSpPr>
        <p:spPr>
          <a:xfrm>
            <a:off x="456325" y="1606023"/>
            <a:ext cx="4976122" cy="2246769"/>
          </a:xfrm>
          <a:prstGeom prst="rect">
            <a:avLst/>
          </a:prstGeom>
          <a:solidFill>
            <a:schemeClr val="accent5">
              <a:lumMod val="20000"/>
              <a:lumOff val="80000"/>
            </a:schemeClr>
          </a:solidFill>
        </p:spPr>
        <p:txBody>
          <a:bodyPr wrap="square" rtlCol="0">
            <a:spAutoFit/>
          </a:bodyPr>
          <a:lstStyle/>
          <a:p>
            <a:endParaRPr lang="en-GB" sz="2000" i="1" dirty="0"/>
          </a:p>
          <a:p>
            <a:r>
              <a:rPr lang="en-GB" sz="2000" i="1" dirty="0"/>
              <a:t>We need to read the list of clues that tell us how many of each type of animal Teddy saw. We need to use each clue to help us decide how many of each type of animal there could have been.</a:t>
            </a:r>
          </a:p>
          <a:p>
            <a:endParaRPr lang="en-GB" sz="2000" i="1" dirty="0"/>
          </a:p>
        </p:txBody>
      </p:sp>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4" name="Picture 3">
            <a:extLst>
              <a:ext uri="{FF2B5EF4-FFF2-40B4-BE49-F238E27FC236}">
                <a16:creationId xmlns:a16="http://schemas.microsoft.com/office/drawing/2014/main" id="{5ED4D230-B154-4861-87F5-34BDF93D0C2C}"/>
              </a:ext>
            </a:extLst>
          </p:cNvPr>
          <p:cNvPicPr>
            <a:picLocks noChangeAspect="1"/>
          </p:cNvPicPr>
          <p:nvPr/>
        </p:nvPicPr>
        <p:blipFill>
          <a:blip r:embed="rId2"/>
          <a:stretch>
            <a:fillRect/>
          </a:stretch>
        </p:blipFill>
        <p:spPr>
          <a:xfrm>
            <a:off x="6564018" y="1515787"/>
            <a:ext cx="4303586" cy="4532015"/>
          </a:xfrm>
          <a:prstGeom prst="rect">
            <a:avLst/>
          </a:prstGeom>
        </p:spPr>
      </p:pic>
    </p:spTree>
    <p:extLst>
      <p:ext uri="{BB962C8B-B14F-4D97-AF65-F5344CB8AC3E}">
        <p14:creationId xmlns:p14="http://schemas.microsoft.com/office/powerpoint/2010/main" val="564609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433943" y="1702728"/>
            <a:ext cx="5325740" cy="4247317"/>
          </a:xfrm>
          <a:prstGeom prst="rect">
            <a:avLst/>
          </a:prstGeom>
          <a:solidFill>
            <a:schemeClr val="accent5">
              <a:lumMod val="20000"/>
              <a:lumOff val="80000"/>
            </a:schemeClr>
          </a:solidFill>
        </p:spPr>
        <p:txBody>
          <a:bodyPr wrap="square" rtlCol="0">
            <a:spAutoFit/>
          </a:bodyPr>
          <a:lstStyle/>
          <a:p>
            <a:endParaRPr lang="en-GB" b="1" dirty="0"/>
          </a:p>
          <a:p>
            <a:r>
              <a:rPr lang="en-GB" b="1" dirty="0"/>
              <a:t>Step 1: We will start with the last clue – the goats – as this is the only definite number.</a:t>
            </a:r>
          </a:p>
          <a:p>
            <a:endParaRPr lang="en-GB" b="1" dirty="0">
              <a:cs typeface="Times New Roman" panose="02020603050405020304" pitchFamily="18" charset="0"/>
            </a:endParaRPr>
          </a:p>
          <a:p>
            <a:endParaRPr lang="en-GB" dirty="0">
              <a:cs typeface="Times New Roman" panose="02020603050405020304" pitchFamily="18" charset="0"/>
            </a:endParaRPr>
          </a:p>
          <a:p>
            <a:r>
              <a:rPr lang="en-GB" b="1" dirty="0">
                <a:cs typeface="Times New Roman" panose="02020603050405020304" pitchFamily="18" charset="0"/>
              </a:rPr>
              <a:t>Step 2: Then, we will read the rest of the clues to decide how many of each one there could be. We will draw a pictogram as we decide upon each number</a:t>
            </a:r>
          </a:p>
          <a:p>
            <a:endParaRPr lang="en-GB" b="1" dirty="0">
              <a:cs typeface="Times New Roman" panose="02020603050405020304" pitchFamily="18" charset="0"/>
            </a:endParaRPr>
          </a:p>
          <a:p>
            <a:endParaRPr lang="en-GB" dirty="0">
              <a:cs typeface="Times New Roman" panose="02020603050405020304" pitchFamily="18" charset="0"/>
            </a:endParaRPr>
          </a:p>
          <a:p>
            <a:r>
              <a:rPr lang="en-GB" b="1" dirty="0">
                <a:cs typeface="Times New Roman" panose="02020603050405020304" pitchFamily="18" charset="0"/>
              </a:rPr>
              <a:t>Step 3: Then we will check if the numbers chosen make the statements correct, and decide upon a title for  the pictogram.</a:t>
            </a:r>
          </a:p>
          <a:p>
            <a:endParaRPr lang="en-GB" b="1" dirty="0">
              <a:cs typeface="Times New Roman" panose="02020603050405020304" pitchFamily="18" charset="0"/>
            </a:endParaRPr>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8" name="Content Placeholder 6">
            <a:extLst>
              <a:ext uri="{FF2B5EF4-FFF2-40B4-BE49-F238E27FC236}">
                <a16:creationId xmlns:a16="http://schemas.microsoft.com/office/drawing/2014/main" id="{C14DEFC3-0C95-497B-AFFA-CBC417195164}"/>
              </a:ext>
            </a:extLst>
          </p:cNvPr>
          <p:cNvSpPr>
            <a:spLocks noGrp="1"/>
          </p:cNvSpPr>
          <p:nvPr>
            <p:ph idx="1"/>
          </p:nvPr>
        </p:nvSpPr>
        <p:spPr>
          <a:xfrm>
            <a:off x="6206590" y="1425730"/>
            <a:ext cx="5703123" cy="4659737"/>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5" name="Picture 4">
            <a:extLst>
              <a:ext uri="{FF2B5EF4-FFF2-40B4-BE49-F238E27FC236}">
                <a16:creationId xmlns:a16="http://schemas.microsoft.com/office/drawing/2014/main" id="{45BDD53F-C13F-462B-8F4A-D9948CB7A108}"/>
              </a:ext>
            </a:extLst>
          </p:cNvPr>
          <p:cNvPicPr>
            <a:picLocks noChangeAspect="1"/>
          </p:cNvPicPr>
          <p:nvPr/>
        </p:nvPicPr>
        <p:blipFill>
          <a:blip r:embed="rId2"/>
          <a:stretch>
            <a:fillRect/>
          </a:stretch>
        </p:blipFill>
        <p:spPr>
          <a:xfrm>
            <a:off x="7100405" y="1626227"/>
            <a:ext cx="3915492" cy="4123321"/>
          </a:xfrm>
          <a:prstGeom prst="rect">
            <a:avLst/>
          </a:prstGeom>
        </p:spPr>
      </p:pic>
    </p:spTree>
    <p:extLst>
      <p:ext uri="{BB962C8B-B14F-4D97-AF65-F5344CB8AC3E}">
        <p14:creationId xmlns:p14="http://schemas.microsoft.com/office/powerpoint/2010/main" val="2483527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7" name="TextBox 6">
            <a:extLst>
              <a:ext uri="{FF2B5EF4-FFF2-40B4-BE49-F238E27FC236}">
                <a16:creationId xmlns:a16="http://schemas.microsoft.com/office/drawing/2014/main" id="{9C2C7A72-7C4A-4506-8DEE-575441380A26}"/>
              </a:ext>
            </a:extLst>
          </p:cNvPr>
          <p:cNvSpPr txBox="1"/>
          <p:nvPr/>
        </p:nvSpPr>
        <p:spPr>
          <a:xfrm>
            <a:off x="276478" y="1835588"/>
            <a:ext cx="6027218" cy="3970318"/>
          </a:xfrm>
          <a:prstGeom prst="rect">
            <a:avLst/>
          </a:prstGeom>
          <a:solidFill>
            <a:schemeClr val="accent5">
              <a:lumMod val="20000"/>
              <a:lumOff val="80000"/>
            </a:schemeClr>
          </a:solidFill>
        </p:spPr>
        <p:txBody>
          <a:bodyPr wrap="square" rtlCol="0">
            <a:spAutoFit/>
          </a:bodyPr>
          <a:lstStyle/>
          <a:p>
            <a:endParaRPr lang="en-GB" b="1" dirty="0"/>
          </a:p>
          <a:p>
            <a:r>
              <a:rPr lang="en-GB" b="1" dirty="0"/>
              <a:t>Step 1: We will represent 8 goats on the pictogram.</a:t>
            </a:r>
          </a:p>
          <a:p>
            <a:endParaRPr lang="en-GB" dirty="0">
              <a:cs typeface="Times New Roman" panose="02020603050405020304" pitchFamily="18" charset="0"/>
            </a:endParaRPr>
          </a:p>
          <a:p>
            <a:r>
              <a:rPr lang="en-GB" b="1" dirty="0">
                <a:cs typeface="Times New Roman" panose="02020603050405020304" pitchFamily="18" charset="0"/>
              </a:rPr>
              <a:t>Step 2: Then, we will draw in the cows (fewer than the goats). We will then add more than 8 chickens. We will make sure there are the same number of sheep and horses, then make sure there are more cows than sheep.</a:t>
            </a:r>
          </a:p>
          <a:p>
            <a:r>
              <a:rPr lang="en-GB" b="1" dirty="0">
                <a:cs typeface="Times New Roman" panose="02020603050405020304" pitchFamily="18" charset="0"/>
              </a:rPr>
              <a:t> </a:t>
            </a:r>
            <a:endParaRPr lang="en-GB" dirty="0">
              <a:cs typeface="Times New Roman" panose="02020603050405020304" pitchFamily="18" charset="0"/>
            </a:endParaRPr>
          </a:p>
          <a:p>
            <a:r>
              <a:rPr lang="en-GB" b="1" dirty="0">
                <a:cs typeface="Times New Roman" panose="02020603050405020304" pitchFamily="18" charset="0"/>
              </a:rPr>
              <a:t>Step 3: When we have drawn the pictogram, we will read the statements again to check the numbers match with the statements. Then we will think of a title for the pictogram.</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1" name="Content Placeholder 6">
            <a:extLst>
              <a:ext uri="{FF2B5EF4-FFF2-40B4-BE49-F238E27FC236}">
                <a16:creationId xmlns:a16="http://schemas.microsoft.com/office/drawing/2014/main" id="{2AF30C61-9CD0-4747-81DE-2CB5C4DE6B4D}"/>
              </a:ext>
            </a:extLst>
          </p:cNvPr>
          <p:cNvSpPr>
            <a:spLocks noGrp="1"/>
          </p:cNvSpPr>
          <p:nvPr>
            <p:ph idx="1"/>
          </p:nvPr>
        </p:nvSpPr>
        <p:spPr>
          <a:xfrm>
            <a:off x="6522180" y="1749412"/>
            <a:ext cx="5304329"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4" name="Picture 3">
            <a:extLst>
              <a:ext uri="{FF2B5EF4-FFF2-40B4-BE49-F238E27FC236}">
                <a16:creationId xmlns:a16="http://schemas.microsoft.com/office/drawing/2014/main" id="{A1FF2E2E-9234-435E-A6FD-35FA46161EB6}"/>
              </a:ext>
            </a:extLst>
          </p:cNvPr>
          <p:cNvPicPr>
            <a:picLocks noChangeAspect="1"/>
          </p:cNvPicPr>
          <p:nvPr/>
        </p:nvPicPr>
        <p:blipFill>
          <a:blip r:embed="rId2"/>
          <a:stretch>
            <a:fillRect/>
          </a:stretch>
        </p:blipFill>
        <p:spPr>
          <a:xfrm>
            <a:off x="7542832" y="1976387"/>
            <a:ext cx="3502798" cy="3688721"/>
          </a:xfrm>
          <a:prstGeom prst="rect">
            <a:avLst/>
          </a:prstGeom>
        </p:spPr>
      </p:pic>
    </p:spTree>
    <p:extLst>
      <p:ext uri="{BB962C8B-B14F-4D97-AF65-F5344CB8AC3E}">
        <p14:creationId xmlns:p14="http://schemas.microsoft.com/office/powerpoint/2010/main" val="3415331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A7A024C-FCB7-44A2-894A-115B797F8CA9}"/>
              </a:ext>
            </a:extLst>
          </p:cNvPr>
          <p:cNvPicPr>
            <a:picLocks noChangeAspect="1"/>
          </p:cNvPicPr>
          <p:nvPr/>
        </p:nvPicPr>
        <p:blipFill>
          <a:blip r:embed="rId2"/>
          <a:stretch>
            <a:fillRect/>
          </a:stretch>
        </p:blipFill>
        <p:spPr>
          <a:xfrm>
            <a:off x="7311364" y="809204"/>
            <a:ext cx="856564" cy="5424908"/>
          </a:xfrm>
          <a:prstGeom prst="rect">
            <a:avLst/>
          </a:prstGeom>
        </p:spPr>
      </p:pic>
      <p:pic>
        <p:nvPicPr>
          <p:cNvPr id="6" name="Picture 5">
            <a:extLst>
              <a:ext uri="{FF2B5EF4-FFF2-40B4-BE49-F238E27FC236}">
                <a16:creationId xmlns:a16="http://schemas.microsoft.com/office/drawing/2014/main" id="{F0C7556B-7C15-4A70-B37E-7487E46C89DE}"/>
              </a:ext>
            </a:extLst>
          </p:cNvPr>
          <p:cNvPicPr>
            <a:picLocks noChangeAspect="1"/>
          </p:cNvPicPr>
          <p:nvPr/>
        </p:nvPicPr>
        <p:blipFill>
          <a:blip r:embed="rId3"/>
          <a:stretch>
            <a:fillRect/>
          </a:stretch>
        </p:blipFill>
        <p:spPr>
          <a:xfrm>
            <a:off x="5873658" y="3154923"/>
            <a:ext cx="714375" cy="3095625"/>
          </a:xfrm>
          <a:prstGeom prst="rect">
            <a:avLst/>
          </a:prstGeom>
        </p:spPr>
      </p:pic>
      <p:pic>
        <p:nvPicPr>
          <p:cNvPr id="8" name="Picture 7">
            <a:extLst>
              <a:ext uri="{FF2B5EF4-FFF2-40B4-BE49-F238E27FC236}">
                <a16:creationId xmlns:a16="http://schemas.microsoft.com/office/drawing/2014/main" id="{35CEABDB-4BFD-429C-BB70-5C71334EF3C4}"/>
              </a:ext>
            </a:extLst>
          </p:cNvPr>
          <p:cNvPicPr>
            <a:picLocks noChangeAspect="1"/>
          </p:cNvPicPr>
          <p:nvPr/>
        </p:nvPicPr>
        <p:blipFill>
          <a:blip r:embed="rId4"/>
          <a:stretch>
            <a:fillRect/>
          </a:stretch>
        </p:blipFill>
        <p:spPr>
          <a:xfrm>
            <a:off x="6707960" y="223837"/>
            <a:ext cx="523875" cy="6010275"/>
          </a:xfrm>
          <a:prstGeom prst="rect">
            <a:avLst/>
          </a:prstGeom>
        </p:spPr>
      </p:pic>
      <p:pic>
        <p:nvPicPr>
          <p:cNvPr id="10" name="Picture 9">
            <a:extLst>
              <a:ext uri="{FF2B5EF4-FFF2-40B4-BE49-F238E27FC236}">
                <a16:creationId xmlns:a16="http://schemas.microsoft.com/office/drawing/2014/main" id="{3DF50B35-3D89-4BB1-85E1-609720655F23}"/>
              </a:ext>
            </a:extLst>
          </p:cNvPr>
          <p:cNvPicPr>
            <a:picLocks noChangeAspect="1"/>
          </p:cNvPicPr>
          <p:nvPr/>
        </p:nvPicPr>
        <p:blipFill>
          <a:blip r:embed="rId5"/>
          <a:stretch>
            <a:fillRect/>
          </a:stretch>
        </p:blipFill>
        <p:spPr>
          <a:xfrm>
            <a:off x="4988698" y="3849659"/>
            <a:ext cx="638175" cy="2314575"/>
          </a:xfrm>
          <a:prstGeom prst="rect">
            <a:avLst/>
          </a:prstGeom>
        </p:spPr>
      </p:pic>
      <p:pic>
        <p:nvPicPr>
          <p:cNvPr id="12" name="Picture 11">
            <a:extLst>
              <a:ext uri="{FF2B5EF4-FFF2-40B4-BE49-F238E27FC236}">
                <a16:creationId xmlns:a16="http://schemas.microsoft.com/office/drawing/2014/main" id="{F0688629-3453-4A23-B0C5-47A26F67396F}"/>
              </a:ext>
            </a:extLst>
          </p:cNvPr>
          <p:cNvPicPr>
            <a:picLocks noChangeAspect="1"/>
          </p:cNvPicPr>
          <p:nvPr/>
        </p:nvPicPr>
        <p:blipFill>
          <a:blip r:embed="rId6"/>
          <a:stretch>
            <a:fillRect/>
          </a:stretch>
        </p:blipFill>
        <p:spPr>
          <a:xfrm>
            <a:off x="4102873" y="3849659"/>
            <a:ext cx="885825" cy="2266950"/>
          </a:xfrm>
          <a:prstGeom prst="rect">
            <a:avLst/>
          </a:prstGeom>
        </p:spPr>
      </p:pic>
      <p:pic>
        <p:nvPicPr>
          <p:cNvPr id="14" name="Picture 13">
            <a:extLst>
              <a:ext uri="{FF2B5EF4-FFF2-40B4-BE49-F238E27FC236}">
                <a16:creationId xmlns:a16="http://schemas.microsoft.com/office/drawing/2014/main" id="{5F47C3F2-311E-4464-9B55-B16199CC1C30}"/>
              </a:ext>
            </a:extLst>
          </p:cNvPr>
          <p:cNvPicPr>
            <a:picLocks noChangeAspect="1"/>
          </p:cNvPicPr>
          <p:nvPr/>
        </p:nvPicPr>
        <p:blipFill>
          <a:blip r:embed="rId7"/>
          <a:stretch>
            <a:fillRect/>
          </a:stretch>
        </p:blipFill>
        <p:spPr>
          <a:xfrm>
            <a:off x="1083574" y="890840"/>
            <a:ext cx="2305050" cy="447675"/>
          </a:xfrm>
          <a:prstGeom prst="rect">
            <a:avLst/>
          </a:prstGeom>
        </p:spPr>
      </p:pic>
      <p:pic>
        <p:nvPicPr>
          <p:cNvPr id="16" name="Picture 15">
            <a:extLst>
              <a:ext uri="{FF2B5EF4-FFF2-40B4-BE49-F238E27FC236}">
                <a16:creationId xmlns:a16="http://schemas.microsoft.com/office/drawing/2014/main" id="{ABCF755A-F505-4A16-A355-0FCB00C5A696}"/>
              </a:ext>
            </a:extLst>
          </p:cNvPr>
          <p:cNvPicPr>
            <a:picLocks noChangeAspect="1"/>
          </p:cNvPicPr>
          <p:nvPr/>
        </p:nvPicPr>
        <p:blipFill>
          <a:blip r:embed="rId8"/>
          <a:stretch>
            <a:fillRect/>
          </a:stretch>
        </p:blipFill>
        <p:spPr>
          <a:xfrm>
            <a:off x="1083574" y="2278201"/>
            <a:ext cx="3305175" cy="333375"/>
          </a:xfrm>
          <a:prstGeom prst="rect">
            <a:avLst/>
          </a:prstGeom>
        </p:spPr>
      </p:pic>
      <p:pic>
        <p:nvPicPr>
          <p:cNvPr id="18" name="Picture 17">
            <a:extLst>
              <a:ext uri="{FF2B5EF4-FFF2-40B4-BE49-F238E27FC236}">
                <a16:creationId xmlns:a16="http://schemas.microsoft.com/office/drawing/2014/main" id="{2111FDC2-A77B-4591-AE87-6A5B7542C8A0}"/>
              </a:ext>
            </a:extLst>
          </p:cNvPr>
          <p:cNvPicPr>
            <a:picLocks noChangeAspect="1"/>
          </p:cNvPicPr>
          <p:nvPr/>
        </p:nvPicPr>
        <p:blipFill>
          <a:blip r:embed="rId9"/>
          <a:stretch>
            <a:fillRect/>
          </a:stretch>
        </p:blipFill>
        <p:spPr>
          <a:xfrm>
            <a:off x="8294674" y="2120787"/>
            <a:ext cx="3581400" cy="609600"/>
          </a:xfrm>
          <a:prstGeom prst="rect">
            <a:avLst/>
          </a:prstGeom>
        </p:spPr>
      </p:pic>
      <p:pic>
        <p:nvPicPr>
          <p:cNvPr id="20" name="Picture 19">
            <a:extLst>
              <a:ext uri="{FF2B5EF4-FFF2-40B4-BE49-F238E27FC236}">
                <a16:creationId xmlns:a16="http://schemas.microsoft.com/office/drawing/2014/main" id="{99440720-5ED0-4307-BCCB-2DD94A6C410C}"/>
              </a:ext>
            </a:extLst>
          </p:cNvPr>
          <p:cNvPicPr>
            <a:picLocks noChangeAspect="1"/>
          </p:cNvPicPr>
          <p:nvPr/>
        </p:nvPicPr>
        <p:blipFill>
          <a:blip r:embed="rId10"/>
          <a:stretch>
            <a:fillRect/>
          </a:stretch>
        </p:blipFill>
        <p:spPr>
          <a:xfrm>
            <a:off x="629418" y="3528998"/>
            <a:ext cx="3413491" cy="604676"/>
          </a:xfrm>
          <a:prstGeom prst="rect">
            <a:avLst/>
          </a:prstGeom>
        </p:spPr>
      </p:pic>
      <p:pic>
        <p:nvPicPr>
          <p:cNvPr id="22" name="Picture 21">
            <a:extLst>
              <a:ext uri="{FF2B5EF4-FFF2-40B4-BE49-F238E27FC236}">
                <a16:creationId xmlns:a16="http://schemas.microsoft.com/office/drawing/2014/main" id="{9DC565E3-951C-4CEF-8933-83F8039D56A1}"/>
              </a:ext>
            </a:extLst>
          </p:cNvPr>
          <p:cNvPicPr>
            <a:picLocks noChangeAspect="1"/>
          </p:cNvPicPr>
          <p:nvPr/>
        </p:nvPicPr>
        <p:blipFill>
          <a:blip r:embed="rId11"/>
          <a:stretch>
            <a:fillRect/>
          </a:stretch>
        </p:blipFill>
        <p:spPr>
          <a:xfrm>
            <a:off x="8314693" y="4097309"/>
            <a:ext cx="3629025" cy="390525"/>
          </a:xfrm>
          <a:prstGeom prst="rect">
            <a:avLst/>
          </a:prstGeom>
        </p:spPr>
      </p:pic>
      <p:sp>
        <p:nvSpPr>
          <p:cNvPr id="23" name="TextBox 22">
            <a:extLst>
              <a:ext uri="{FF2B5EF4-FFF2-40B4-BE49-F238E27FC236}">
                <a16:creationId xmlns:a16="http://schemas.microsoft.com/office/drawing/2014/main" id="{B1F5F129-38F3-4852-8CE9-D66AB0D8FA99}"/>
              </a:ext>
            </a:extLst>
          </p:cNvPr>
          <p:cNvSpPr txBox="1"/>
          <p:nvPr/>
        </p:nvSpPr>
        <p:spPr>
          <a:xfrm>
            <a:off x="247231" y="243863"/>
            <a:ext cx="5990358" cy="461665"/>
          </a:xfrm>
          <a:prstGeom prst="rect">
            <a:avLst/>
          </a:prstGeom>
          <a:solidFill>
            <a:schemeClr val="accent1">
              <a:lumMod val="20000"/>
              <a:lumOff val="80000"/>
            </a:schemeClr>
          </a:solidFill>
        </p:spPr>
        <p:txBody>
          <a:bodyPr wrap="none" rtlCol="0">
            <a:spAutoFit/>
          </a:bodyPr>
          <a:lstStyle/>
          <a:p>
            <a:r>
              <a:rPr lang="en-GB" sz="2400" b="1" dirty="0">
                <a:solidFill>
                  <a:schemeClr val="tx2"/>
                </a:solidFill>
              </a:rPr>
              <a:t>The animals that Teddy saw at the farm.</a:t>
            </a:r>
          </a:p>
        </p:txBody>
      </p:sp>
    </p:spTree>
    <p:extLst>
      <p:ext uri="{BB962C8B-B14F-4D97-AF65-F5344CB8AC3E}">
        <p14:creationId xmlns:p14="http://schemas.microsoft.com/office/powerpoint/2010/main" val="2895142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3077766"/>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r>
              <a:rPr lang="en-GB" b="1" dirty="0">
                <a:cs typeface="Times New Roman" panose="02020603050405020304" pitchFamily="18" charset="0"/>
              </a:rPr>
              <a:t>	</a:t>
            </a:r>
            <a:r>
              <a:rPr lang="en-GB" sz="1600" dirty="0">
                <a:cs typeface="Times New Roman" panose="02020603050405020304" pitchFamily="18" charset="0"/>
              </a:rPr>
              <a:t>Remember the question is about making sure Teddy’s statements are correct. 	</a:t>
            </a:r>
          </a:p>
          <a:p>
            <a:pPr marL="342900" indent="-342900">
              <a:buAutoNum type="arabicPeriod"/>
            </a:pPr>
            <a:endParaRPr lang="en-GB" b="1" dirty="0">
              <a:cs typeface="Times New Roman" panose="02020603050405020304" pitchFamily="18" charset="0"/>
            </a:endParaRPr>
          </a:p>
          <a:p>
            <a:r>
              <a:rPr lang="en-GB" b="1" dirty="0">
                <a:cs typeface="Times New Roman" panose="02020603050405020304" pitchFamily="18" charset="0"/>
              </a:rPr>
              <a:t>(Is there more than one solution?) </a:t>
            </a: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6" name="Content Placeholder 6">
            <a:extLst>
              <a:ext uri="{FF2B5EF4-FFF2-40B4-BE49-F238E27FC236}">
                <a16:creationId xmlns:a16="http://schemas.microsoft.com/office/drawing/2014/main" id="{00BF20FB-1925-4104-B0A4-127381A90FBC}"/>
              </a:ext>
            </a:extLst>
          </p:cNvPr>
          <p:cNvSpPr>
            <a:spLocks noGrp="1"/>
          </p:cNvSpPr>
          <p:nvPr>
            <p:ph idx="1"/>
          </p:nvPr>
        </p:nvSpPr>
        <p:spPr>
          <a:xfrm>
            <a:off x="5384668" y="1765879"/>
            <a:ext cx="6419850" cy="4142673"/>
          </a:xfrm>
          <a:prstGeom prst="rect">
            <a:avLst/>
          </a:prstGeom>
          <a:solidFill>
            <a:schemeClr val="bg2"/>
          </a:solidFill>
        </p:spPr>
        <p:txBody>
          <a:bodyPr wrap="square">
            <a:spAutoFit/>
          </a:bodyPr>
          <a:lstStyle/>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a:p>
            <a:pPr marL="0" indent="0">
              <a:buNone/>
            </a:pPr>
            <a:endParaRPr lang="en-US" dirty="0">
              <a:latin typeface="+mn-lt"/>
              <a:ea typeface="Bariol" charset="0"/>
              <a:cs typeface="Bariol" charset="0"/>
            </a:endParaRPr>
          </a:p>
        </p:txBody>
      </p:sp>
      <p:pic>
        <p:nvPicPr>
          <p:cNvPr id="4" name="Picture 3">
            <a:extLst>
              <a:ext uri="{FF2B5EF4-FFF2-40B4-BE49-F238E27FC236}">
                <a16:creationId xmlns:a16="http://schemas.microsoft.com/office/drawing/2014/main" id="{518966AC-628C-444D-9502-64731E47B963}"/>
              </a:ext>
            </a:extLst>
          </p:cNvPr>
          <p:cNvPicPr>
            <a:picLocks noChangeAspect="1"/>
          </p:cNvPicPr>
          <p:nvPr/>
        </p:nvPicPr>
        <p:blipFill>
          <a:blip r:embed="rId2"/>
          <a:stretch>
            <a:fillRect/>
          </a:stretch>
        </p:blipFill>
        <p:spPr>
          <a:xfrm>
            <a:off x="6725535" y="1919378"/>
            <a:ext cx="3567534" cy="3756894"/>
          </a:xfrm>
          <a:prstGeom prst="rect">
            <a:avLst/>
          </a:prstGeom>
        </p:spPr>
      </p:pic>
    </p:spTree>
    <p:extLst>
      <p:ext uri="{BB962C8B-B14F-4D97-AF65-F5344CB8AC3E}">
        <p14:creationId xmlns:p14="http://schemas.microsoft.com/office/powerpoint/2010/main" val="2384819719"/>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364</TotalTime>
  <Words>750</Words>
  <Application>Microsoft Office PowerPoint</Application>
  <PresentationFormat>Widescreen</PresentationFormat>
  <Paragraphs>121</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Symbol</vt:lpstr>
      <vt:lpstr>3_HIAS PowerPoint template</vt:lpstr>
      <vt:lpstr>Year 2</vt:lpstr>
      <vt:lpstr> HIAS Blended Learning Resource</vt:lpstr>
      <vt:lpstr>PowerPoint Presentation</vt:lpstr>
      <vt:lpstr>Maths focus: Statistics</vt:lpstr>
      <vt:lpstr>Understand the problem</vt:lpstr>
      <vt:lpstr>Make a Plan</vt:lpstr>
      <vt:lpstr>Carry out your plan: show your reasoning</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Vickers, Rebecca</cp:lastModifiedBy>
  <cp:revision>11</cp:revision>
  <dcterms:created xsi:type="dcterms:W3CDTF">2021-01-05T11:02:27Z</dcterms:created>
  <dcterms:modified xsi:type="dcterms:W3CDTF">2021-03-01T11:56:01Z</dcterms:modified>
</cp:coreProperties>
</file>