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2" r:id="rId2"/>
    <p:sldId id="2643" r:id="rId3"/>
    <p:sldId id="2645" r:id="rId4"/>
    <p:sldId id="262" r:id="rId5"/>
    <p:sldId id="273" r:id="rId6"/>
    <p:sldId id="2637" r:id="rId7"/>
    <p:sldId id="2638" r:id="rId8"/>
    <p:sldId id="2639" r:id="rId9"/>
    <p:sldId id="2644" r:id="rId10"/>
    <p:sldId id="2641" r:id="rId11"/>
    <p:sldId id="264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4A2079-1B4F-48F9-84D2-C33DF004455B}" v="10" dt="2021-01-12T20:08:38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8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pencer, Kathryn" userId="507b2884-31fe-42e9-a7f3-1f123cbf5404" providerId="ADAL" clId="{E37F93D8-E4F3-4553-AE69-117B3B327AFF}"/>
    <pc:docChg chg="custSel modSld">
      <pc:chgData name="Spencer, Kathryn" userId="507b2884-31fe-42e9-a7f3-1f123cbf5404" providerId="ADAL" clId="{E37F93D8-E4F3-4553-AE69-117B3B327AFF}" dt="2021-01-13T13:40:06.402" v="177" actId="20577"/>
      <pc:docMkLst>
        <pc:docMk/>
      </pc:docMkLst>
      <pc:sldChg chg="modSp mod">
        <pc:chgData name="Spencer, Kathryn" userId="507b2884-31fe-42e9-a7f3-1f123cbf5404" providerId="ADAL" clId="{E37F93D8-E4F3-4553-AE69-117B3B327AFF}" dt="2021-01-13T13:38:18.643" v="3" actId="113"/>
        <pc:sldMkLst>
          <pc:docMk/>
          <pc:sldMk cId="3415331786" sldId="2639"/>
        </pc:sldMkLst>
        <pc:spChg chg="mod">
          <ac:chgData name="Spencer, Kathryn" userId="507b2884-31fe-42e9-a7f3-1f123cbf5404" providerId="ADAL" clId="{E37F93D8-E4F3-4553-AE69-117B3B327AFF}" dt="2021-01-13T13:38:18.643" v="3" actId="113"/>
          <ac:spMkLst>
            <pc:docMk/>
            <pc:sldMk cId="3415331786" sldId="2639"/>
            <ac:spMk id="7" creationId="{9C2C7A72-7C4A-4506-8DEE-575441380A26}"/>
          </ac:spMkLst>
        </pc:spChg>
      </pc:sldChg>
      <pc:sldChg chg="modSp mod">
        <pc:chgData name="Spencer, Kathryn" userId="507b2884-31fe-42e9-a7f3-1f123cbf5404" providerId="ADAL" clId="{E37F93D8-E4F3-4553-AE69-117B3B327AFF}" dt="2021-01-13T13:40:06.402" v="177" actId="20577"/>
        <pc:sldMkLst>
          <pc:docMk/>
          <pc:sldMk cId="2384819719" sldId="2641"/>
        </pc:sldMkLst>
        <pc:spChg chg="mod">
          <ac:chgData name="Spencer, Kathryn" userId="507b2884-31fe-42e9-a7f3-1f123cbf5404" providerId="ADAL" clId="{E37F93D8-E4F3-4553-AE69-117B3B327AFF}" dt="2021-01-13T13:40:06.402" v="177" actId="20577"/>
          <ac:spMkLst>
            <pc:docMk/>
            <pc:sldMk cId="2384819719" sldId="2641"/>
            <ac:spMk id="7" creationId="{82B95C2A-ABE7-40E7-8C98-4D1427C073A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0AFF3-C104-4FF2-9246-46F3E7242363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29179-DAC7-4087-8034-1DBDA8E95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9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48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200996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70080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67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56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7440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74405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75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07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56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464496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84785"/>
            <a:ext cx="4011084" cy="446260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90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03" y="4800600"/>
            <a:ext cx="73152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003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03" y="5367338"/>
            <a:ext cx="73152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4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81745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7" b="43192"/>
          <a:stretch>
            <a:fillRect/>
          </a:stretch>
        </p:blipFill>
        <p:spPr bwMode="auto">
          <a:xfrm>
            <a:off x="9914468" y="4652964"/>
            <a:ext cx="251883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967" y="260350"/>
            <a:ext cx="264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41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o.Lees@hants.gov.uk" TargetMode="External"/><Relationship Id="rId2" Type="http://schemas.openxmlformats.org/officeDocument/2006/relationships/hyperlink" Target="mailto:Jacqui.clifft@hants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7.png"/><Relationship Id="rId4" Type="http://schemas.openxmlformats.org/officeDocument/2006/relationships/hyperlink" Target="mailto:hias.enquiries@hants.gov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" t="1016" r="535"/>
          <a:stretch/>
        </p:blipFill>
        <p:spPr bwMode="auto">
          <a:xfrm>
            <a:off x="472664" y="171903"/>
            <a:ext cx="10163596" cy="651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7528" y="162880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Year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528" y="3068960"/>
            <a:ext cx="7776864" cy="622920"/>
          </a:xfrm>
        </p:spPr>
        <p:txBody>
          <a:bodyPr>
            <a:normAutofit/>
          </a:bodyPr>
          <a:lstStyle/>
          <a:p>
            <a:pPr algn="l"/>
            <a:r>
              <a:rPr lang="en-GB" sz="2400" dirty="0">
                <a:solidFill>
                  <a:schemeClr val="tx1"/>
                </a:solidFill>
              </a:rPr>
              <a:t>Fractions, Decimals and Percentages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83718" y="4797152"/>
            <a:ext cx="7776864" cy="11269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HIAS maths  Team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2021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version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Hampshire County Council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537" y="323225"/>
            <a:ext cx="2139950" cy="835025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841" y="6052700"/>
            <a:ext cx="1951355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F7241127-A1E3-4953-ACD2-C403C58C0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105" y="982672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424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Review your solution: does it seem reasonable?</a:t>
            </a:r>
            <a:br>
              <a:rPr lang="en-GB" sz="2000" b="1" dirty="0"/>
            </a:br>
            <a:r>
              <a:rPr lang="en-GB" sz="2000" b="1" dirty="0"/>
              <a:t>Which steps/ parts did you find easy and which harder?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535422" y="1765879"/>
            <a:ext cx="4518053" cy="47705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How could you check?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cs typeface="Times New Roman" panose="02020603050405020304" pitchFamily="18" charset="0"/>
              </a:rPr>
              <a:t>Go through the steps you took  and check for errors.</a:t>
            </a:r>
          </a:p>
          <a:p>
            <a:r>
              <a:rPr lang="en-GB" dirty="0">
                <a:cs typeface="Times New Roman" panose="02020603050405020304" pitchFamily="18" charset="0"/>
              </a:rPr>
              <a:t>Is your answer the number of girls there are in the class? If you then work out how many boys there are, is there more girls </a:t>
            </a:r>
            <a:r>
              <a:rPr lang="en-GB">
                <a:cs typeface="Times New Roman" panose="02020603050405020304" pitchFamily="18" charset="0"/>
              </a:rPr>
              <a:t>than boys?</a:t>
            </a:r>
            <a:endParaRPr lang="en-GB" dirty="0">
              <a:cs typeface="Times New Roman" panose="02020603050405020304" pitchFamily="18" charset="0"/>
            </a:endParaRPr>
          </a:p>
          <a:p>
            <a:r>
              <a:rPr lang="en-GB" sz="1600" dirty="0">
                <a:cs typeface="Times New Roman" panose="02020603050405020304" pitchFamily="18" charset="0"/>
              </a:rPr>
              <a:t> 	</a:t>
            </a:r>
          </a:p>
          <a:p>
            <a:pPr marL="342900" indent="-342900">
              <a:buAutoNum type="arabicPeriod"/>
            </a:pPr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2. Try to solve the calculation a different way and see if you get the same answer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ED770C60-640C-4B6F-953B-DF120EE66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00BF20FB-1925-4104-B0A4-127381A90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300" y="1468005"/>
            <a:ext cx="6419850" cy="509062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There are 32 children in the class.</a:t>
            </a:r>
          </a:p>
          <a:p>
            <a:pPr marL="0" indent="0" algn="ctr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There is 1 boy for every 3 girls</a:t>
            </a:r>
          </a:p>
          <a:p>
            <a:pPr marL="0" indent="0" algn="ctr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How many girls are in the class?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TTS Graded Problem Solving Card Year 6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87D092-FD33-440D-AAC9-3623DB5FD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380" y="3735649"/>
            <a:ext cx="2481089" cy="178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1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800" b="1" dirty="0"/>
              <a:t>Now try this 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373581" y="1515025"/>
            <a:ext cx="451805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Understand the problem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Make a plan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Carry out your plan: show your reasoning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Review your solution: does it seem reasonable?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Think about your learning: which parts of the problem did you find easy and which parts did you find harder?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6AAB0834-6429-4AC1-A84A-DB2DD63D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1678FD38-1421-43FD-A6FF-C88203988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747" y="1515025"/>
            <a:ext cx="6419850" cy="465973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There are 36 children in the class.</a:t>
            </a:r>
          </a:p>
          <a:p>
            <a:pPr marL="0" indent="0" algn="ctr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There is 1 boy for every 5 girls</a:t>
            </a:r>
          </a:p>
          <a:p>
            <a:pPr marL="0" indent="0" algn="ctr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How many girls are in the class?</a:t>
            </a:r>
          </a:p>
          <a:p>
            <a:pPr marL="0" indent="0" algn="ctr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77D6BA-33EA-428A-AFDD-9B04635CF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127" y="3429000"/>
            <a:ext cx="2481089" cy="178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6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HIAS Maths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5FA5-D23A-4E53-9E19-A45B7DE6E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061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The HIAS maths team offer a wide range of high-quality services to support schools in improving outcomes for learners, including courses, bespoke consultancy and in-house training. 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referring </a:t>
            </a:r>
            <a:r>
              <a:rPr lang="en-GB" sz="1800"/>
              <a:t>to maths, </a:t>
            </a:r>
            <a:r>
              <a:rPr lang="en-GB" sz="1800" dirty="0"/>
              <a:t>please contact either of the team leads:</a:t>
            </a:r>
          </a:p>
          <a:p>
            <a:pPr marL="0" indent="0">
              <a:buNone/>
            </a:pPr>
            <a:r>
              <a:rPr lang="en-GB" sz="1800" dirty="0"/>
              <a:t>	Jacqui Clifft : </a:t>
            </a:r>
            <a:r>
              <a:rPr lang="en-GB" sz="1800" dirty="0">
                <a:hlinkClick r:id="rId2"/>
              </a:rPr>
              <a:t>Jacqui.clifft@hants.gov.uk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Jo Lees: </a:t>
            </a:r>
            <a:r>
              <a:rPr lang="en-GB" sz="1800" dirty="0">
                <a:hlinkClick r:id="rId3"/>
              </a:rPr>
              <a:t>Jo.Lees@hants.gov.uk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/>
              <a:t>Tel: 01962 874820 or email: hias.enquiries@hants.gov.uk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pPr marL="0" indent="0">
              <a:buNone/>
            </a:pPr>
            <a:r>
              <a:rPr lang="en-GB" sz="2000" dirty="0"/>
              <a:t>Tel: 01962 874820 or email: </a:t>
            </a:r>
            <a:r>
              <a:rPr lang="en-GB" sz="2000" u="sng" dirty="0">
                <a:hlinkClick r:id="rId4"/>
              </a:rPr>
              <a:t>hias.enquiries@hants.gov.uk</a:t>
            </a:r>
            <a:r>
              <a:rPr lang="en-GB" sz="20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9214C5-B01F-45DC-B050-A3009F4A4ED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78" y="6353176"/>
            <a:ext cx="195135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image001">
            <a:extLst>
              <a:ext uri="{FF2B5EF4-FFF2-40B4-BE49-F238E27FC236}">
                <a16:creationId xmlns:a16="http://schemas.microsoft.com/office/drawing/2014/main" id="{A1225777-4001-4A53-9C8C-6F01F7A252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6" t="17177" r="11766" b="27104"/>
          <a:stretch/>
        </p:blipFill>
        <p:spPr bwMode="auto">
          <a:xfrm>
            <a:off x="9112668" y="5517232"/>
            <a:ext cx="1555333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1B487DCA-45D9-4B74-AC20-F64217D74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293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08BC7-3958-4725-9814-E8937628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These slides are intended to support teachers and pupils with a blended approach to learning, either in-class or online. The tasks are intended to form part of a learning journey and could be the basis of either one lesson or a short sequence of connected lessons. 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4-step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Polya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model for problem solving has been used to provide a structure to support reasoning. Teachers may need to use more or fewer steps to support the range of learners in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their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class.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should delete, change and add slides to suit the needs of 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their </a:t>
            </a: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</a:rPr>
              <a:t>pupil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Extra slides with personalised prompts and appropriate examples based on previous teaching may be suitable. When changing the slide-deck, teachers should consider:</a:t>
            </a: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 expectations for the use of representations such as bar models, number lines, arrays and  diagrams.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strategies and methods pupils should use and record when solving problems or identifying solutions. This could include a range of informal jottings and diagrams, the use of tables to record solutions systematically and formal or informal calculation methods.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may also wish to record a ‘voice over’ to talk pupils through the slides.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AD1D9EC-C89D-4E25-B8F7-4B64D4F88E5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174038" cy="1143000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hangingPunct="0">
              <a:spcBef>
                <a:spcPts val="700"/>
              </a:spcBef>
            </a:pPr>
            <a:b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</a:b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772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06" y="506029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8794BD-7A56-4ADD-AB22-E23ACB844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944" y="1142681"/>
            <a:ext cx="4382112" cy="4572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8F265A-7D5C-42F1-84B4-D2C743825212}"/>
              </a:ext>
            </a:extLst>
          </p:cNvPr>
          <p:cNvSpPr txBox="1"/>
          <p:nvPr/>
        </p:nvSpPr>
        <p:spPr>
          <a:xfrm>
            <a:off x="3681876" y="5922740"/>
            <a:ext cx="629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1945 George </a:t>
            </a:r>
            <a:r>
              <a:rPr lang="en-GB" sz="1200" dirty="0" err="1"/>
              <a:t>Polya</a:t>
            </a:r>
            <a:r>
              <a:rPr lang="en-GB" sz="1200" dirty="0"/>
              <a:t> published  ‘How To Solve It’ 2nd ed., Princeton University Press, 1957, ISBN 0-691-08097-6.</a:t>
            </a:r>
          </a:p>
        </p:txBody>
      </p:sp>
    </p:spTree>
    <p:extLst>
      <p:ext uri="{BB962C8B-B14F-4D97-AF65-F5344CB8AC3E}">
        <p14:creationId xmlns:p14="http://schemas.microsoft.com/office/powerpoint/2010/main" val="399897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 fontScale="90000"/>
          </a:bodyPr>
          <a:lstStyle/>
          <a:p>
            <a:pPr algn="l"/>
            <a:r>
              <a:rPr lang="en-GB" sz="2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Solve problems involving ratio and proportion 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800" b="1" dirty="0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B31DD9-8E2E-46DD-AF29-7B4D41EA3658}"/>
              </a:ext>
            </a:extLst>
          </p:cNvPr>
          <p:cNvSpPr txBox="1"/>
          <p:nvPr/>
        </p:nvSpPr>
        <p:spPr>
          <a:xfrm>
            <a:off x="1981200" y="1836891"/>
            <a:ext cx="834423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DA80BCA1-AE50-49FA-97F4-34493B46B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6835" y="1584652"/>
            <a:ext cx="6419850" cy="457356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There are 32 children in the class.</a:t>
            </a:r>
          </a:p>
          <a:p>
            <a:pPr marL="0" indent="0" algn="ctr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There is 1 boy for every 3 girls</a:t>
            </a:r>
          </a:p>
          <a:p>
            <a:pPr marL="0" indent="0" algn="ctr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How many girls are in the class?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TTS Graded Problem Solving Card Year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D2969E-73E9-4AE2-8018-472AAF4A7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8953" y="3308466"/>
            <a:ext cx="2481089" cy="178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99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616" y="895018"/>
            <a:ext cx="4816110" cy="409461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/>
              <a:t>Understand the problem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170844-A6DB-4EF5-B64A-949EEFBE6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337" y="1218892"/>
            <a:ext cx="6419850" cy="509062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There are 32 children in the class.</a:t>
            </a:r>
          </a:p>
          <a:p>
            <a:pPr marL="0" indent="0" algn="ctr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There is 1 boy for every 3 girls</a:t>
            </a:r>
          </a:p>
          <a:p>
            <a:pPr marL="0" indent="0" algn="ctr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How many girls are in the class?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TTS Graded Problem Solving Card Year 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54E2B1-015F-49CE-9770-4DDD36444C69}"/>
              </a:ext>
            </a:extLst>
          </p:cNvPr>
          <p:cNvSpPr txBox="1"/>
          <p:nvPr/>
        </p:nvSpPr>
        <p:spPr>
          <a:xfrm>
            <a:off x="456325" y="1606023"/>
            <a:ext cx="4976122" cy="48936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i="1" dirty="0"/>
              <a:t>There was a class of children with boys and girls.</a:t>
            </a:r>
          </a:p>
          <a:p>
            <a:endParaRPr lang="en-GB" i="1" dirty="0"/>
          </a:p>
          <a:p>
            <a:r>
              <a:rPr lang="en-GB" b="1" i="1" dirty="0"/>
              <a:t>Key fact: There are 32 children in total in the class.</a:t>
            </a:r>
          </a:p>
          <a:p>
            <a:endParaRPr lang="en-GB" b="1" i="1" dirty="0"/>
          </a:p>
          <a:p>
            <a:r>
              <a:rPr lang="en-GB" b="1" i="1" dirty="0"/>
              <a:t>Key fact: There are more girls than boys in the class.</a:t>
            </a:r>
          </a:p>
          <a:p>
            <a:endParaRPr lang="en-GB" b="1" i="1" dirty="0"/>
          </a:p>
          <a:p>
            <a:r>
              <a:rPr lang="en-GB" b="1" i="1" dirty="0"/>
              <a:t>Key fact: For every 1 boy there are 3 girls.</a:t>
            </a:r>
          </a:p>
          <a:p>
            <a:endParaRPr lang="en-GB" b="1" i="1" dirty="0"/>
          </a:p>
          <a:p>
            <a:r>
              <a:rPr lang="en-GB" b="1" i="1" dirty="0"/>
              <a:t>Key fact: Written as a ratio this becomes 1:3</a:t>
            </a:r>
          </a:p>
          <a:p>
            <a:endParaRPr lang="en-GB" b="1" i="1" dirty="0"/>
          </a:p>
          <a:p>
            <a:r>
              <a:rPr lang="en-GB" i="1" dirty="0"/>
              <a:t>The answer will be less than 32 but more than a half of 32.</a:t>
            </a:r>
          </a:p>
          <a:p>
            <a:endParaRPr lang="en-GB" sz="2400" i="1" dirty="0"/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712F957F-6A38-42C6-B2CC-C148604EF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5240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C78AF1-82AC-4C3B-B5CE-1748A37F57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5969" y="3268006"/>
            <a:ext cx="2481089" cy="178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60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Make a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D53A-CBF5-4B0E-8282-15120F8F0D36}"/>
              </a:ext>
            </a:extLst>
          </p:cNvPr>
          <p:cNvSpPr txBox="1"/>
          <p:nvPr/>
        </p:nvSpPr>
        <p:spPr>
          <a:xfrm>
            <a:off x="446410" y="1425730"/>
            <a:ext cx="4518053" cy="50783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</a:t>
            </a:r>
          </a:p>
          <a:p>
            <a:r>
              <a:rPr lang="en-GB" b="1" dirty="0"/>
              <a:t>Draw the bar model that represents the whole and the boy/girl ratio to make one group of girls and boys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Find out how many groups of 1 boy and 3 girls are in a class of 32.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Multiply the 3 girls by the number of groups of 3 girls there are in the class to find the total amount of girls in the class.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7E2E1DF6-EBEE-4FA9-AD9A-6A698225B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14DEFC3-0C95-497B-AFFA-CBC417195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9864" y="1425730"/>
            <a:ext cx="6419850" cy="509062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There are 32 children in the class.</a:t>
            </a:r>
          </a:p>
          <a:p>
            <a:pPr marL="0" indent="0" algn="ctr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There is 1 boy for every 3 girls</a:t>
            </a:r>
          </a:p>
          <a:p>
            <a:pPr marL="0" indent="0" algn="ctr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How many girls are in the class?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TTS Graded Problem Solving Card Year 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A6B6BF-06BE-46D4-AE2F-1387103B2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036" y="3429000"/>
            <a:ext cx="2481089" cy="178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52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D91FD5A-F455-473D-9CE7-EE93C375F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235" y="1345156"/>
            <a:ext cx="9397429" cy="166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439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Carry out your plan: show your reasoning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2C7A72-7C4A-4506-8DEE-575441380A26}"/>
              </a:ext>
            </a:extLst>
          </p:cNvPr>
          <p:cNvSpPr txBox="1"/>
          <p:nvPr/>
        </p:nvSpPr>
        <p:spPr>
          <a:xfrm>
            <a:off x="344942" y="1425730"/>
            <a:ext cx="4518053" cy="50783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Draw the bar model to show the whole class and the one group of pupils that shows 1 boy and 3 girls. This makes a group of 4 children in total.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Find out how many groups of 4 are in 32 by dividing 32 by 4.</a:t>
            </a:r>
          </a:p>
          <a:p>
            <a:r>
              <a:rPr lang="en-GB" dirty="0">
                <a:cs typeface="Times New Roman" panose="02020603050405020304" pitchFamily="18" charset="0"/>
              </a:rPr>
              <a:t>32 ÷ 4 = 8</a:t>
            </a:r>
          </a:p>
          <a:p>
            <a:r>
              <a:rPr lang="en-GB" dirty="0">
                <a:cs typeface="Times New Roman" panose="02020603050405020304" pitchFamily="18" charset="0"/>
              </a:rPr>
              <a:t>There are 8 groups of 4 children in the class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In every group there are 3 girls and if there are 8 groups in total then multiply 3 by 8</a:t>
            </a:r>
          </a:p>
          <a:p>
            <a:r>
              <a:rPr lang="en-GB" dirty="0">
                <a:cs typeface="Times New Roman" panose="02020603050405020304" pitchFamily="18" charset="0"/>
              </a:rPr>
              <a:t>3(girls) x 8 (number of groups) = 24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D775A32F-6EE0-4238-AD7B-00A6AE70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2AF30C61-9CD0-4747-81DE-2CB5C4DE6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564" y="1419575"/>
            <a:ext cx="6419850" cy="509062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There are 32 children in the class.</a:t>
            </a:r>
          </a:p>
          <a:p>
            <a:pPr marL="0" indent="0" algn="ctr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There is 1 boy for every 3 girls</a:t>
            </a:r>
          </a:p>
          <a:p>
            <a:pPr marL="0" indent="0" algn="ctr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How many girls are in the class?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TTS Graded Problem Solving Card Year 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D78AE1-0DED-4B9E-8B60-D631C64E18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4723" y="3755481"/>
            <a:ext cx="2481089" cy="178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3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118D933-5C74-45E6-B30A-06F0B0C6AC52}"/>
              </a:ext>
            </a:extLst>
          </p:cNvPr>
          <p:cNvSpPr/>
          <p:nvPr/>
        </p:nvSpPr>
        <p:spPr>
          <a:xfrm>
            <a:off x="9350233" y="1251445"/>
            <a:ext cx="2598279" cy="15079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How many groups of 4 are in 32? 32 ÷ 4 = 8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There are 8 groups of 4 in 32.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F46246-A57E-46F8-B9F3-D15B207E2CDF}"/>
              </a:ext>
            </a:extLst>
          </p:cNvPr>
          <p:cNvSpPr/>
          <p:nvPr/>
        </p:nvSpPr>
        <p:spPr>
          <a:xfrm>
            <a:off x="9350233" y="3880008"/>
            <a:ext cx="2598279" cy="18410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There are 8 groups and 3 girls are in every group.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3 x 8 = 24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There are 24 girls in the class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A3475D-77AD-43DB-B395-28EA30035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88" y="977241"/>
            <a:ext cx="8882358" cy="448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142760"/>
      </p:ext>
    </p:extLst>
  </p:cSld>
  <p:clrMapOvr>
    <a:masterClrMapping/>
  </p:clrMapOvr>
</p:sld>
</file>

<file path=ppt/theme/theme1.xml><?xml version="1.0" encoding="utf-8"?>
<a:theme xmlns:a="http://schemas.openxmlformats.org/drawingml/2006/main" name="3_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1072</Words>
  <Application>Microsoft Office PowerPoint</Application>
  <PresentationFormat>Widescreen</PresentationFormat>
  <Paragraphs>167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3_HIAS PowerPoint template</vt:lpstr>
      <vt:lpstr>Year 6</vt:lpstr>
      <vt:lpstr> HIAS Blended Learning Resource</vt:lpstr>
      <vt:lpstr>PowerPoint Presentation</vt:lpstr>
      <vt:lpstr>Solve problems involving ratio and proportion  </vt:lpstr>
      <vt:lpstr>Understand the problem</vt:lpstr>
      <vt:lpstr>Make a Plan</vt:lpstr>
      <vt:lpstr>PowerPoint Presentation</vt:lpstr>
      <vt:lpstr>Carry out your plan: show your reasoning</vt:lpstr>
      <vt:lpstr>PowerPoint Presentation</vt:lpstr>
      <vt:lpstr>Review your solution: does it seem reasonable? Which steps/ parts did you find easy and which harder?</vt:lpstr>
      <vt:lpstr>Now try this one</vt:lpstr>
      <vt:lpstr>HIAS Maths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creator>Clifft, Jacqui</dc:creator>
  <cp:lastModifiedBy>Vickers, Rebecca</cp:lastModifiedBy>
  <cp:revision>12</cp:revision>
  <dcterms:created xsi:type="dcterms:W3CDTF">2021-01-05T11:02:27Z</dcterms:created>
  <dcterms:modified xsi:type="dcterms:W3CDTF">2021-01-18T12:40:25Z</dcterms:modified>
</cp:coreProperties>
</file>