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2" r:id="rId2"/>
    <p:sldId id="2643" r:id="rId3"/>
    <p:sldId id="2644" r:id="rId4"/>
    <p:sldId id="2712" r:id="rId5"/>
    <p:sldId id="2714" r:id="rId6"/>
    <p:sldId id="2703" r:id="rId7"/>
    <p:sldId id="2707" r:id="rId8"/>
    <p:sldId id="2715" r:id="rId9"/>
    <p:sldId id="271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53" autoAdjust="0"/>
    <p:restoredTop sz="85930" autoAdjust="0"/>
  </p:normalViewPr>
  <p:slideViewPr>
    <p:cSldViewPr snapToGrid="0">
      <p:cViewPr varScale="1">
        <p:scale>
          <a:sx n="74" d="100"/>
          <a:sy n="74" d="100"/>
        </p:scale>
        <p:origin x="1051"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0.5 = 50%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4</m:t>
                        </m:r>
                      </m:den>
                    </m:f>
                  </m:oMath>
                </a14:m>
                <a:endParaRPr lang="en-GB" dirty="0"/>
              </a:p>
              <a:p>
                <a:r>
                  <a:rPr lang="en-GB" dirty="0"/>
                  <a:t>75%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75</m:t>
                        </m:r>
                      </m:num>
                      <m:den>
                        <m:r>
                          <a:rPr lang="en-GB" b="0" i="1" smtClean="0">
                            <a:latin typeface="Cambria Math" panose="02040503050406030204" pitchFamily="18" charset="0"/>
                          </a:rPr>
                          <m:t>100</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5</m:t>
                        </m:r>
                      </m:den>
                    </m:f>
                  </m:oMath>
                </a14:m>
                <a:endParaRPr lang="en-GB" dirty="0"/>
              </a:p>
              <a:p>
                <a:r>
                  <a:rPr lang="en-GB" dirty="0"/>
                  <a:t>0.1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10</m:t>
                        </m:r>
                      </m:num>
                      <m:den>
                        <m:r>
                          <a:rPr lang="en-GB" b="0" i="1" smtClean="0">
                            <a:latin typeface="Cambria Math" panose="02040503050406030204" pitchFamily="18" charset="0"/>
                          </a:rPr>
                          <m:t>100</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10</m:t>
                        </m:r>
                      </m:den>
                    </m:f>
                  </m:oMath>
                </a14:m>
                <a:r>
                  <a:rPr lang="en-GB" dirty="0"/>
                  <a:t> ≠0.01</a:t>
                </a:r>
              </a:p>
              <a:p>
                <a:endParaRPr lang="en-GB" dirty="0"/>
              </a:p>
            </p:txBody>
          </p:sp>
        </mc:Choice>
        <mc:Fallback>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0.5 = 50% ≠</a:t>
                </a:r>
                <a:r>
                  <a:rPr lang="en-GB" b="0" i="0">
                    <a:latin typeface="Cambria Math" panose="02040503050406030204" pitchFamily="18" charset="0"/>
                  </a:rPr>
                  <a:t>1/4</a:t>
                </a:r>
                <a:endParaRPr lang="en-GB" dirty="0"/>
              </a:p>
              <a:p>
                <a:r>
                  <a:rPr lang="en-GB" dirty="0"/>
                  <a:t>75% = </a:t>
                </a:r>
                <a:r>
                  <a:rPr lang="en-GB" b="0" i="0">
                    <a:latin typeface="Cambria Math" panose="02040503050406030204" pitchFamily="18" charset="0"/>
                  </a:rPr>
                  <a:t>75/100</a:t>
                </a:r>
                <a:r>
                  <a:rPr lang="en-GB" dirty="0"/>
                  <a:t> ≠</a:t>
                </a:r>
                <a:r>
                  <a:rPr lang="en-GB" b="0" i="0">
                    <a:latin typeface="Cambria Math" panose="02040503050406030204" pitchFamily="18" charset="0"/>
                  </a:rPr>
                  <a:t>3/5</a:t>
                </a:r>
                <a:endParaRPr lang="en-GB" dirty="0"/>
              </a:p>
              <a:p>
                <a:r>
                  <a:rPr lang="en-GB" dirty="0"/>
                  <a:t>0.1 = </a:t>
                </a:r>
                <a:r>
                  <a:rPr lang="en-GB" b="0" i="0">
                    <a:latin typeface="Cambria Math" panose="02040503050406030204" pitchFamily="18" charset="0"/>
                  </a:rPr>
                  <a:t>10/100</a:t>
                </a:r>
                <a:r>
                  <a:rPr lang="en-GB" dirty="0"/>
                  <a:t> = </a:t>
                </a:r>
                <a:r>
                  <a:rPr lang="en-GB" b="0" i="0">
                    <a:latin typeface="Cambria Math" panose="02040503050406030204" pitchFamily="18" charset="0"/>
                  </a:rPr>
                  <a:t>1/10</a:t>
                </a:r>
                <a:r>
                  <a:rPr lang="en-GB" dirty="0"/>
                  <a:t> ≠0.01</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2553336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1.5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2</m:t>
                        </m:r>
                      </m:den>
                    </m:f>
                  </m:oMath>
                </a14:m>
                <a:r>
                  <a:rPr lang="en-GB" dirty="0"/>
                  <a:t> ≠50% </a:t>
                </a:r>
              </a:p>
              <a:p>
                <a:r>
                  <a:rPr lang="en-GB" dirty="0"/>
                  <a:t>30%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10</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100</m:t>
                        </m:r>
                      </m:den>
                    </m:f>
                  </m:oMath>
                </a14:m>
                <a:r>
                  <a:rPr lang="en-GB" dirty="0"/>
                  <a:t> </a:t>
                </a:r>
              </a:p>
              <a:p>
                <a:r>
                  <a:rPr lang="en-GB" dirty="0"/>
                  <a:t>0.5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4</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50</m:t>
                        </m:r>
                      </m:num>
                      <m:den>
                        <m:r>
                          <a:rPr lang="en-GB" b="0" i="1" smtClean="0">
                            <a:latin typeface="Cambria Math" panose="02040503050406030204" pitchFamily="18" charset="0"/>
                          </a:rPr>
                          <m:t>100</m:t>
                        </m:r>
                      </m:den>
                    </m:f>
                  </m:oMath>
                </a14:m>
                <a:r>
                  <a:rPr lang="en-GB" dirty="0"/>
                  <a:t> ≠0.2</a:t>
                </a:r>
              </a:p>
              <a:p>
                <a:endParaRPr lang="en-GB" dirty="0"/>
              </a:p>
              <a:p>
                <a:endParaRPr lang="en-GB" dirty="0"/>
              </a:p>
            </p:txBody>
          </p:sp>
        </mc:Choice>
        <mc:Fallback>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1.5 = </a:t>
                </a:r>
                <a:r>
                  <a:rPr lang="en-GB" b="0" i="0">
                    <a:latin typeface="Cambria Math" panose="02040503050406030204" pitchFamily="18" charset="0"/>
                  </a:rPr>
                  <a:t>3/2</a:t>
                </a:r>
                <a:r>
                  <a:rPr lang="en-GB" dirty="0"/>
                  <a:t> ≠50% </a:t>
                </a:r>
              </a:p>
              <a:p>
                <a:r>
                  <a:rPr lang="en-GB" dirty="0"/>
                  <a:t>30% = </a:t>
                </a:r>
                <a:r>
                  <a:rPr lang="en-GB" b="0" i="0">
                    <a:latin typeface="Cambria Math" panose="02040503050406030204" pitchFamily="18" charset="0"/>
                  </a:rPr>
                  <a:t>3/10</a:t>
                </a:r>
                <a:r>
                  <a:rPr lang="en-GB" dirty="0"/>
                  <a:t> ≠</a:t>
                </a:r>
                <a:r>
                  <a:rPr lang="en-GB" b="0" i="0">
                    <a:latin typeface="Cambria Math" panose="02040503050406030204" pitchFamily="18" charset="0"/>
                  </a:rPr>
                  <a:t>3/100</a:t>
                </a:r>
                <a:r>
                  <a:rPr lang="en-GB" dirty="0"/>
                  <a:t> </a:t>
                </a:r>
              </a:p>
              <a:p>
                <a:r>
                  <a:rPr lang="en-GB" dirty="0"/>
                  <a:t>0.5 = </a:t>
                </a:r>
                <a:r>
                  <a:rPr lang="en-GB" b="0" i="0">
                    <a:latin typeface="Cambria Math" panose="02040503050406030204" pitchFamily="18" charset="0"/>
                  </a:rPr>
                  <a:t>2/4</a:t>
                </a:r>
                <a:r>
                  <a:rPr lang="en-GB" dirty="0"/>
                  <a:t> = </a:t>
                </a:r>
                <a:r>
                  <a:rPr lang="en-GB" b="0" i="0">
                    <a:latin typeface="Cambria Math" panose="02040503050406030204" pitchFamily="18" charset="0"/>
                  </a:rPr>
                  <a:t>50/100</a:t>
                </a:r>
                <a:r>
                  <a:rPr lang="en-GB" dirty="0"/>
                  <a:t> ≠0.2</a:t>
                </a:r>
              </a:p>
              <a:p>
                <a:endParaRPr lang="en-GB" dirty="0"/>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2136136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0.6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5</m:t>
                        </m:r>
                      </m:den>
                    </m:f>
                  </m:oMath>
                </a14:m>
                <a:r>
                  <a:rPr lang="en-GB" dirty="0"/>
                  <a:t>  ≠0.35</a:t>
                </a:r>
              </a:p>
              <a:p>
                <a:r>
                  <a:rPr lang="en-GB" dirty="0"/>
                  <a:t>0.08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8</m:t>
                        </m:r>
                      </m:num>
                      <m:den>
                        <m:r>
                          <a:rPr lang="en-GB" b="0" i="1" smtClean="0">
                            <a:latin typeface="Cambria Math" panose="02040503050406030204" pitchFamily="18" charset="0"/>
                          </a:rPr>
                          <m:t>100</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8</m:t>
                        </m:r>
                      </m:den>
                    </m:f>
                  </m:oMath>
                </a14:m>
                <a:endParaRPr lang="en-GB" dirty="0"/>
              </a:p>
              <a:p>
                <a:r>
                  <a:rPr lang="en-GB" dirty="0"/>
                  <a:t>0.04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25</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4</m:t>
                        </m:r>
                      </m:num>
                      <m:den>
                        <m:r>
                          <a:rPr lang="en-GB" b="0" i="1" smtClean="0">
                            <a:latin typeface="Cambria Math" panose="02040503050406030204" pitchFamily="18" charset="0"/>
                          </a:rPr>
                          <m:t>10</m:t>
                        </m:r>
                        <m:r>
                          <a:rPr lang="en-GB" b="0" i="1" smtClean="0">
                            <a:latin typeface="Cambria Math" panose="02040503050406030204" pitchFamily="18" charset="0"/>
                          </a:rPr>
                          <m:t>0</m:t>
                        </m:r>
                      </m:den>
                    </m:f>
                  </m:oMath>
                </a14:m>
                <a:r>
                  <a:rPr lang="en-GB" dirty="0"/>
                  <a:t> ≠0.025</a:t>
                </a:r>
              </a:p>
              <a:p>
                <a:endParaRPr lang="en-GB" dirty="0"/>
              </a:p>
            </p:txBody>
          </p:sp>
        </mc:Choice>
        <mc:Fallback>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0.6 = </a:t>
                </a:r>
                <a:r>
                  <a:rPr lang="en-GB" b="0" i="0">
                    <a:latin typeface="Cambria Math" panose="02040503050406030204" pitchFamily="18" charset="0"/>
                  </a:rPr>
                  <a:t>3/5</a:t>
                </a:r>
                <a:r>
                  <a:rPr lang="en-GB" dirty="0"/>
                  <a:t>  ≠0.35</a:t>
                </a:r>
              </a:p>
              <a:p>
                <a:r>
                  <a:rPr lang="en-GB" dirty="0"/>
                  <a:t>0.08 = </a:t>
                </a:r>
                <a:r>
                  <a:rPr lang="en-GB" b="0" i="0">
                    <a:latin typeface="Cambria Math" panose="02040503050406030204" pitchFamily="18" charset="0"/>
                  </a:rPr>
                  <a:t>8/100</a:t>
                </a:r>
                <a:r>
                  <a:rPr lang="en-GB" dirty="0"/>
                  <a:t> ≠</a:t>
                </a:r>
                <a:r>
                  <a:rPr lang="en-GB" b="0" i="0">
                    <a:latin typeface="Cambria Math" panose="02040503050406030204" pitchFamily="18" charset="0"/>
                  </a:rPr>
                  <a:t>1/8</a:t>
                </a:r>
                <a:endParaRPr lang="en-GB" dirty="0"/>
              </a:p>
              <a:p>
                <a:r>
                  <a:rPr lang="en-GB" dirty="0"/>
                  <a:t>0.04 = </a:t>
                </a:r>
                <a:r>
                  <a:rPr lang="en-GB" b="0" i="0">
                    <a:latin typeface="Cambria Math" panose="02040503050406030204" pitchFamily="18" charset="0"/>
                  </a:rPr>
                  <a:t>1/25</a:t>
                </a:r>
                <a:r>
                  <a:rPr lang="en-GB" dirty="0"/>
                  <a:t> = </a:t>
                </a:r>
                <a:r>
                  <a:rPr lang="en-GB" b="0" i="0">
                    <a:latin typeface="Cambria Math" panose="02040503050406030204" pitchFamily="18" charset="0"/>
                  </a:rPr>
                  <a:t>4/100</a:t>
                </a:r>
                <a:r>
                  <a:rPr lang="en-GB" dirty="0"/>
                  <a:t> ≠0.025</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4213972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0.15 =15% ≠</a:t>
                </a:r>
                <a:r>
                  <a:rPr lang="en-GB" baseline="0"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15</m:t>
                        </m:r>
                      </m:den>
                    </m:f>
                  </m:oMath>
                </a14:m>
                <a:r>
                  <a:rPr lang="en-GB" dirty="0"/>
                  <a:t>  </a:t>
                </a:r>
              </a:p>
              <a:p>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20</m:t>
                        </m:r>
                      </m:den>
                    </m:f>
                  </m:oMath>
                </a14:m>
                <a:r>
                  <a:rPr lang="en-GB" dirty="0"/>
                  <a:t> =0.05</a:t>
                </a:r>
                <a:r>
                  <a:rPr lang="en-GB" baseline="0" dirty="0"/>
                  <a:t> </a:t>
                </a:r>
                <a:r>
                  <a:rPr lang="en-GB" dirty="0"/>
                  <a:t>≠50% </a:t>
                </a:r>
              </a:p>
              <a:p>
                <a:r>
                  <a:rPr lang="en-GB" dirty="0"/>
                  <a:t>25%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8</m:t>
                        </m:r>
                      </m:den>
                    </m:f>
                  </m:oMath>
                </a14:m>
                <a:r>
                  <a:rPr lang="en-GB" dirty="0"/>
                  <a:t> ≠</a:t>
                </a:r>
                <a:r>
                  <a:rPr lang="en-GB" baseline="0" dirty="0"/>
                  <a:t> 0.28</a:t>
                </a:r>
              </a:p>
              <a:p>
                <a:r>
                  <a:rPr lang="en-GB" baseline="0" dirty="0"/>
                  <a:t>30% = 0.3 </a:t>
                </a:r>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3</m:t>
                        </m:r>
                      </m:den>
                    </m:f>
                  </m:oMath>
                </a14:m>
                <a:r>
                  <a:rPr lang="en-GB" dirty="0"/>
                  <a:t> </a:t>
                </a:r>
              </a:p>
              <a:p>
                <a:r>
                  <a:rPr lang="en-GB" dirty="0"/>
                  <a:t>8% = 0.08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8</m:t>
                        </m:r>
                      </m:num>
                      <m:den>
                        <m:r>
                          <a:rPr lang="en-GB" b="0" i="1" smtClean="0">
                            <a:latin typeface="Cambria Math" panose="02040503050406030204" pitchFamily="18" charset="0"/>
                          </a:rPr>
                          <m:t>1</m:t>
                        </m:r>
                        <m:r>
                          <a:rPr lang="en-GB" b="0" i="1" smtClean="0">
                            <a:latin typeface="Cambria Math" panose="02040503050406030204" pitchFamily="18" charset="0"/>
                          </a:rPr>
                          <m:t>00</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4</m:t>
                        </m:r>
                      </m:num>
                      <m:den>
                        <m:r>
                          <a:rPr lang="en-GB" b="0" i="1" smtClean="0">
                            <a:latin typeface="Cambria Math" panose="02040503050406030204" pitchFamily="18" charset="0"/>
                          </a:rPr>
                          <m:t>5</m:t>
                        </m:r>
                        <m:r>
                          <a:rPr lang="en-GB" b="0" i="1" smtClean="0">
                            <a:latin typeface="Cambria Math" panose="02040503050406030204" pitchFamily="18" charset="0"/>
                          </a:rPr>
                          <m:t>0</m:t>
                        </m:r>
                      </m:den>
                    </m:f>
                  </m:oMath>
                </a14:m>
                <a:endParaRPr lang="en-GB" dirty="0"/>
              </a:p>
              <a:p>
                <a:endParaRPr lang="en-GB" dirty="0"/>
              </a:p>
            </p:txBody>
          </p:sp>
        </mc:Choice>
        <mc:Fallback>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0.15 =15% ≠</a:t>
                </a:r>
                <a:r>
                  <a:rPr lang="en-GB" baseline="0" dirty="0"/>
                  <a:t> </a:t>
                </a:r>
                <a:r>
                  <a:rPr lang="en-GB" b="0" i="0">
                    <a:latin typeface="Cambria Math" panose="02040503050406030204" pitchFamily="18" charset="0"/>
                  </a:rPr>
                  <a:t>1/15</a:t>
                </a:r>
                <a:r>
                  <a:rPr lang="en-GB" dirty="0"/>
                  <a:t>  </a:t>
                </a:r>
              </a:p>
              <a:p>
                <a:r>
                  <a:rPr lang="en-GB" dirty="0"/>
                  <a:t> </a:t>
                </a:r>
                <a:r>
                  <a:rPr lang="en-GB" b="0" i="0">
                    <a:latin typeface="Cambria Math" panose="02040503050406030204" pitchFamily="18" charset="0"/>
                  </a:rPr>
                  <a:t>1/20</a:t>
                </a:r>
                <a:r>
                  <a:rPr lang="en-GB" dirty="0"/>
                  <a:t> =0.05</a:t>
                </a:r>
                <a:r>
                  <a:rPr lang="en-GB" baseline="0" dirty="0"/>
                  <a:t> </a:t>
                </a:r>
                <a:r>
                  <a:rPr lang="en-GB" dirty="0"/>
                  <a:t>≠50% </a:t>
                </a:r>
              </a:p>
              <a:p>
                <a:r>
                  <a:rPr lang="en-GB" dirty="0"/>
                  <a:t>25% =  </a:t>
                </a:r>
                <a:r>
                  <a:rPr lang="en-GB" b="0" i="0">
                    <a:latin typeface="Cambria Math" panose="02040503050406030204" pitchFamily="18" charset="0"/>
                  </a:rPr>
                  <a:t>2/8</a:t>
                </a:r>
                <a:r>
                  <a:rPr lang="en-GB" dirty="0"/>
                  <a:t> ≠</a:t>
                </a:r>
                <a:r>
                  <a:rPr lang="en-GB" baseline="0" dirty="0"/>
                  <a:t> 0.28</a:t>
                </a:r>
              </a:p>
              <a:p>
                <a:r>
                  <a:rPr lang="en-GB" baseline="0" dirty="0"/>
                  <a:t>30% = 0.3 </a:t>
                </a:r>
                <a:r>
                  <a:rPr lang="en-GB" dirty="0"/>
                  <a:t>≠  </a:t>
                </a:r>
                <a:r>
                  <a:rPr lang="en-GB" b="0" i="0">
                    <a:latin typeface="Cambria Math" panose="02040503050406030204" pitchFamily="18" charset="0"/>
                  </a:rPr>
                  <a:t>1/3</a:t>
                </a:r>
                <a:r>
                  <a:rPr lang="en-GB" dirty="0"/>
                  <a:t> </a:t>
                </a:r>
              </a:p>
              <a:p>
                <a:r>
                  <a:rPr lang="en-GB" dirty="0"/>
                  <a:t>8% = 0.08 = </a:t>
                </a:r>
                <a:r>
                  <a:rPr lang="en-GB" b="0" i="0">
                    <a:latin typeface="Cambria Math" panose="02040503050406030204" pitchFamily="18" charset="0"/>
                  </a:rPr>
                  <a:t>8/100</a:t>
                </a:r>
                <a:r>
                  <a:rPr lang="en-GB" dirty="0"/>
                  <a:t> =  </a:t>
                </a:r>
                <a:r>
                  <a:rPr lang="en-GB" b="0" i="0">
                    <a:latin typeface="Cambria Math" panose="02040503050406030204" pitchFamily="18" charset="0"/>
                  </a:rPr>
                  <a:t>4/50</a:t>
                </a:r>
                <a:endParaRPr lang="en-GB" dirty="0"/>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1595501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1.25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4</m:t>
                        </m:r>
                      </m:den>
                    </m:f>
                  </m:oMath>
                </a14:m>
                <a:r>
                  <a:rPr lang="en-GB" dirty="0"/>
                  <a:t> ≠</a:t>
                </a:r>
                <a:r>
                  <a:rPr lang="en-GB" baseline="0" dirty="0"/>
                  <a:t> 25</a:t>
                </a:r>
                <a:r>
                  <a:rPr lang="en-GB" dirty="0"/>
                  <a:t>% </a:t>
                </a:r>
              </a:p>
              <a:p>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9</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15</m:t>
                        </m:r>
                      </m:den>
                    </m:f>
                  </m:oMath>
                </a14:m>
                <a:r>
                  <a:rPr lang="en-GB" dirty="0"/>
                  <a:t> ≠30% </a:t>
                </a:r>
              </a:p>
              <a:p>
                <a:r>
                  <a:rPr lang="en-GB" dirty="0"/>
                  <a:t>0.17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34</m:t>
                        </m:r>
                      </m:num>
                      <m:den>
                        <m:r>
                          <a:rPr lang="en-GB" b="0" i="1" smtClean="0">
                            <a:latin typeface="Cambria Math" panose="02040503050406030204" pitchFamily="18" charset="0"/>
                          </a:rPr>
                          <m:t>100</m:t>
                        </m:r>
                      </m:den>
                    </m:f>
                  </m:oMath>
                </a14:m>
                <a:r>
                  <a:rPr lang="en-GB" dirty="0"/>
                  <a:t>  = 17%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1</m:t>
                        </m:r>
                        <m:r>
                          <a:rPr lang="en-GB" b="0" i="1" smtClean="0">
                            <a:latin typeface="Cambria Math" panose="02040503050406030204" pitchFamily="18" charset="0"/>
                          </a:rPr>
                          <m:t>7</m:t>
                        </m:r>
                      </m:den>
                    </m:f>
                  </m:oMath>
                </a14:m>
                <a:endParaRPr lang="en-GB" dirty="0"/>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5</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14</m:t>
                        </m:r>
                      </m:num>
                      <m:den>
                        <m:r>
                          <a:rPr lang="en-GB" b="0" i="1" smtClean="0">
                            <a:latin typeface="Cambria Math" panose="02040503050406030204" pitchFamily="18" charset="0"/>
                          </a:rPr>
                          <m:t>10</m:t>
                        </m:r>
                      </m:den>
                    </m:f>
                  </m:oMath>
                </a14:m>
                <a:r>
                  <a:rPr lang="en-GB" dirty="0"/>
                  <a:t>  =1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5</m:t>
                        </m:r>
                      </m:den>
                    </m:f>
                  </m:oMath>
                </a14:m>
                <a:r>
                  <a:rPr lang="en-GB" dirty="0"/>
                  <a:t>  = 1.4 = 140%</a:t>
                </a:r>
              </a:p>
              <a:p>
                <a:endParaRPr lang="en-GB" dirty="0"/>
              </a:p>
            </p:txBody>
          </p:sp>
        </mc:Choice>
        <mc:Fallback>
          <p:sp>
            <p:nvSpPr>
              <p:cNvPr id="3" name="Notes Placeholder 2"/>
              <p:cNvSpPr>
                <a:spLocks noGrp="1"/>
              </p:cNvSpPr>
              <p:nvPr>
                <p:ph type="body" idx="1"/>
              </p:nvPr>
            </p:nvSpPr>
            <p:spPr/>
            <p:txBody>
              <a:bodyPr/>
              <a:lstStyle/>
              <a:p>
                <a:r>
                  <a:rPr lang="en-GB" dirty="0"/>
                  <a:t>Solutions:</a:t>
                </a:r>
              </a:p>
              <a:p>
                <a:r>
                  <a:rPr lang="en-GB" dirty="0"/>
                  <a:t>Discuss equivalences and the need to change each set into the same ‘format’</a:t>
                </a:r>
              </a:p>
              <a:p>
                <a:r>
                  <a:rPr lang="en-GB" dirty="0"/>
                  <a:t>1.25 = </a:t>
                </a:r>
                <a:r>
                  <a:rPr lang="en-GB" b="0" i="0">
                    <a:latin typeface="Cambria Math" panose="02040503050406030204" pitchFamily="18" charset="0"/>
                  </a:rPr>
                  <a:t>5/4</a:t>
                </a:r>
                <a:r>
                  <a:rPr lang="en-GB" dirty="0"/>
                  <a:t> ≠</a:t>
                </a:r>
                <a:r>
                  <a:rPr lang="en-GB" baseline="0" dirty="0"/>
                  <a:t> 25</a:t>
                </a:r>
                <a:r>
                  <a:rPr lang="en-GB" dirty="0"/>
                  <a:t>% </a:t>
                </a:r>
              </a:p>
              <a:p>
                <a:r>
                  <a:rPr lang="en-GB" dirty="0"/>
                  <a:t> </a:t>
                </a:r>
                <a:r>
                  <a:rPr lang="en-GB" b="0" i="0">
                    <a:latin typeface="Cambria Math" panose="02040503050406030204" pitchFamily="18" charset="0"/>
                  </a:rPr>
                  <a:t>3/9</a:t>
                </a:r>
                <a:r>
                  <a:rPr lang="en-GB" dirty="0"/>
                  <a:t> =</a:t>
                </a:r>
                <a:r>
                  <a:rPr lang="en-GB" b="0" i="0">
                    <a:latin typeface="Cambria Math" panose="02040503050406030204" pitchFamily="18" charset="0"/>
                  </a:rPr>
                  <a:t>5/15</a:t>
                </a:r>
                <a:r>
                  <a:rPr lang="en-GB" dirty="0"/>
                  <a:t> ≠30% </a:t>
                </a:r>
              </a:p>
              <a:p>
                <a:r>
                  <a:rPr lang="en-GB" dirty="0"/>
                  <a:t>0.17 = </a:t>
                </a:r>
                <a:r>
                  <a:rPr lang="en-GB" b="0" i="0">
                    <a:latin typeface="Cambria Math" panose="02040503050406030204" pitchFamily="18" charset="0"/>
                  </a:rPr>
                  <a:t>34/100</a:t>
                </a:r>
                <a:r>
                  <a:rPr lang="en-GB" dirty="0"/>
                  <a:t>  = 17% ≠</a:t>
                </a:r>
                <a:r>
                  <a:rPr lang="en-GB" b="0" i="0">
                    <a:latin typeface="Cambria Math" panose="02040503050406030204" pitchFamily="18" charset="0"/>
                  </a:rPr>
                  <a:t>1/17</a:t>
                </a:r>
                <a:endParaRPr lang="en-GB" dirty="0"/>
              </a:p>
              <a:p>
                <a:r>
                  <a:rPr lang="en-GB" b="0" i="0">
                    <a:latin typeface="Cambria Math" panose="02040503050406030204" pitchFamily="18" charset="0"/>
                  </a:rPr>
                  <a:t>7/5</a:t>
                </a:r>
                <a:r>
                  <a:rPr lang="en-GB" dirty="0"/>
                  <a:t>  = </a:t>
                </a:r>
                <a:r>
                  <a:rPr lang="en-GB" b="0" i="0">
                    <a:latin typeface="Cambria Math" panose="02040503050406030204" pitchFamily="18" charset="0"/>
                  </a:rPr>
                  <a:t>14/10</a:t>
                </a:r>
                <a:r>
                  <a:rPr lang="en-GB" dirty="0"/>
                  <a:t>  =1 </a:t>
                </a:r>
                <a:r>
                  <a:rPr lang="en-GB" b="0" i="0">
                    <a:latin typeface="Cambria Math" panose="02040503050406030204" pitchFamily="18" charset="0"/>
                  </a:rPr>
                  <a:t>2/5</a:t>
                </a:r>
                <a:r>
                  <a:rPr lang="en-GB" dirty="0"/>
                  <a:t>  = 1.4 = 140%</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3986701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GB" dirty="0"/>
                  <a:t>Solutions</a:t>
                </a:r>
              </a:p>
              <a:p>
                <a:r>
                  <a:rPr lang="en-GB" dirty="0"/>
                  <a:t>12.5 %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8</m:t>
                        </m:r>
                      </m:den>
                    </m:f>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60 %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5</m:t>
                        </m:r>
                      </m:den>
                    </m:f>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25 %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12</m:t>
                        </m:r>
                      </m:den>
                    </m:f>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12.5 %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8</m:t>
                        </m:r>
                      </m:den>
                    </m:f>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80%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20</m:t>
                        </m:r>
                      </m:num>
                      <m:den>
                        <m:r>
                          <a:rPr lang="en-GB" b="0" i="1" smtClean="0">
                            <a:latin typeface="Cambria Math" panose="02040503050406030204" pitchFamily="18" charset="0"/>
                          </a:rPr>
                          <m:t>25</m:t>
                        </m:r>
                      </m:den>
                    </m:f>
                  </m:oMath>
                </a14:m>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mc:Choice>
        <mc:Fallback>
          <p:sp>
            <p:nvSpPr>
              <p:cNvPr id="3" name="Notes Placeholder 2"/>
              <p:cNvSpPr>
                <a:spLocks noGrp="1"/>
              </p:cNvSpPr>
              <p:nvPr>
                <p:ph type="body" idx="1"/>
              </p:nvPr>
            </p:nvSpPr>
            <p:spPr/>
            <p:txBody>
              <a:bodyPr/>
              <a:lstStyle/>
              <a:p>
                <a:r>
                  <a:rPr lang="en-GB" dirty="0"/>
                  <a:t>Solutions</a:t>
                </a:r>
              </a:p>
              <a:p>
                <a:r>
                  <a:rPr lang="en-GB" dirty="0"/>
                  <a:t>12.5 % = </a:t>
                </a:r>
                <a:r>
                  <a:rPr lang="en-GB" b="0" i="0">
                    <a:latin typeface="Cambria Math" panose="02040503050406030204" pitchFamily="18" charset="0"/>
                  </a:rPr>
                  <a:t>1/8</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60 % = </a:t>
                </a:r>
                <a:r>
                  <a:rPr lang="en-GB" b="0" i="0">
                    <a:latin typeface="Cambria Math" panose="02040503050406030204" pitchFamily="18" charset="0"/>
                  </a:rPr>
                  <a:t>3/5</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25 % = </a:t>
                </a:r>
                <a:r>
                  <a:rPr lang="en-GB" b="0" i="0">
                    <a:latin typeface="Cambria Math" panose="02040503050406030204" pitchFamily="18" charset="0"/>
                  </a:rPr>
                  <a:t>3/12</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12.5 % = </a:t>
                </a:r>
                <a:r>
                  <a:rPr lang="en-GB" b="0" i="0">
                    <a:latin typeface="Cambria Math" panose="02040503050406030204" pitchFamily="18" charset="0"/>
                  </a:rPr>
                  <a:t>1/8</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80% =  </a:t>
                </a:r>
                <a:r>
                  <a:rPr lang="en-GB" b="0" i="0">
                    <a:latin typeface="Cambria Math" panose="02040503050406030204" pitchFamily="18" charset="0"/>
                  </a:rPr>
                  <a:t>20/25</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1876234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27.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8.png"/><Relationship Id="rId7"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effectLst/>
                <a:latin typeface="+mj-lt"/>
                <a:ea typeface="Calibri" panose="020F0502020204030204" pitchFamily="34" charset="0"/>
                <a:cs typeface="Times New Roman" panose="02020603050405020304" pitchFamily="18" charset="0"/>
              </a:rPr>
              <a:t>Percentages </a:t>
            </a:r>
            <a:r>
              <a:rPr lang="en-GB" b="1" dirty="0">
                <a:solidFill>
                  <a:schemeClr val="tx1"/>
                </a:solidFill>
                <a:latin typeface="+mj-lt"/>
                <a:ea typeface="Calibri" panose="020F0502020204030204" pitchFamily="34" charset="0"/>
                <a:cs typeface="Times New Roman" panose="02020603050405020304" pitchFamily="18" charset="0"/>
              </a:rPr>
              <a:t>(FDP equivalence)</a:t>
            </a:r>
            <a:r>
              <a:rPr lang="en-GB" b="1" dirty="0">
                <a:solidFill>
                  <a:schemeClr val="tx1"/>
                </a:solidFill>
                <a:effectLst/>
                <a:latin typeface="+mj-lt"/>
                <a:ea typeface="Calibri" panose="020F0502020204030204" pitchFamily="34" charset="0"/>
                <a:cs typeface="Times New Roman" panose="02020603050405020304" pitchFamily="18" charset="0"/>
              </a:rPr>
              <a:t> (unit 7.9)</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605950" y="3430347"/>
            <a:ext cx="10163596" cy="1384995"/>
          </a:xfrm>
          <a:prstGeom prst="rect">
            <a:avLst/>
          </a:prstGeom>
          <a:noFill/>
        </p:spPr>
        <p:txBody>
          <a:bodyPr wrap="square">
            <a:spAutoFit/>
          </a:bodyPr>
          <a:lstStyle/>
          <a:p>
            <a:r>
              <a:rPr lang="en-US" sz="1400" dirty="0"/>
              <a:t>This unit is about percentages and ratio. Students will develop an understanding of percentages as parts per hundred and how this links to fraction and decimal notations. They will solve problems involving percentages in the context of measure and pure number to make links across the domains. The idea of parts and the whole is explored using ratio notation. Students will use multiplicative knowledge to simplify ratios and divide quantities into equal and unequal parts.</a:t>
            </a:r>
          </a:p>
          <a:p>
            <a:endParaRPr lang="en-US" sz="1400" dirty="0"/>
          </a:p>
          <a:p>
            <a:r>
              <a:rPr lang="en-US" sz="1400" dirty="0"/>
              <a:t>This set of problems is about the equivalence between fractions, decimals and percentages</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098968996"/>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B6F8663-5DB6-4FD3-90F5-79E964D1E104}"/>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4" name="Group 3">
            <a:extLst>
              <a:ext uri="{FF2B5EF4-FFF2-40B4-BE49-F238E27FC236}">
                <a16:creationId xmlns:a16="http://schemas.microsoft.com/office/drawing/2014/main" id="{0B71237A-02B5-49DB-8F59-4A3C15943890}"/>
              </a:ext>
            </a:extLst>
          </p:cNvPr>
          <p:cNvGrpSpPr/>
          <p:nvPr/>
        </p:nvGrpSpPr>
        <p:grpSpPr>
          <a:xfrm>
            <a:off x="1715226" y="1433722"/>
            <a:ext cx="8221222" cy="3200847"/>
            <a:chOff x="1715226" y="1433722"/>
            <a:chExt cx="8221222" cy="3200847"/>
          </a:xfrm>
        </p:grpSpPr>
        <p:pic>
          <p:nvPicPr>
            <p:cNvPr id="3" name="Picture 2">
              <a:extLst>
                <a:ext uri="{FF2B5EF4-FFF2-40B4-BE49-F238E27FC236}">
                  <a16:creationId xmlns:a16="http://schemas.microsoft.com/office/drawing/2014/main" id="{EF4C52EA-0E44-442B-9CBB-248279CDC73F}"/>
                </a:ext>
              </a:extLst>
            </p:cNvPr>
            <p:cNvPicPr>
              <a:picLocks noChangeAspect="1"/>
            </p:cNvPicPr>
            <p:nvPr/>
          </p:nvPicPr>
          <p:blipFill>
            <a:blip r:embed="rId3"/>
            <a:stretch>
              <a:fillRect/>
            </a:stretch>
          </p:blipFill>
          <p:spPr>
            <a:xfrm>
              <a:off x="1715226" y="1433722"/>
              <a:ext cx="8221222" cy="3200847"/>
            </a:xfrm>
            <a:prstGeom prst="rect">
              <a:avLst/>
            </a:prstGeom>
          </p:spPr>
        </p:pic>
        <p:sp>
          <p:nvSpPr>
            <p:cNvPr id="2" name="TextBox 1">
              <a:extLst>
                <a:ext uri="{FF2B5EF4-FFF2-40B4-BE49-F238E27FC236}">
                  <a16:creationId xmlns:a16="http://schemas.microsoft.com/office/drawing/2014/main" id="{040FF2FA-AD03-4694-8F3E-78F84805312B}"/>
                </a:ext>
              </a:extLst>
            </p:cNvPr>
            <p:cNvSpPr txBox="1"/>
            <p:nvPr/>
          </p:nvSpPr>
          <p:spPr>
            <a:xfrm>
              <a:off x="2369127" y="2483427"/>
              <a:ext cx="612668" cy="461665"/>
            </a:xfrm>
            <a:prstGeom prst="rect">
              <a:avLst/>
            </a:prstGeom>
            <a:solidFill>
              <a:schemeClr val="bg1"/>
            </a:solidFill>
          </p:spPr>
          <p:txBody>
            <a:bodyPr wrap="none" rtlCol="0">
              <a:spAutoFit/>
            </a:bodyPr>
            <a:lstStyle/>
            <a:p>
              <a:r>
                <a:rPr lang="en-GB" sz="2400" b="1" dirty="0"/>
                <a:t>0.5</a:t>
              </a:r>
            </a:p>
          </p:txBody>
        </p:sp>
        <p:sp>
          <p:nvSpPr>
            <p:cNvPr id="7" name="TextBox 6">
              <a:extLst>
                <a:ext uri="{FF2B5EF4-FFF2-40B4-BE49-F238E27FC236}">
                  <a16:creationId xmlns:a16="http://schemas.microsoft.com/office/drawing/2014/main" id="{4073705E-D38A-4E38-BB35-0C29CB669C82}"/>
                </a:ext>
              </a:extLst>
            </p:cNvPr>
            <p:cNvSpPr txBox="1"/>
            <p:nvPr/>
          </p:nvSpPr>
          <p:spPr>
            <a:xfrm>
              <a:off x="3635696" y="2483426"/>
              <a:ext cx="801823" cy="461665"/>
            </a:xfrm>
            <a:prstGeom prst="rect">
              <a:avLst/>
            </a:prstGeom>
            <a:solidFill>
              <a:schemeClr val="bg1"/>
            </a:solidFill>
          </p:spPr>
          <p:txBody>
            <a:bodyPr wrap="none" rtlCol="0">
              <a:spAutoFit/>
            </a:bodyPr>
            <a:lstStyle/>
            <a:p>
              <a:r>
                <a:rPr lang="en-GB" sz="2400" b="1" dirty="0"/>
                <a:t>50%</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9E25C126-EB3F-418C-8751-039EBACD360A}"/>
                    </a:ext>
                  </a:extLst>
                </p:cNvPr>
                <p:cNvSpPr txBox="1"/>
                <p:nvPr/>
              </p:nvSpPr>
              <p:spPr>
                <a:xfrm>
                  <a:off x="5039913" y="2322356"/>
                  <a:ext cx="453970" cy="783804"/>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𝟏</m:t>
                            </m:r>
                          </m:num>
                          <m:den>
                            <m:r>
                              <a:rPr lang="en-GB" sz="2400" b="1" i="1" smtClean="0">
                                <a:latin typeface="Cambria Math" panose="02040503050406030204" pitchFamily="18" charset="0"/>
                              </a:rPr>
                              <m:t>𝟒</m:t>
                            </m:r>
                          </m:den>
                        </m:f>
                      </m:oMath>
                    </m:oMathPara>
                  </a14:m>
                  <a:endParaRPr lang="en-GB" sz="2400" b="1" dirty="0"/>
                </a:p>
              </p:txBody>
            </p:sp>
          </mc:Choice>
          <mc:Fallback>
            <p:sp>
              <p:nvSpPr>
                <p:cNvPr id="8" name="TextBox 7">
                  <a:extLst>
                    <a:ext uri="{FF2B5EF4-FFF2-40B4-BE49-F238E27FC236}">
                      <a16:creationId xmlns:a16="http://schemas.microsoft.com/office/drawing/2014/main" id="{9E25C126-EB3F-418C-8751-039EBACD360A}"/>
                    </a:ext>
                  </a:extLst>
                </p:cNvPr>
                <p:cNvSpPr txBox="1">
                  <a:spLocks noRot="1" noChangeAspect="1" noMove="1" noResize="1" noEditPoints="1" noAdjustHandles="1" noChangeArrowheads="1" noChangeShapeType="1" noTextEdit="1"/>
                </p:cNvSpPr>
                <p:nvPr/>
              </p:nvSpPr>
              <p:spPr>
                <a:xfrm>
                  <a:off x="5039913" y="2322356"/>
                  <a:ext cx="453970" cy="78380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69D3F125-15AB-487B-B5EB-543303A891C8}"/>
                    </a:ext>
                  </a:extLst>
                </p:cNvPr>
                <p:cNvSpPr txBox="1"/>
                <p:nvPr/>
              </p:nvSpPr>
              <p:spPr>
                <a:xfrm>
                  <a:off x="6428908" y="2322356"/>
                  <a:ext cx="453970"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𝟑</m:t>
                            </m:r>
                          </m:num>
                          <m:den>
                            <m:r>
                              <a:rPr lang="en-GB" sz="2400" b="1" i="1" smtClean="0">
                                <a:latin typeface="Cambria Math" panose="02040503050406030204" pitchFamily="18" charset="0"/>
                              </a:rPr>
                              <m:t>𝟓</m:t>
                            </m:r>
                          </m:den>
                        </m:f>
                      </m:oMath>
                    </m:oMathPara>
                  </a14:m>
                  <a:endParaRPr lang="en-GB" sz="2400" b="1" dirty="0"/>
                </a:p>
              </p:txBody>
            </p:sp>
          </mc:Choice>
          <mc:Fallback>
            <p:sp>
              <p:nvSpPr>
                <p:cNvPr id="9" name="TextBox 8">
                  <a:extLst>
                    <a:ext uri="{FF2B5EF4-FFF2-40B4-BE49-F238E27FC236}">
                      <a16:creationId xmlns:a16="http://schemas.microsoft.com/office/drawing/2014/main" id="{69D3F125-15AB-487B-B5EB-543303A891C8}"/>
                    </a:ext>
                  </a:extLst>
                </p:cNvPr>
                <p:cNvSpPr txBox="1">
                  <a:spLocks noRot="1" noChangeAspect="1" noMove="1" noResize="1" noEditPoints="1" noAdjustHandles="1" noChangeArrowheads="1" noChangeShapeType="1" noTextEdit="1"/>
                </p:cNvSpPr>
                <p:nvPr/>
              </p:nvSpPr>
              <p:spPr>
                <a:xfrm>
                  <a:off x="6428908" y="2322356"/>
                  <a:ext cx="453970" cy="7861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C304A374-7737-4BDD-8FC3-0F75A13FE52A}"/>
                    </a:ext>
                  </a:extLst>
                </p:cNvPr>
                <p:cNvSpPr txBox="1"/>
                <p:nvPr/>
              </p:nvSpPr>
              <p:spPr>
                <a:xfrm>
                  <a:off x="8818570" y="2322356"/>
                  <a:ext cx="822661" cy="793679"/>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𝟕𝟓</m:t>
                            </m:r>
                          </m:num>
                          <m:den>
                            <m:r>
                              <a:rPr lang="en-GB" sz="2400" b="1" i="1" smtClean="0">
                                <a:latin typeface="Cambria Math" panose="02040503050406030204" pitchFamily="18" charset="0"/>
                              </a:rPr>
                              <m:t>𝟏𝟎𝟎</m:t>
                            </m:r>
                          </m:den>
                        </m:f>
                      </m:oMath>
                    </m:oMathPara>
                  </a14:m>
                  <a:endParaRPr lang="en-GB" sz="2400" b="1" dirty="0"/>
                </a:p>
              </p:txBody>
            </p:sp>
          </mc:Choice>
          <mc:Fallback>
            <p:sp>
              <p:nvSpPr>
                <p:cNvPr id="11" name="TextBox 10">
                  <a:extLst>
                    <a:ext uri="{FF2B5EF4-FFF2-40B4-BE49-F238E27FC236}">
                      <a16:creationId xmlns:a16="http://schemas.microsoft.com/office/drawing/2014/main" id="{C304A374-7737-4BDD-8FC3-0F75A13FE52A}"/>
                    </a:ext>
                  </a:extLst>
                </p:cNvPr>
                <p:cNvSpPr txBox="1">
                  <a:spLocks noRot="1" noChangeAspect="1" noMove="1" noResize="1" noEditPoints="1" noAdjustHandles="1" noChangeArrowheads="1" noChangeShapeType="1" noTextEdit="1"/>
                </p:cNvSpPr>
                <p:nvPr/>
              </p:nvSpPr>
              <p:spPr>
                <a:xfrm>
                  <a:off x="8818570" y="2322356"/>
                  <a:ext cx="822661" cy="793679"/>
                </a:xfrm>
                <a:prstGeom prst="rect">
                  <a:avLst/>
                </a:prstGeom>
                <a:blipFill>
                  <a:blip r:embed="rId6"/>
                  <a:stretch>
                    <a:fillRect/>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77A268DD-B3CE-4ABF-96C1-45B5DF9DC79F}"/>
                </a:ext>
              </a:extLst>
            </p:cNvPr>
            <p:cNvSpPr txBox="1"/>
            <p:nvPr/>
          </p:nvSpPr>
          <p:spPr>
            <a:xfrm>
              <a:off x="7552001" y="2482188"/>
              <a:ext cx="801823" cy="461665"/>
            </a:xfrm>
            <a:prstGeom prst="rect">
              <a:avLst/>
            </a:prstGeom>
            <a:solidFill>
              <a:schemeClr val="bg1"/>
            </a:solidFill>
          </p:spPr>
          <p:txBody>
            <a:bodyPr wrap="none" rtlCol="0">
              <a:spAutoFit/>
            </a:bodyPr>
            <a:lstStyle/>
            <a:p>
              <a:r>
                <a:rPr lang="en-GB" sz="2400" b="1" dirty="0"/>
                <a:t>75%</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B0EEDBB4-264C-472A-B977-301A14C9C96C}"/>
                    </a:ext>
                  </a:extLst>
                </p:cNvPr>
                <p:cNvSpPr txBox="1"/>
                <p:nvPr/>
              </p:nvSpPr>
              <p:spPr>
                <a:xfrm>
                  <a:off x="3799203" y="3519821"/>
                  <a:ext cx="638316"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𝟏</m:t>
                            </m:r>
                          </m:num>
                          <m:den>
                            <m:r>
                              <a:rPr lang="en-GB" sz="2400" b="1" i="1" smtClean="0">
                                <a:latin typeface="Cambria Math" panose="02040503050406030204" pitchFamily="18" charset="0"/>
                              </a:rPr>
                              <m:t>𝟏𝟎</m:t>
                            </m:r>
                          </m:den>
                        </m:f>
                      </m:oMath>
                    </m:oMathPara>
                  </a14:m>
                  <a:endParaRPr lang="en-GB" sz="2400" b="1" dirty="0"/>
                </a:p>
              </p:txBody>
            </p:sp>
          </mc:Choice>
          <mc:Fallback>
            <p:sp>
              <p:nvSpPr>
                <p:cNvPr id="13" name="TextBox 12">
                  <a:extLst>
                    <a:ext uri="{FF2B5EF4-FFF2-40B4-BE49-F238E27FC236}">
                      <a16:creationId xmlns:a16="http://schemas.microsoft.com/office/drawing/2014/main" id="{B0EEDBB4-264C-472A-B977-301A14C9C96C}"/>
                    </a:ext>
                  </a:extLst>
                </p:cNvPr>
                <p:cNvSpPr txBox="1">
                  <a:spLocks noRot="1" noChangeAspect="1" noMove="1" noResize="1" noEditPoints="1" noAdjustHandles="1" noChangeArrowheads="1" noChangeShapeType="1" noTextEdit="1"/>
                </p:cNvSpPr>
                <p:nvPr/>
              </p:nvSpPr>
              <p:spPr>
                <a:xfrm>
                  <a:off x="3799203" y="3519821"/>
                  <a:ext cx="638316" cy="786177"/>
                </a:xfrm>
                <a:prstGeom prst="rect">
                  <a:avLst/>
                </a:prstGeom>
                <a:blipFill>
                  <a:blip r:embed="rId7"/>
                  <a:stretch>
                    <a:fillRect/>
                  </a:stretch>
                </a:blipFill>
              </p:spPr>
              <p:txBody>
                <a:bodyPr/>
                <a:lstStyle/>
                <a:p>
                  <a:r>
                    <a:rPr lang="en-GB">
                      <a:noFill/>
                    </a:rPr>
                    <a:t> </a:t>
                  </a:r>
                </a:p>
              </p:txBody>
            </p:sp>
          </mc:Fallback>
        </mc:AlternateContent>
        <p:sp>
          <p:nvSpPr>
            <p:cNvPr id="14" name="TextBox 13">
              <a:extLst>
                <a:ext uri="{FF2B5EF4-FFF2-40B4-BE49-F238E27FC236}">
                  <a16:creationId xmlns:a16="http://schemas.microsoft.com/office/drawing/2014/main" id="{820BC19A-4551-448D-954C-0792F3C04278}"/>
                </a:ext>
              </a:extLst>
            </p:cNvPr>
            <p:cNvSpPr txBox="1"/>
            <p:nvPr/>
          </p:nvSpPr>
          <p:spPr>
            <a:xfrm>
              <a:off x="4880653" y="3700439"/>
              <a:ext cx="784189" cy="461665"/>
            </a:xfrm>
            <a:prstGeom prst="rect">
              <a:avLst/>
            </a:prstGeom>
            <a:solidFill>
              <a:schemeClr val="bg1"/>
            </a:solidFill>
          </p:spPr>
          <p:txBody>
            <a:bodyPr wrap="none" rtlCol="0">
              <a:spAutoFit/>
            </a:bodyPr>
            <a:lstStyle/>
            <a:p>
              <a:r>
                <a:rPr lang="en-GB" sz="2400" b="1" dirty="0"/>
                <a:t>0.01</a:t>
              </a:r>
            </a:p>
          </p:txBody>
        </p:sp>
        <p:sp>
          <p:nvSpPr>
            <p:cNvPr id="15" name="TextBox 14">
              <a:extLst>
                <a:ext uri="{FF2B5EF4-FFF2-40B4-BE49-F238E27FC236}">
                  <a16:creationId xmlns:a16="http://schemas.microsoft.com/office/drawing/2014/main" id="{DE86A6BE-3EBE-4206-8EF3-B62625E3F800}"/>
                </a:ext>
              </a:extLst>
            </p:cNvPr>
            <p:cNvSpPr txBox="1"/>
            <p:nvPr/>
          </p:nvSpPr>
          <p:spPr>
            <a:xfrm>
              <a:off x="6080393" y="3700439"/>
              <a:ext cx="882205" cy="461665"/>
            </a:xfrm>
            <a:prstGeom prst="rect">
              <a:avLst/>
            </a:prstGeom>
            <a:solidFill>
              <a:schemeClr val="bg1"/>
            </a:solidFill>
          </p:spPr>
          <p:txBody>
            <a:bodyPr wrap="square" rtlCol="0">
              <a:spAutoFit/>
            </a:bodyPr>
            <a:lstStyle/>
            <a:p>
              <a:r>
                <a:rPr lang="en-GB" sz="2400" b="1" dirty="0"/>
                <a:t>0.1</a:t>
              </a: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CD93D748-2369-4ACC-93EB-6D4B482C17D8}"/>
                    </a:ext>
                  </a:extLst>
                </p:cNvPr>
                <p:cNvSpPr txBox="1"/>
                <p:nvPr/>
              </p:nvSpPr>
              <p:spPr>
                <a:xfrm>
                  <a:off x="7435325" y="3538182"/>
                  <a:ext cx="822661"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𝟏𝟎</m:t>
                            </m:r>
                          </m:num>
                          <m:den>
                            <m:r>
                              <a:rPr lang="en-GB" sz="2400" b="1" i="1" smtClean="0">
                                <a:latin typeface="Cambria Math" panose="02040503050406030204" pitchFamily="18" charset="0"/>
                              </a:rPr>
                              <m:t>𝟏𝟎𝟎</m:t>
                            </m:r>
                          </m:den>
                        </m:f>
                      </m:oMath>
                    </m:oMathPara>
                  </a14:m>
                  <a:endParaRPr lang="en-GB" sz="2400" b="1" dirty="0"/>
                </a:p>
              </p:txBody>
            </p:sp>
          </mc:Choice>
          <mc:Fallback>
            <p:sp>
              <p:nvSpPr>
                <p:cNvPr id="16" name="TextBox 15">
                  <a:extLst>
                    <a:ext uri="{FF2B5EF4-FFF2-40B4-BE49-F238E27FC236}">
                      <a16:creationId xmlns:a16="http://schemas.microsoft.com/office/drawing/2014/main" id="{CD93D748-2369-4ACC-93EB-6D4B482C17D8}"/>
                    </a:ext>
                  </a:extLst>
                </p:cNvPr>
                <p:cNvSpPr txBox="1">
                  <a:spLocks noRot="1" noChangeAspect="1" noMove="1" noResize="1" noEditPoints="1" noAdjustHandles="1" noChangeArrowheads="1" noChangeShapeType="1" noTextEdit="1"/>
                </p:cNvSpPr>
                <p:nvPr/>
              </p:nvSpPr>
              <p:spPr>
                <a:xfrm>
                  <a:off x="7435325" y="3538182"/>
                  <a:ext cx="822661" cy="786177"/>
                </a:xfrm>
                <a:prstGeom prst="rect">
                  <a:avLst/>
                </a:prstGeom>
                <a:blipFill>
                  <a:blip r:embed="rId8"/>
                  <a:stretch>
                    <a:fillRect/>
                  </a:stretch>
                </a:blipFill>
              </p:spPr>
              <p:txBody>
                <a:bodyPr/>
                <a:lstStyle/>
                <a:p>
                  <a:r>
                    <a:rPr lang="en-GB">
                      <a:noFill/>
                    </a:rPr>
                    <a:t> </a:t>
                  </a:r>
                </a:p>
              </p:txBody>
            </p:sp>
          </mc:Fallback>
        </mc:AlternateContent>
      </p:grpSp>
      <p:sp>
        <p:nvSpPr>
          <p:cNvPr id="17" name="TextBox 16">
            <a:extLst>
              <a:ext uri="{FF2B5EF4-FFF2-40B4-BE49-F238E27FC236}">
                <a16:creationId xmlns:a16="http://schemas.microsoft.com/office/drawing/2014/main" id="{6B2CB850-5A2F-4AA5-8F97-E9D4FBF42CE0}"/>
              </a:ext>
            </a:extLst>
          </p:cNvPr>
          <p:cNvSpPr txBox="1"/>
          <p:nvPr/>
        </p:nvSpPr>
        <p:spPr>
          <a:xfrm>
            <a:off x="6096000" y="5247409"/>
            <a:ext cx="4267258" cy="307777"/>
          </a:xfrm>
          <a:prstGeom prst="rect">
            <a:avLst/>
          </a:prstGeom>
          <a:noFill/>
        </p:spPr>
        <p:txBody>
          <a:bodyPr wrap="none" rtlCol="0">
            <a:spAutoFit/>
          </a:bodyPr>
          <a:lstStyle/>
          <a:p>
            <a:r>
              <a:rPr lang="en-GB" sz="1400" dirty="0"/>
              <a:t>Adapted from ‘I See Reasoning’ by Gareth Metcalfe</a:t>
            </a:r>
          </a:p>
        </p:txBody>
      </p:sp>
      <p:sp>
        <p:nvSpPr>
          <p:cNvPr id="5" name="TextBox 4">
            <a:extLst>
              <a:ext uri="{FF2B5EF4-FFF2-40B4-BE49-F238E27FC236}">
                <a16:creationId xmlns:a16="http://schemas.microsoft.com/office/drawing/2014/main" id="{C9DAEC8B-CAEB-46B1-91D6-38F9D95D9E5A}"/>
              </a:ext>
            </a:extLst>
          </p:cNvPr>
          <p:cNvSpPr txBox="1"/>
          <p:nvPr/>
        </p:nvSpPr>
        <p:spPr>
          <a:xfrm>
            <a:off x="3635696" y="6168026"/>
            <a:ext cx="6596678" cy="369332"/>
          </a:xfrm>
          <a:prstGeom prst="rect">
            <a:avLst/>
          </a:prstGeom>
          <a:noFill/>
        </p:spPr>
        <p:txBody>
          <a:bodyPr wrap="none" rtlCol="0">
            <a:spAutoFit/>
          </a:bodyPr>
          <a:lstStyle/>
          <a:p>
            <a:r>
              <a:rPr lang="en-GB" dirty="0"/>
              <a:t>For each set in a box, choose the odd one out and explain why</a:t>
            </a:r>
          </a:p>
        </p:txBody>
      </p:sp>
    </p:spTree>
    <p:extLst>
      <p:ext uri="{BB962C8B-B14F-4D97-AF65-F5344CB8AC3E}">
        <p14:creationId xmlns:p14="http://schemas.microsoft.com/office/powerpoint/2010/main" val="410995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B6F8663-5DB6-4FD3-90F5-79E964D1E104}"/>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B84CE205-862D-41B8-B4CD-3F5014295238}"/>
              </a:ext>
            </a:extLst>
          </p:cNvPr>
          <p:cNvGrpSpPr/>
          <p:nvPr/>
        </p:nvGrpSpPr>
        <p:grpSpPr>
          <a:xfrm>
            <a:off x="1715226" y="1433722"/>
            <a:ext cx="8221222" cy="3200847"/>
            <a:chOff x="1715226" y="1433722"/>
            <a:chExt cx="8221222" cy="3200847"/>
          </a:xfrm>
        </p:grpSpPr>
        <p:pic>
          <p:nvPicPr>
            <p:cNvPr id="3" name="Picture 2">
              <a:extLst>
                <a:ext uri="{FF2B5EF4-FFF2-40B4-BE49-F238E27FC236}">
                  <a16:creationId xmlns:a16="http://schemas.microsoft.com/office/drawing/2014/main" id="{EF4C52EA-0E44-442B-9CBB-248279CDC73F}"/>
                </a:ext>
              </a:extLst>
            </p:cNvPr>
            <p:cNvPicPr>
              <a:picLocks noChangeAspect="1"/>
            </p:cNvPicPr>
            <p:nvPr/>
          </p:nvPicPr>
          <p:blipFill>
            <a:blip r:embed="rId3"/>
            <a:stretch>
              <a:fillRect/>
            </a:stretch>
          </p:blipFill>
          <p:spPr>
            <a:xfrm>
              <a:off x="1715226" y="1433722"/>
              <a:ext cx="8221222" cy="3200847"/>
            </a:xfrm>
            <a:prstGeom prst="rect">
              <a:avLst/>
            </a:prstGeom>
          </p:spPr>
        </p:pic>
        <p:sp>
          <p:nvSpPr>
            <p:cNvPr id="2" name="TextBox 1">
              <a:extLst>
                <a:ext uri="{FF2B5EF4-FFF2-40B4-BE49-F238E27FC236}">
                  <a16:creationId xmlns:a16="http://schemas.microsoft.com/office/drawing/2014/main" id="{040FF2FA-AD03-4694-8F3E-78F84805312B}"/>
                </a:ext>
              </a:extLst>
            </p:cNvPr>
            <p:cNvSpPr txBox="1"/>
            <p:nvPr/>
          </p:nvSpPr>
          <p:spPr>
            <a:xfrm>
              <a:off x="2369127" y="2483427"/>
              <a:ext cx="612668" cy="461665"/>
            </a:xfrm>
            <a:prstGeom prst="rect">
              <a:avLst/>
            </a:prstGeom>
            <a:solidFill>
              <a:schemeClr val="bg1"/>
            </a:solidFill>
          </p:spPr>
          <p:txBody>
            <a:bodyPr wrap="none" rtlCol="0">
              <a:spAutoFit/>
            </a:bodyPr>
            <a:lstStyle/>
            <a:p>
              <a:r>
                <a:rPr lang="en-GB" sz="2400" b="1" dirty="0"/>
                <a:t>1.5</a:t>
              </a:r>
            </a:p>
          </p:txBody>
        </p:sp>
        <p:sp>
          <p:nvSpPr>
            <p:cNvPr id="7" name="TextBox 6">
              <a:extLst>
                <a:ext uri="{FF2B5EF4-FFF2-40B4-BE49-F238E27FC236}">
                  <a16:creationId xmlns:a16="http://schemas.microsoft.com/office/drawing/2014/main" id="{4073705E-D38A-4E38-BB35-0C29CB669C82}"/>
                </a:ext>
              </a:extLst>
            </p:cNvPr>
            <p:cNvSpPr txBox="1"/>
            <p:nvPr/>
          </p:nvSpPr>
          <p:spPr>
            <a:xfrm>
              <a:off x="3635696" y="2483426"/>
              <a:ext cx="801823" cy="461665"/>
            </a:xfrm>
            <a:prstGeom prst="rect">
              <a:avLst/>
            </a:prstGeom>
            <a:solidFill>
              <a:schemeClr val="bg1"/>
            </a:solidFill>
          </p:spPr>
          <p:txBody>
            <a:bodyPr wrap="none" rtlCol="0">
              <a:spAutoFit/>
            </a:bodyPr>
            <a:lstStyle/>
            <a:p>
              <a:r>
                <a:rPr lang="en-GB" sz="2400" b="1" dirty="0"/>
                <a:t>50%</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9E25C126-EB3F-418C-8751-039EBACD360A}"/>
                    </a:ext>
                  </a:extLst>
                </p:cNvPr>
                <p:cNvSpPr txBox="1"/>
                <p:nvPr/>
              </p:nvSpPr>
              <p:spPr>
                <a:xfrm>
                  <a:off x="5039913" y="2322356"/>
                  <a:ext cx="453970" cy="783804"/>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𝟑</m:t>
                            </m:r>
                          </m:num>
                          <m:den>
                            <m:r>
                              <a:rPr lang="en-GB" sz="2400" b="1" i="1" smtClean="0">
                                <a:latin typeface="Cambria Math" panose="02040503050406030204" pitchFamily="18" charset="0"/>
                              </a:rPr>
                              <m:t>𝟐</m:t>
                            </m:r>
                          </m:den>
                        </m:f>
                      </m:oMath>
                    </m:oMathPara>
                  </a14:m>
                  <a:endParaRPr lang="en-GB" sz="2400" b="1" dirty="0"/>
                </a:p>
              </p:txBody>
            </p:sp>
          </mc:Choice>
          <mc:Fallback>
            <p:sp>
              <p:nvSpPr>
                <p:cNvPr id="8" name="TextBox 7">
                  <a:extLst>
                    <a:ext uri="{FF2B5EF4-FFF2-40B4-BE49-F238E27FC236}">
                      <a16:creationId xmlns:a16="http://schemas.microsoft.com/office/drawing/2014/main" id="{9E25C126-EB3F-418C-8751-039EBACD360A}"/>
                    </a:ext>
                  </a:extLst>
                </p:cNvPr>
                <p:cNvSpPr txBox="1">
                  <a:spLocks noRot="1" noChangeAspect="1" noMove="1" noResize="1" noEditPoints="1" noAdjustHandles="1" noChangeArrowheads="1" noChangeShapeType="1" noTextEdit="1"/>
                </p:cNvSpPr>
                <p:nvPr/>
              </p:nvSpPr>
              <p:spPr>
                <a:xfrm>
                  <a:off x="5039913" y="2322356"/>
                  <a:ext cx="453970" cy="78380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69D3F125-15AB-487B-B5EB-543303A891C8}"/>
                    </a:ext>
                  </a:extLst>
                </p:cNvPr>
                <p:cNvSpPr txBox="1"/>
                <p:nvPr/>
              </p:nvSpPr>
              <p:spPr>
                <a:xfrm>
                  <a:off x="6428908" y="2322356"/>
                  <a:ext cx="638316"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𝟑</m:t>
                            </m:r>
                          </m:num>
                          <m:den>
                            <m:r>
                              <a:rPr lang="en-GB" sz="2400" b="1" i="1" smtClean="0">
                                <a:latin typeface="Cambria Math" panose="02040503050406030204" pitchFamily="18" charset="0"/>
                              </a:rPr>
                              <m:t>𝟏𝟎</m:t>
                            </m:r>
                          </m:den>
                        </m:f>
                      </m:oMath>
                    </m:oMathPara>
                  </a14:m>
                  <a:endParaRPr lang="en-GB" sz="2400" b="1" dirty="0"/>
                </a:p>
              </p:txBody>
            </p:sp>
          </mc:Choice>
          <mc:Fallback>
            <p:sp>
              <p:nvSpPr>
                <p:cNvPr id="9" name="TextBox 8">
                  <a:extLst>
                    <a:ext uri="{FF2B5EF4-FFF2-40B4-BE49-F238E27FC236}">
                      <a16:creationId xmlns:a16="http://schemas.microsoft.com/office/drawing/2014/main" id="{69D3F125-15AB-487B-B5EB-543303A891C8}"/>
                    </a:ext>
                  </a:extLst>
                </p:cNvPr>
                <p:cNvSpPr txBox="1">
                  <a:spLocks noRot="1" noChangeAspect="1" noMove="1" noResize="1" noEditPoints="1" noAdjustHandles="1" noChangeArrowheads="1" noChangeShapeType="1" noTextEdit="1"/>
                </p:cNvSpPr>
                <p:nvPr/>
              </p:nvSpPr>
              <p:spPr>
                <a:xfrm>
                  <a:off x="6428908" y="2322356"/>
                  <a:ext cx="638316" cy="7861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C304A374-7737-4BDD-8FC3-0F75A13FE52A}"/>
                    </a:ext>
                  </a:extLst>
                </p:cNvPr>
                <p:cNvSpPr txBox="1"/>
                <p:nvPr/>
              </p:nvSpPr>
              <p:spPr>
                <a:xfrm>
                  <a:off x="8818570" y="2322356"/>
                  <a:ext cx="822661"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𝟑</m:t>
                            </m:r>
                          </m:num>
                          <m:den>
                            <m:r>
                              <a:rPr lang="en-GB" sz="2400" b="1" i="1" smtClean="0">
                                <a:latin typeface="Cambria Math" panose="02040503050406030204" pitchFamily="18" charset="0"/>
                              </a:rPr>
                              <m:t>𝟏𝟎</m:t>
                            </m:r>
                            <m:r>
                              <a:rPr lang="en-GB" sz="2400" b="1" i="1" smtClean="0">
                                <a:latin typeface="Cambria Math" panose="02040503050406030204" pitchFamily="18" charset="0"/>
                              </a:rPr>
                              <m:t>𝟎</m:t>
                            </m:r>
                          </m:den>
                        </m:f>
                      </m:oMath>
                    </m:oMathPara>
                  </a14:m>
                  <a:endParaRPr lang="en-GB" sz="2400" b="1" dirty="0"/>
                </a:p>
              </p:txBody>
            </p:sp>
          </mc:Choice>
          <mc:Fallback>
            <p:sp>
              <p:nvSpPr>
                <p:cNvPr id="11" name="TextBox 10">
                  <a:extLst>
                    <a:ext uri="{FF2B5EF4-FFF2-40B4-BE49-F238E27FC236}">
                      <a16:creationId xmlns:a16="http://schemas.microsoft.com/office/drawing/2014/main" id="{C304A374-7737-4BDD-8FC3-0F75A13FE52A}"/>
                    </a:ext>
                  </a:extLst>
                </p:cNvPr>
                <p:cNvSpPr txBox="1">
                  <a:spLocks noRot="1" noChangeAspect="1" noMove="1" noResize="1" noEditPoints="1" noAdjustHandles="1" noChangeArrowheads="1" noChangeShapeType="1" noTextEdit="1"/>
                </p:cNvSpPr>
                <p:nvPr/>
              </p:nvSpPr>
              <p:spPr>
                <a:xfrm>
                  <a:off x="8818570" y="2322356"/>
                  <a:ext cx="822661" cy="786177"/>
                </a:xfrm>
                <a:prstGeom prst="rect">
                  <a:avLst/>
                </a:prstGeom>
                <a:blipFill>
                  <a:blip r:embed="rId6"/>
                  <a:stretch>
                    <a:fillRect/>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77A268DD-B3CE-4ABF-96C1-45B5DF9DC79F}"/>
                </a:ext>
              </a:extLst>
            </p:cNvPr>
            <p:cNvSpPr txBox="1"/>
            <p:nvPr/>
          </p:nvSpPr>
          <p:spPr>
            <a:xfrm>
              <a:off x="7552001" y="2482188"/>
              <a:ext cx="801823" cy="461665"/>
            </a:xfrm>
            <a:prstGeom prst="rect">
              <a:avLst/>
            </a:prstGeom>
            <a:solidFill>
              <a:schemeClr val="bg1"/>
            </a:solidFill>
          </p:spPr>
          <p:txBody>
            <a:bodyPr wrap="none" rtlCol="0">
              <a:spAutoFit/>
            </a:bodyPr>
            <a:lstStyle/>
            <a:p>
              <a:r>
                <a:rPr lang="en-GB" sz="2400" b="1" dirty="0"/>
                <a:t>30%</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B0EEDBB4-264C-472A-B977-301A14C9C96C}"/>
                    </a:ext>
                  </a:extLst>
                </p:cNvPr>
                <p:cNvSpPr txBox="1"/>
                <p:nvPr/>
              </p:nvSpPr>
              <p:spPr>
                <a:xfrm>
                  <a:off x="3799203" y="3519821"/>
                  <a:ext cx="602728" cy="783804"/>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𝟐</m:t>
                            </m:r>
                          </m:num>
                          <m:den>
                            <m:r>
                              <a:rPr lang="en-GB" sz="2400" b="1" i="1" smtClean="0">
                                <a:latin typeface="Cambria Math" panose="02040503050406030204" pitchFamily="18" charset="0"/>
                              </a:rPr>
                              <m:t>𝟒</m:t>
                            </m:r>
                          </m:den>
                        </m:f>
                      </m:oMath>
                    </m:oMathPara>
                  </a14:m>
                  <a:endParaRPr lang="en-GB" sz="2400" b="1" dirty="0"/>
                </a:p>
              </p:txBody>
            </p:sp>
          </mc:Choice>
          <mc:Fallback>
            <p:sp>
              <p:nvSpPr>
                <p:cNvPr id="13" name="TextBox 12">
                  <a:extLst>
                    <a:ext uri="{FF2B5EF4-FFF2-40B4-BE49-F238E27FC236}">
                      <a16:creationId xmlns:a16="http://schemas.microsoft.com/office/drawing/2014/main" id="{B0EEDBB4-264C-472A-B977-301A14C9C96C}"/>
                    </a:ext>
                  </a:extLst>
                </p:cNvPr>
                <p:cNvSpPr txBox="1">
                  <a:spLocks noRot="1" noChangeAspect="1" noMove="1" noResize="1" noEditPoints="1" noAdjustHandles="1" noChangeArrowheads="1" noChangeShapeType="1" noTextEdit="1"/>
                </p:cNvSpPr>
                <p:nvPr/>
              </p:nvSpPr>
              <p:spPr>
                <a:xfrm>
                  <a:off x="3799203" y="3519821"/>
                  <a:ext cx="602728" cy="783804"/>
                </a:xfrm>
                <a:prstGeom prst="rect">
                  <a:avLst/>
                </a:prstGeom>
                <a:blipFill>
                  <a:blip r:embed="rId7"/>
                  <a:stretch>
                    <a:fillRect/>
                  </a:stretch>
                </a:blipFill>
              </p:spPr>
              <p:txBody>
                <a:bodyPr/>
                <a:lstStyle/>
                <a:p>
                  <a:r>
                    <a:rPr lang="en-GB">
                      <a:noFill/>
                    </a:rPr>
                    <a:t> </a:t>
                  </a:r>
                </a:p>
              </p:txBody>
            </p:sp>
          </mc:Fallback>
        </mc:AlternateContent>
        <p:sp>
          <p:nvSpPr>
            <p:cNvPr id="14" name="TextBox 13">
              <a:extLst>
                <a:ext uri="{FF2B5EF4-FFF2-40B4-BE49-F238E27FC236}">
                  <a16:creationId xmlns:a16="http://schemas.microsoft.com/office/drawing/2014/main" id="{820BC19A-4551-448D-954C-0792F3C04278}"/>
                </a:ext>
              </a:extLst>
            </p:cNvPr>
            <p:cNvSpPr txBox="1"/>
            <p:nvPr/>
          </p:nvSpPr>
          <p:spPr>
            <a:xfrm>
              <a:off x="4880653" y="3700439"/>
              <a:ext cx="612668" cy="461665"/>
            </a:xfrm>
            <a:prstGeom prst="rect">
              <a:avLst/>
            </a:prstGeom>
            <a:solidFill>
              <a:schemeClr val="bg1"/>
            </a:solidFill>
          </p:spPr>
          <p:txBody>
            <a:bodyPr wrap="none" rtlCol="0">
              <a:spAutoFit/>
            </a:bodyPr>
            <a:lstStyle/>
            <a:p>
              <a:r>
                <a:rPr lang="en-GB" sz="2400" b="1" dirty="0"/>
                <a:t>0.2</a:t>
              </a:r>
            </a:p>
          </p:txBody>
        </p:sp>
        <p:sp>
          <p:nvSpPr>
            <p:cNvPr id="15" name="TextBox 14">
              <a:extLst>
                <a:ext uri="{FF2B5EF4-FFF2-40B4-BE49-F238E27FC236}">
                  <a16:creationId xmlns:a16="http://schemas.microsoft.com/office/drawing/2014/main" id="{DE86A6BE-3EBE-4206-8EF3-B62625E3F800}"/>
                </a:ext>
              </a:extLst>
            </p:cNvPr>
            <p:cNvSpPr txBox="1"/>
            <p:nvPr/>
          </p:nvSpPr>
          <p:spPr>
            <a:xfrm>
              <a:off x="6080393" y="3700439"/>
              <a:ext cx="882205" cy="461665"/>
            </a:xfrm>
            <a:prstGeom prst="rect">
              <a:avLst/>
            </a:prstGeom>
            <a:solidFill>
              <a:schemeClr val="bg1"/>
            </a:solidFill>
          </p:spPr>
          <p:txBody>
            <a:bodyPr wrap="square" rtlCol="0">
              <a:spAutoFit/>
            </a:bodyPr>
            <a:lstStyle/>
            <a:p>
              <a:r>
                <a:rPr lang="en-GB" sz="2400" b="1" dirty="0"/>
                <a:t>0.5</a:t>
              </a: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CD93D748-2369-4ACC-93EB-6D4B482C17D8}"/>
                    </a:ext>
                  </a:extLst>
                </p:cNvPr>
                <p:cNvSpPr txBox="1"/>
                <p:nvPr/>
              </p:nvSpPr>
              <p:spPr>
                <a:xfrm>
                  <a:off x="7435325" y="3538182"/>
                  <a:ext cx="822661"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𝟓</m:t>
                            </m:r>
                            <m:r>
                              <a:rPr lang="en-GB" sz="2400" b="1" i="1" smtClean="0">
                                <a:latin typeface="Cambria Math" panose="02040503050406030204" pitchFamily="18" charset="0"/>
                              </a:rPr>
                              <m:t>𝟎</m:t>
                            </m:r>
                          </m:num>
                          <m:den>
                            <m:r>
                              <a:rPr lang="en-GB" sz="2400" b="1" i="1" smtClean="0">
                                <a:latin typeface="Cambria Math" panose="02040503050406030204" pitchFamily="18" charset="0"/>
                              </a:rPr>
                              <m:t>𝟏𝟎𝟎</m:t>
                            </m:r>
                          </m:den>
                        </m:f>
                      </m:oMath>
                    </m:oMathPara>
                  </a14:m>
                  <a:endParaRPr lang="en-GB" sz="2400" b="1" dirty="0"/>
                </a:p>
              </p:txBody>
            </p:sp>
          </mc:Choice>
          <mc:Fallback>
            <p:sp>
              <p:nvSpPr>
                <p:cNvPr id="16" name="TextBox 15">
                  <a:extLst>
                    <a:ext uri="{FF2B5EF4-FFF2-40B4-BE49-F238E27FC236}">
                      <a16:creationId xmlns:a16="http://schemas.microsoft.com/office/drawing/2014/main" id="{CD93D748-2369-4ACC-93EB-6D4B482C17D8}"/>
                    </a:ext>
                  </a:extLst>
                </p:cNvPr>
                <p:cNvSpPr txBox="1">
                  <a:spLocks noRot="1" noChangeAspect="1" noMove="1" noResize="1" noEditPoints="1" noAdjustHandles="1" noChangeArrowheads="1" noChangeShapeType="1" noTextEdit="1"/>
                </p:cNvSpPr>
                <p:nvPr/>
              </p:nvSpPr>
              <p:spPr>
                <a:xfrm>
                  <a:off x="7435325" y="3538182"/>
                  <a:ext cx="822661" cy="786177"/>
                </a:xfrm>
                <a:prstGeom prst="rect">
                  <a:avLst/>
                </a:prstGeom>
                <a:blipFill>
                  <a:blip r:embed="rId8"/>
                  <a:stretch>
                    <a:fillRect/>
                  </a:stretch>
                </a:blipFill>
              </p:spPr>
              <p:txBody>
                <a:bodyPr/>
                <a:lstStyle/>
                <a:p>
                  <a:r>
                    <a:rPr lang="en-GB">
                      <a:noFill/>
                    </a:rPr>
                    <a:t> </a:t>
                  </a:r>
                </a:p>
              </p:txBody>
            </p:sp>
          </mc:Fallback>
        </mc:AlternateContent>
      </p:grpSp>
      <p:sp>
        <p:nvSpPr>
          <p:cNvPr id="17" name="TextBox 16">
            <a:extLst>
              <a:ext uri="{FF2B5EF4-FFF2-40B4-BE49-F238E27FC236}">
                <a16:creationId xmlns:a16="http://schemas.microsoft.com/office/drawing/2014/main" id="{E96882F7-D6BA-4926-9B9B-F57D3506EEBC}"/>
              </a:ext>
            </a:extLst>
          </p:cNvPr>
          <p:cNvSpPr txBox="1"/>
          <p:nvPr/>
        </p:nvSpPr>
        <p:spPr>
          <a:xfrm>
            <a:off x="6096000" y="5247409"/>
            <a:ext cx="4267258" cy="307777"/>
          </a:xfrm>
          <a:prstGeom prst="rect">
            <a:avLst/>
          </a:prstGeom>
          <a:noFill/>
        </p:spPr>
        <p:txBody>
          <a:bodyPr wrap="none" rtlCol="0">
            <a:spAutoFit/>
          </a:bodyPr>
          <a:lstStyle/>
          <a:p>
            <a:r>
              <a:rPr lang="en-GB" sz="1400" dirty="0"/>
              <a:t>Adapted from ‘I See Reasoning’ by Gareth Metcalfe</a:t>
            </a:r>
          </a:p>
        </p:txBody>
      </p:sp>
      <p:sp>
        <p:nvSpPr>
          <p:cNvPr id="18" name="TextBox 17">
            <a:extLst>
              <a:ext uri="{FF2B5EF4-FFF2-40B4-BE49-F238E27FC236}">
                <a16:creationId xmlns:a16="http://schemas.microsoft.com/office/drawing/2014/main" id="{523E6A27-5E67-435E-AC59-F8DC771171AC}"/>
              </a:ext>
            </a:extLst>
          </p:cNvPr>
          <p:cNvSpPr txBox="1"/>
          <p:nvPr/>
        </p:nvSpPr>
        <p:spPr>
          <a:xfrm>
            <a:off x="3635696" y="6168026"/>
            <a:ext cx="6596678" cy="369332"/>
          </a:xfrm>
          <a:prstGeom prst="rect">
            <a:avLst/>
          </a:prstGeom>
          <a:noFill/>
        </p:spPr>
        <p:txBody>
          <a:bodyPr wrap="none" rtlCol="0">
            <a:spAutoFit/>
          </a:bodyPr>
          <a:lstStyle/>
          <a:p>
            <a:r>
              <a:rPr lang="en-GB" dirty="0"/>
              <a:t>For each set in a box, choose the odd one out and explain why</a:t>
            </a:r>
          </a:p>
        </p:txBody>
      </p:sp>
    </p:spTree>
    <p:extLst>
      <p:ext uri="{BB962C8B-B14F-4D97-AF65-F5344CB8AC3E}">
        <p14:creationId xmlns:p14="http://schemas.microsoft.com/office/powerpoint/2010/main" val="1164743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B6F8663-5DB6-4FD3-90F5-79E964D1E104}"/>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2152E7A-3B4D-4A9F-A0A1-5BDFE38C2CCD}"/>
              </a:ext>
            </a:extLst>
          </p:cNvPr>
          <p:cNvPicPr>
            <a:picLocks noChangeAspect="1"/>
          </p:cNvPicPr>
          <p:nvPr/>
        </p:nvPicPr>
        <p:blipFill>
          <a:blip r:embed="rId3"/>
          <a:stretch>
            <a:fillRect/>
          </a:stretch>
        </p:blipFill>
        <p:spPr>
          <a:xfrm>
            <a:off x="1715226" y="1433722"/>
            <a:ext cx="8221222" cy="3200847"/>
          </a:xfrm>
          <a:prstGeom prst="rect">
            <a:avLst/>
          </a:prstGeom>
        </p:spPr>
      </p:pic>
      <p:sp>
        <p:nvSpPr>
          <p:cNvPr id="2" name="TextBox 1">
            <a:extLst>
              <a:ext uri="{FF2B5EF4-FFF2-40B4-BE49-F238E27FC236}">
                <a16:creationId xmlns:a16="http://schemas.microsoft.com/office/drawing/2014/main" id="{851239D2-73A4-4781-B247-BCCA1BA53564}"/>
              </a:ext>
            </a:extLst>
          </p:cNvPr>
          <p:cNvSpPr txBox="1"/>
          <p:nvPr/>
        </p:nvSpPr>
        <p:spPr>
          <a:xfrm>
            <a:off x="6096000" y="5247409"/>
            <a:ext cx="4077463" cy="307777"/>
          </a:xfrm>
          <a:prstGeom prst="rect">
            <a:avLst/>
          </a:prstGeom>
          <a:noFill/>
        </p:spPr>
        <p:txBody>
          <a:bodyPr wrap="none" rtlCol="0">
            <a:spAutoFit/>
          </a:bodyPr>
          <a:lstStyle/>
          <a:p>
            <a:r>
              <a:rPr lang="en-GB" sz="1400" dirty="0"/>
              <a:t>Taken from ‘I See Reasoning’ by Gareth Metcalfe</a:t>
            </a:r>
          </a:p>
        </p:txBody>
      </p:sp>
      <p:sp>
        <p:nvSpPr>
          <p:cNvPr id="5" name="TextBox 4">
            <a:extLst>
              <a:ext uri="{FF2B5EF4-FFF2-40B4-BE49-F238E27FC236}">
                <a16:creationId xmlns:a16="http://schemas.microsoft.com/office/drawing/2014/main" id="{1CB7A95E-CEA8-4FFF-9E12-EB87403B0D01}"/>
              </a:ext>
            </a:extLst>
          </p:cNvPr>
          <p:cNvSpPr txBox="1"/>
          <p:nvPr/>
        </p:nvSpPr>
        <p:spPr>
          <a:xfrm>
            <a:off x="3635696" y="6168026"/>
            <a:ext cx="6596678" cy="369332"/>
          </a:xfrm>
          <a:prstGeom prst="rect">
            <a:avLst/>
          </a:prstGeom>
          <a:noFill/>
        </p:spPr>
        <p:txBody>
          <a:bodyPr wrap="none" rtlCol="0">
            <a:spAutoFit/>
          </a:bodyPr>
          <a:lstStyle/>
          <a:p>
            <a:r>
              <a:rPr lang="en-GB" dirty="0"/>
              <a:t>For each set in a box, choose the odd one out and explain why</a:t>
            </a:r>
          </a:p>
        </p:txBody>
      </p:sp>
    </p:spTree>
    <p:extLst>
      <p:ext uri="{BB962C8B-B14F-4D97-AF65-F5344CB8AC3E}">
        <p14:creationId xmlns:p14="http://schemas.microsoft.com/office/powerpoint/2010/main" val="1385498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B6F8663-5DB6-4FD3-90F5-79E964D1E104}"/>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EDF23E6-8253-4F17-AAE3-0E0C700B0935}"/>
              </a:ext>
            </a:extLst>
          </p:cNvPr>
          <p:cNvPicPr>
            <a:picLocks noChangeAspect="1"/>
          </p:cNvPicPr>
          <p:nvPr/>
        </p:nvPicPr>
        <p:blipFill rotWithShape="1">
          <a:blip r:embed="rId3"/>
          <a:srcRect b="21485"/>
          <a:stretch/>
        </p:blipFill>
        <p:spPr>
          <a:xfrm>
            <a:off x="2094941" y="1552313"/>
            <a:ext cx="8002117" cy="2946951"/>
          </a:xfrm>
          <a:prstGeom prst="rect">
            <a:avLst/>
          </a:prstGeom>
        </p:spPr>
      </p:pic>
      <p:sp>
        <p:nvSpPr>
          <p:cNvPr id="4" name="TextBox 3">
            <a:extLst>
              <a:ext uri="{FF2B5EF4-FFF2-40B4-BE49-F238E27FC236}">
                <a16:creationId xmlns:a16="http://schemas.microsoft.com/office/drawing/2014/main" id="{99DE17BD-785A-419A-B625-4F591AB655C3}"/>
              </a:ext>
            </a:extLst>
          </p:cNvPr>
          <p:cNvSpPr txBox="1"/>
          <p:nvPr/>
        </p:nvSpPr>
        <p:spPr>
          <a:xfrm>
            <a:off x="6154911" y="5650445"/>
            <a:ext cx="4077463" cy="307777"/>
          </a:xfrm>
          <a:prstGeom prst="rect">
            <a:avLst/>
          </a:prstGeom>
          <a:noFill/>
        </p:spPr>
        <p:txBody>
          <a:bodyPr wrap="none" rtlCol="0">
            <a:spAutoFit/>
          </a:bodyPr>
          <a:lstStyle/>
          <a:p>
            <a:r>
              <a:rPr lang="en-GB" sz="1400" dirty="0"/>
              <a:t>Taken from ‘I See Reasoning’ by Gareth Metcalfe</a:t>
            </a:r>
          </a:p>
        </p:txBody>
      </p:sp>
      <p:sp>
        <p:nvSpPr>
          <p:cNvPr id="2" name="TextBox 1">
            <a:extLst>
              <a:ext uri="{FF2B5EF4-FFF2-40B4-BE49-F238E27FC236}">
                <a16:creationId xmlns:a16="http://schemas.microsoft.com/office/drawing/2014/main" id="{14820649-147C-44EB-8464-7C7FB66C7359}"/>
              </a:ext>
            </a:extLst>
          </p:cNvPr>
          <p:cNvSpPr txBox="1"/>
          <p:nvPr/>
        </p:nvSpPr>
        <p:spPr>
          <a:xfrm>
            <a:off x="2094941" y="4844022"/>
            <a:ext cx="9105378" cy="461665"/>
          </a:xfrm>
          <a:prstGeom prst="rect">
            <a:avLst/>
          </a:prstGeom>
          <a:noFill/>
        </p:spPr>
        <p:txBody>
          <a:bodyPr wrap="none" rtlCol="0">
            <a:spAutoFit/>
          </a:bodyPr>
          <a:lstStyle/>
          <a:p>
            <a:r>
              <a:rPr lang="en-GB" sz="2400" b="1" dirty="0">
                <a:solidFill>
                  <a:schemeClr val="accent1">
                    <a:lumMod val="50000"/>
                  </a:schemeClr>
                </a:solidFill>
              </a:rPr>
              <a:t>Identify a decimal and two fractions that are equivalent to 8%</a:t>
            </a:r>
          </a:p>
        </p:txBody>
      </p:sp>
      <p:sp>
        <p:nvSpPr>
          <p:cNvPr id="7" name="TextBox 6">
            <a:extLst>
              <a:ext uri="{FF2B5EF4-FFF2-40B4-BE49-F238E27FC236}">
                <a16:creationId xmlns:a16="http://schemas.microsoft.com/office/drawing/2014/main" id="{2E664C43-3CCF-4C7E-96F7-CDF5ECDB4EA2}"/>
              </a:ext>
            </a:extLst>
          </p:cNvPr>
          <p:cNvSpPr txBox="1"/>
          <p:nvPr/>
        </p:nvSpPr>
        <p:spPr>
          <a:xfrm>
            <a:off x="3635696" y="6168026"/>
            <a:ext cx="6596678" cy="369332"/>
          </a:xfrm>
          <a:prstGeom prst="rect">
            <a:avLst/>
          </a:prstGeom>
          <a:noFill/>
        </p:spPr>
        <p:txBody>
          <a:bodyPr wrap="none" rtlCol="0">
            <a:spAutoFit/>
          </a:bodyPr>
          <a:lstStyle/>
          <a:p>
            <a:r>
              <a:rPr lang="en-GB" dirty="0"/>
              <a:t>For each set in a box, choose the odd one out and explain why</a:t>
            </a:r>
          </a:p>
        </p:txBody>
      </p:sp>
    </p:spTree>
    <p:extLst>
      <p:ext uri="{BB962C8B-B14F-4D97-AF65-F5344CB8AC3E}">
        <p14:creationId xmlns:p14="http://schemas.microsoft.com/office/powerpoint/2010/main" val="926058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B6F8663-5DB6-4FD3-90F5-79E964D1E104}"/>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A67F1113-92B6-41CA-8AB3-2D5582B7B861}"/>
              </a:ext>
            </a:extLst>
          </p:cNvPr>
          <p:cNvGrpSpPr/>
          <p:nvPr/>
        </p:nvGrpSpPr>
        <p:grpSpPr>
          <a:xfrm>
            <a:off x="1715226" y="1433722"/>
            <a:ext cx="8221222" cy="3200847"/>
            <a:chOff x="1715226" y="1433722"/>
            <a:chExt cx="8221222" cy="3200847"/>
          </a:xfrm>
        </p:grpSpPr>
        <p:pic>
          <p:nvPicPr>
            <p:cNvPr id="3" name="Picture 2">
              <a:extLst>
                <a:ext uri="{FF2B5EF4-FFF2-40B4-BE49-F238E27FC236}">
                  <a16:creationId xmlns:a16="http://schemas.microsoft.com/office/drawing/2014/main" id="{EF4C52EA-0E44-442B-9CBB-248279CDC73F}"/>
                </a:ext>
              </a:extLst>
            </p:cNvPr>
            <p:cNvPicPr>
              <a:picLocks noChangeAspect="1"/>
            </p:cNvPicPr>
            <p:nvPr/>
          </p:nvPicPr>
          <p:blipFill>
            <a:blip r:embed="rId3"/>
            <a:stretch>
              <a:fillRect/>
            </a:stretch>
          </p:blipFill>
          <p:spPr>
            <a:xfrm>
              <a:off x="1715226" y="1433722"/>
              <a:ext cx="8221222" cy="3200847"/>
            </a:xfrm>
            <a:prstGeom prst="rect">
              <a:avLst/>
            </a:prstGeom>
          </p:spPr>
        </p:pic>
        <p:grpSp>
          <p:nvGrpSpPr>
            <p:cNvPr id="4" name="Group 3">
              <a:extLst>
                <a:ext uri="{FF2B5EF4-FFF2-40B4-BE49-F238E27FC236}">
                  <a16:creationId xmlns:a16="http://schemas.microsoft.com/office/drawing/2014/main" id="{79E3FAC0-C5A0-45CA-9C39-354601D903DA}"/>
                </a:ext>
              </a:extLst>
            </p:cNvPr>
            <p:cNvGrpSpPr/>
            <p:nvPr/>
          </p:nvGrpSpPr>
          <p:grpSpPr>
            <a:xfrm>
              <a:off x="2369127" y="2322356"/>
              <a:ext cx="7251265" cy="2002003"/>
              <a:chOff x="2369127" y="2322356"/>
              <a:chExt cx="7251265" cy="2002003"/>
            </a:xfrm>
          </p:grpSpPr>
          <p:sp>
            <p:nvSpPr>
              <p:cNvPr id="2" name="TextBox 1">
                <a:extLst>
                  <a:ext uri="{FF2B5EF4-FFF2-40B4-BE49-F238E27FC236}">
                    <a16:creationId xmlns:a16="http://schemas.microsoft.com/office/drawing/2014/main" id="{040FF2FA-AD03-4694-8F3E-78F84805312B}"/>
                  </a:ext>
                </a:extLst>
              </p:cNvPr>
              <p:cNvSpPr txBox="1"/>
              <p:nvPr/>
            </p:nvSpPr>
            <p:spPr>
              <a:xfrm>
                <a:off x="2369127" y="2483427"/>
                <a:ext cx="784189" cy="461665"/>
              </a:xfrm>
              <a:prstGeom prst="rect">
                <a:avLst/>
              </a:prstGeom>
              <a:solidFill>
                <a:schemeClr val="bg1"/>
              </a:solidFill>
            </p:spPr>
            <p:txBody>
              <a:bodyPr wrap="none" rtlCol="0">
                <a:spAutoFit/>
              </a:bodyPr>
              <a:lstStyle/>
              <a:p>
                <a:r>
                  <a:rPr lang="en-GB" sz="2400" b="1" dirty="0"/>
                  <a:t>1.25</a:t>
                </a:r>
              </a:p>
            </p:txBody>
          </p:sp>
          <p:sp>
            <p:nvSpPr>
              <p:cNvPr id="7" name="TextBox 6">
                <a:extLst>
                  <a:ext uri="{FF2B5EF4-FFF2-40B4-BE49-F238E27FC236}">
                    <a16:creationId xmlns:a16="http://schemas.microsoft.com/office/drawing/2014/main" id="{4073705E-D38A-4E38-BB35-0C29CB669C82}"/>
                  </a:ext>
                </a:extLst>
              </p:cNvPr>
              <p:cNvSpPr txBox="1"/>
              <p:nvPr/>
            </p:nvSpPr>
            <p:spPr>
              <a:xfrm>
                <a:off x="3635696" y="2483426"/>
                <a:ext cx="801823" cy="461665"/>
              </a:xfrm>
              <a:prstGeom prst="rect">
                <a:avLst/>
              </a:prstGeom>
              <a:solidFill>
                <a:schemeClr val="bg1"/>
              </a:solidFill>
            </p:spPr>
            <p:txBody>
              <a:bodyPr wrap="none" rtlCol="0">
                <a:spAutoFit/>
              </a:bodyPr>
              <a:lstStyle/>
              <a:p>
                <a:r>
                  <a:rPr lang="en-GB" sz="2400" b="1" dirty="0"/>
                  <a:t>25%</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9E25C126-EB3F-418C-8751-039EBACD360A}"/>
                      </a:ext>
                    </a:extLst>
                  </p:cNvPr>
                  <p:cNvSpPr txBox="1"/>
                  <p:nvPr/>
                </p:nvSpPr>
                <p:spPr>
                  <a:xfrm>
                    <a:off x="5039913" y="2322356"/>
                    <a:ext cx="453970" cy="79130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𝟓</m:t>
                              </m:r>
                            </m:num>
                            <m:den>
                              <m:r>
                                <a:rPr lang="en-GB" sz="2400" b="1" i="1" smtClean="0">
                                  <a:latin typeface="Cambria Math" panose="02040503050406030204" pitchFamily="18" charset="0"/>
                                </a:rPr>
                                <m:t>𝟒</m:t>
                              </m:r>
                            </m:den>
                          </m:f>
                        </m:oMath>
                      </m:oMathPara>
                    </a14:m>
                    <a:endParaRPr lang="en-GB" sz="2400" b="1" dirty="0"/>
                  </a:p>
                </p:txBody>
              </p:sp>
            </mc:Choice>
            <mc:Fallback>
              <p:sp>
                <p:nvSpPr>
                  <p:cNvPr id="8" name="TextBox 7">
                    <a:extLst>
                      <a:ext uri="{FF2B5EF4-FFF2-40B4-BE49-F238E27FC236}">
                        <a16:creationId xmlns:a16="http://schemas.microsoft.com/office/drawing/2014/main" id="{9E25C126-EB3F-418C-8751-039EBACD360A}"/>
                      </a:ext>
                    </a:extLst>
                  </p:cNvPr>
                  <p:cNvSpPr txBox="1">
                    <a:spLocks noRot="1" noChangeAspect="1" noMove="1" noResize="1" noEditPoints="1" noAdjustHandles="1" noChangeArrowheads="1" noChangeShapeType="1" noTextEdit="1"/>
                  </p:cNvSpPr>
                  <p:nvPr/>
                </p:nvSpPr>
                <p:spPr>
                  <a:xfrm>
                    <a:off x="5039913" y="2322356"/>
                    <a:ext cx="453970" cy="79130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69D3F125-15AB-487B-B5EB-543303A891C8}"/>
                      </a:ext>
                    </a:extLst>
                  </p:cNvPr>
                  <p:cNvSpPr txBox="1"/>
                  <p:nvPr/>
                </p:nvSpPr>
                <p:spPr>
                  <a:xfrm>
                    <a:off x="6428908" y="2322356"/>
                    <a:ext cx="453970"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𝟑</m:t>
                              </m:r>
                            </m:num>
                            <m:den>
                              <m:r>
                                <a:rPr lang="en-GB" sz="2400" b="1" i="1" smtClean="0">
                                  <a:latin typeface="Cambria Math" panose="02040503050406030204" pitchFamily="18" charset="0"/>
                                </a:rPr>
                                <m:t>𝟗</m:t>
                              </m:r>
                            </m:den>
                          </m:f>
                        </m:oMath>
                      </m:oMathPara>
                    </a14:m>
                    <a:endParaRPr lang="en-GB" sz="2400" b="1" dirty="0"/>
                  </a:p>
                </p:txBody>
              </p:sp>
            </mc:Choice>
            <mc:Fallback>
              <p:sp>
                <p:nvSpPr>
                  <p:cNvPr id="9" name="TextBox 8">
                    <a:extLst>
                      <a:ext uri="{FF2B5EF4-FFF2-40B4-BE49-F238E27FC236}">
                        <a16:creationId xmlns:a16="http://schemas.microsoft.com/office/drawing/2014/main" id="{69D3F125-15AB-487B-B5EB-543303A891C8}"/>
                      </a:ext>
                    </a:extLst>
                  </p:cNvPr>
                  <p:cNvSpPr txBox="1">
                    <a:spLocks noRot="1" noChangeAspect="1" noMove="1" noResize="1" noEditPoints="1" noAdjustHandles="1" noChangeArrowheads="1" noChangeShapeType="1" noTextEdit="1"/>
                  </p:cNvSpPr>
                  <p:nvPr/>
                </p:nvSpPr>
                <p:spPr>
                  <a:xfrm>
                    <a:off x="6428908" y="2322356"/>
                    <a:ext cx="453970" cy="7861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C304A374-7737-4BDD-8FC3-0F75A13FE52A}"/>
                      </a:ext>
                    </a:extLst>
                  </p:cNvPr>
                  <p:cNvSpPr txBox="1"/>
                  <p:nvPr/>
                </p:nvSpPr>
                <p:spPr>
                  <a:xfrm>
                    <a:off x="8818570" y="2322356"/>
                    <a:ext cx="801822" cy="793679"/>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𝟓</m:t>
                              </m:r>
                            </m:num>
                            <m:den>
                              <m:r>
                                <a:rPr lang="en-GB" sz="2400" b="1" i="1" smtClean="0">
                                  <a:latin typeface="Cambria Math" panose="02040503050406030204" pitchFamily="18" charset="0"/>
                                </a:rPr>
                                <m:t>𝟏𝟓</m:t>
                              </m:r>
                            </m:den>
                          </m:f>
                        </m:oMath>
                      </m:oMathPara>
                    </a14:m>
                    <a:endParaRPr lang="en-GB" sz="2400" b="1" dirty="0"/>
                  </a:p>
                </p:txBody>
              </p:sp>
            </mc:Choice>
            <mc:Fallback>
              <p:sp>
                <p:nvSpPr>
                  <p:cNvPr id="11" name="TextBox 10">
                    <a:extLst>
                      <a:ext uri="{FF2B5EF4-FFF2-40B4-BE49-F238E27FC236}">
                        <a16:creationId xmlns:a16="http://schemas.microsoft.com/office/drawing/2014/main" id="{C304A374-7737-4BDD-8FC3-0F75A13FE52A}"/>
                      </a:ext>
                    </a:extLst>
                  </p:cNvPr>
                  <p:cNvSpPr txBox="1">
                    <a:spLocks noRot="1" noChangeAspect="1" noMove="1" noResize="1" noEditPoints="1" noAdjustHandles="1" noChangeArrowheads="1" noChangeShapeType="1" noTextEdit="1"/>
                  </p:cNvSpPr>
                  <p:nvPr/>
                </p:nvSpPr>
                <p:spPr>
                  <a:xfrm>
                    <a:off x="8818570" y="2322356"/>
                    <a:ext cx="801822" cy="793679"/>
                  </a:xfrm>
                  <a:prstGeom prst="rect">
                    <a:avLst/>
                  </a:prstGeom>
                  <a:blipFill>
                    <a:blip r:embed="rId6"/>
                    <a:stretch>
                      <a:fillRect/>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77A268DD-B3CE-4ABF-96C1-45B5DF9DC79F}"/>
                  </a:ext>
                </a:extLst>
              </p:cNvPr>
              <p:cNvSpPr txBox="1"/>
              <p:nvPr/>
            </p:nvSpPr>
            <p:spPr>
              <a:xfrm>
                <a:off x="7552001" y="2482188"/>
                <a:ext cx="801823" cy="461665"/>
              </a:xfrm>
              <a:prstGeom prst="rect">
                <a:avLst/>
              </a:prstGeom>
              <a:solidFill>
                <a:schemeClr val="bg1"/>
              </a:solidFill>
            </p:spPr>
            <p:txBody>
              <a:bodyPr wrap="none" rtlCol="0">
                <a:spAutoFit/>
              </a:bodyPr>
              <a:lstStyle/>
              <a:p>
                <a:r>
                  <a:rPr lang="en-GB" sz="2400" b="1" dirty="0"/>
                  <a:t>30%</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B0EEDBB4-264C-472A-B977-301A14C9C96C}"/>
                      </a:ext>
                    </a:extLst>
                  </p:cNvPr>
                  <p:cNvSpPr txBox="1"/>
                  <p:nvPr/>
                </p:nvSpPr>
                <p:spPr>
                  <a:xfrm>
                    <a:off x="3799203" y="3519821"/>
                    <a:ext cx="602728" cy="783804"/>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𝟏</m:t>
                              </m:r>
                            </m:num>
                            <m:den>
                              <m:r>
                                <a:rPr lang="en-GB" sz="2400" b="1" i="1" smtClean="0">
                                  <a:latin typeface="Cambria Math" panose="02040503050406030204" pitchFamily="18" charset="0"/>
                                </a:rPr>
                                <m:t>𝟏𝟕</m:t>
                              </m:r>
                            </m:den>
                          </m:f>
                        </m:oMath>
                      </m:oMathPara>
                    </a14:m>
                    <a:endParaRPr lang="en-GB" sz="2400" b="1" dirty="0"/>
                  </a:p>
                </p:txBody>
              </p:sp>
            </mc:Choice>
            <mc:Fallback>
              <p:sp>
                <p:nvSpPr>
                  <p:cNvPr id="13" name="TextBox 12">
                    <a:extLst>
                      <a:ext uri="{FF2B5EF4-FFF2-40B4-BE49-F238E27FC236}">
                        <a16:creationId xmlns:a16="http://schemas.microsoft.com/office/drawing/2014/main" id="{B0EEDBB4-264C-472A-B977-301A14C9C96C}"/>
                      </a:ext>
                    </a:extLst>
                  </p:cNvPr>
                  <p:cNvSpPr txBox="1">
                    <a:spLocks noRot="1" noChangeAspect="1" noMove="1" noResize="1" noEditPoints="1" noAdjustHandles="1" noChangeArrowheads="1" noChangeShapeType="1" noTextEdit="1"/>
                  </p:cNvSpPr>
                  <p:nvPr/>
                </p:nvSpPr>
                <p:spPr>
                  <a:xfrm>
                    <a:off x="3799203" y="3519821"/>
                    <a:ext cx="602728" cy="783804"/>
                  </a:xfrm>
                  <a:prstGeom prst="rect">
                    <a:avLst/>
                  </a:prstGeom>
                  <a:blipFill>
                    <a:blip r:embed="rId7"/>
                    <a:stretch>
                      <a:fillRect/>
                    </a:stretch>
                  </a:blipFill>
                </p:spPr>
                <p:txBody>
                  <a:bodyPr/>
                  <a:lstStyle/>
                  <a:p>
                    <a:r>
                      <a:rPr lang="en-GB">
                        <a:noFill/>
                      </a:rPr>
                      <a:t> </a:t>
                    </a:r>
                  </a:p>
                </p:txBody>
              </p:sp>
            </mc:Fallback>
          </mc:AlternateContent>
          <p:sp>
            <p:nvSpPr>
              <p:cNvPr id="14" name="TextBox 13">
                <a:extLst>
                  <a:ext uri="{FF2B5EF4-FFF2-40B4-BE49-F238E27FC236}">
                    <a16:creationId xmlns:a16="http://schemas.microsoft.com/office/drawing/2014/main" id="{820BC19A-4551-448D-954C-0792F3C04278}"/>
                  </a:ext>
                </a:extLst>
              </p:cNvPr>
              <p:cNvSpPr txBox="1"/>
              <p:nvPr/>
            </p:nvSpPr>
            <p:spPr>
              <a:xfrm>
                <a:off x="4880653" y="3700439"/>
                <a:ext cx="784189" cy="461665"/>
              </a:xfrm>
              <a:prstGeom prst="rect">
                <a:avLst/>
              </a:prstGeom>
              <a:solidFill>
                <a:schemeClr val="bg1"/>
              </a:solidFill>
            </p:spPr>
            <p:txBody>
              <a:bodyPr wrap="none" rtlCol="0">
                <a:spAutoFit/>
              </a:bodyPr>
              <a:lstStyle/>
              <a:p>
                <a:r>
                  <a:rPr lang="en-GB" sz="2400" b="1" dirty="0"/>
                  <a:t>0.17</a:t>
                </a:r>
              </a:p>
            </p:txBody>
          </p:sp>
          <p:sp>
            <p:nvSpPr>
              <p:cNvPr id="15" name="TextBox 14">
                <a:extLst>
                  <a:ext uri="{FF2B5EF4-FFF2-40B4-BE49-F238E27FC236}">
                    <a16:creationId xmlns:a16="http://schemas.microsoft.com/office/drawing/2014/main" id="{DE86A6BE-3EBE-4206-8EF3-B62625E3F800}"/>
                  </a:ext>
                </a:extLst>
              </p:cNvPr>
              <p:cNvSpPr txBox="1"/>
              <p:nvPr/>
            </p:nvSpPr>
            <p:spPr>
              <a:xfrm>
                <a:off x="6080393" y="3700439"/>
                <a:ext cx="882205" cy="461665"/>
              </a:xfrm>
              <a:prstGeom prst="rect">
                <a:avLst/>
              </a:prstGeom>
              <a:solidFill>
                <a:schemeClr val="bg1"/>
              </a:solidFill>
            </p:spPr>
            <p:txBody>
              <a:bodyPr wrap="square" rtlCol="0">
                <a:spAutoFit/>
              </a:bodyPr>
              <a:lstStyle/>
              <a:p>
                <a:r>
                  <a:rPr lang="en-GB" sz="2400" b="1" dirty="0"/>
                  <a:t>17%</a:t>
                </a: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CD93D748-2369-4ACC-93EB-6D4B482C17D8}"/>
                      </a:ext>
                    </a:extLst>
                  </p:cNvPr>
                  <p:cNvSpPr txBox="1"/>
                  <p:nvPr/>
                </p:nvSpPr>
                <p:spPr>
                  <a:xfrm>
                    <a:off x="7435325" y="3538182"/>
                    <a:ext cx="822661" cy="7861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2400" b="1" i="1" smtClean="0">
                                  <a:latin typeface="Cambria Math" panose="02040503050406030204" pitchFamily="18" charset="0"/>
                                </a:rPr>
                              </m:ctrlPr>
                            </m:fPr>
                            <m:num>
                              <m:r>
                                <a:rPr lang="en-GB" sz="2400" b="1" i="1" smtClean="0">
                                  <a:latin typeface="Cambria Math" panose="02040503050406030204" pitchFamily="18" charset="0"/>
                                </a:rPr>
                                <m:t>𝟑𝟒</m:t>
                              </m:r>
                            </m:num>
                            <m:den>
                              <m:r>
                                <a:rPr lang="en-GB" sz="2400" b="1" i="1" smtClean="0">
                                  <a:latin typeface="Cambria Math" panose="02040503050406030204" pitchFamily="18" charset="0"/>
                                </a:rPr>
                                <m:t>𝟐</m:t>
                              </m:r>
                              <m:r>
                                <a:rPr lang="en-GB" sz="2400" b="1" i="1" smtClean="0">
                                  <a:latin typeface="Cambria Math" panose="02040503050406030204" pitchFamily="18" charset="0"/>
                                </a:rPr>
                                <m:t>𝟎𝟎</m:t>
                              </m:r>
                            </m:den>
                          </m:f>
                        </m:oMath>
                      </m:oMathPara>
                    </a14:m>
                    <a:endParaRPr lang="en-GB" sz="2400" b="1" dirty="0"/>
                  </a:p>
                </p:txBody>
              </p:sp>
            </mc:Choice>
            <mc:Fallback>
              <p:sp>
                <p:nvSpPr>
                  <p:cNvPr id="16" name="TextBox 15">
                    <a:extLst>
                      <a:ext uri="{FF2B5EF4-FFF2-40B4-BE49-F238E27FC236}">
                        <a16:creationId xmlns:a16="http://schemas.microsoft.com/office/drawing/2014/main" id="{CD93D748-2369-4ACC-93EB-6D4B482C17D8}"/>
                      </a:ext>
                    </a:extLst>
                  </p:cNvPr>
                  <p:cNvSpPr txBox="1">
                    <a:spLocks noRot="1" noChangeAspect="1" noMove="1" noResize="1" noEditPoints="1" noAdjustHandles="1" noChangeArrowheads="1" noChangeShapeType="1" noTextEdit="1"/>
                  </p:cNvSpPr>
                  <p:nvPr/>
                </p:nvSpPr>
                <p:spPr>
                  <a:xfrm>
                    <a:off x="7435325" y="3538182"/>
                    <a:ext cx="822661" cy="786177"/>
                  </a:xfrm>
                  <a:prstGeom prst="rect">
                    <a:avLst/>
                  </a:prstGeom>
                  <a:blipFill>
                    <a:blip r:embed="rId8"/>
                    <a:stretch>
                      <a:fillRect/>
                    </a:stretch>
                  </a:blipFill>
                </p:spPr>
                <p:txBody>
                  <a:bodyPr/>
                  <a:lstStyle/>
                  <a:p>
                    <a:r>
                      <a:rPr lang="en-GB">
                        <a:noFill/>
                      </a:rPr>
                      <a:t> </a:t>
                    </a:r>
                  </a:p>
                </p:txBody>
              </p:sp>
            </mc:Fallback>
          </mc:AlternateContent>
        </p:grpSp>
      </p:grpSp>
      <p:sp>
        <p:nvSpPr>
          <p:cNvPr id="17" name="TextBox 16">
            <a:extLst>
              <a:ext uri="{FF2B5EF4-FFF2-40B4-BE49-F238E27FC236}">
                <a16:creationId xmlns:a16="http://schemas.microsoft.com/office/drawing/2014/main" id="{6C972B71-48AD-4B12-BCE6-3DC7401C3AB9}"/>
              </a:ext>
            </a:extLst>
          </p:cNvPr>
          <p:cNvSpPr txBox="1"/>
          <p:nvPr/>
        </p:nvSpPr>
        <p:spPr>
          <a:xfrm>
            <a:off x="6149818" y="5789575"/>
            <a:ext cx="4267258" cy="307777"/>
          </a:xfrm>
          <a:prstGeom prst="rect">
            <a:avLst/>
          </a:prstGeom>
          <a:noFill/>
        </p:spPr>
        <p:txBody>
          <a:bodyPr wrap="none" rtlCol="0">
            <a:spAutoFit/>
          </a:bodyPr>
          <a:lstStyle/>
          <a:p>
            <a:r>
              <a:rPr lang="en-GB" sz="1400" dirty="0"/>
              <a:t>Adapted from ‘I See Reasoning’ by Gareth Metcalfe</a:t>
            </a:r>
          </a:p>
        </p:txBody>
      </p:sp>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6EFA8773-FC9A-423B-AFB4-20EA3DB92A56}"/>
                  </a:ext>
                </a:extLst>
              </p:cNvPr>
              <p:cNvSpPr txBox="1"/>
              <p:nvPr/>
            </p:nvSpPr>
            <p:spPr>
              <a:xfrm>
                <a:off x="773068" y="4725489"/>
                <a:ext cx="9635971" cy="993413"/>
              </a:xfrm>
              <a:prstGeom prst="rect">
                <a:avLst/>
              </a:prstGeom>
              <a:noFill/>
            </p:spPr>
            <p:txBody>
              <a:bodyPr wrap="none" rtlCol="0">
                <a:spAutoFit/>
              </a:bodyPr>
              <a:lstStyle/>
              <a:p>
                <a:pPr algn="ctr"/>
                <a:r>
                  <a:rPr lang="en-GB" sz="2400" b="1" dirty="0">
                    <a:solidFill>
                      <a:schemeClr val="accent1">
                        <a:lumMod val="50000"/>
                      </a:schemeClr>
                    </a:solidFill>
                  </a:rPr>
                  <a:t>Identify a decimal , a fraction, a mixed number and a percentage </a:t>
                </a:r>
              </a:p>
              <a:p>
                <a:pPr algn="ctr"/>
                <a:r>
                  <a:rPr lang="en-GB" sz="2400" b="1" dirty="0">
                    <a:solidFill>
                      <a:schemeClr val="accent1">
                        <a:lumMod val="50000"/>
                      </a:schemeClr>
                    </a:solidFill>
                  </a:rPr>
                  <a:t>that are equivalent to </a:t>
                </a:r>
                <a14:m>
                  <m:oMath xmlns:m="http://schemas.openxmlformats.org/officeDocument/2006/math">
                    <m:f>
                      <m:fPr>
                        <m:ctrlPr>
                          <a:rPr lang="en-GB" sz="2400" b="1" i="1" smtClean="0">
                            <a:solidFill>
                              <a:schemeClr val="accent1">
                                <a:lumMod val="50000"/>
                              </a:schemeClr>
                            </a:solidFill>
                            <a:latin typeface="Cambria Math" panose="02040503050406030204" pitchFamily="18" charset="0"/>
                          </a:rPr>
                        </m:ctrlPr>
                      </m:fPr>
                      <m:num>
                        <m:r>
                          <a:rPr lang="en-GB" sz="2400" b="1" i="1" smtClean="0">
                            <a:solidFill>
                              <a:schemeClr val="accent1">
                                <a:lumMod val="50000"/>
                              </a:schemeClr>
                            </a:solidFill>
                            <a:latin typeface="Cambria Math" panose="02040503050406030204" pitchFamily="18" charset="0"/>
                          </a:rPr>
                          <m:t>𝟕</m:t>
                        </m:r>
                      </m:num>
                      <m:den>
                        <m:r>
                          <a:rPr lang="en-GB" sz="2400" b="1" i="1" smtClean="0">
                            <a:solidFill>
                              <a:schemeClr val="accent1">
                                <a:lumMod val="50000"/>
                              </a:schemeClr>
                            </a:solidFill>
                            <a:latin typeface="Cambria Math" panose="02040503050406030204" pitchFamily="18" charset="0"/>
                          </a:rPr>
                          <m:t>𝟓</m:t>
                        </m:r>
                      </m:den>
                    </m:f>
                  </m:oMath>
                </a14:m>
                <a:endParaRPr lang="en-GB" sz="2400" b="1" dirty="0">
                  <a:solidFill>
                    <a:schemeClr val="accent1">
                      <a:lumMod val="50000"/>
                    </a:schemeClr>
                  </a:solidFill>
                </a:endParaRPr>
              </a:p>
            </p:txBody>
          </p:sp>
        </mc:Choice>
        <mc:Fallback>
          <p:sp>
            <p:nvSpPr>
              <p:cNvPr id="18" name="TextBox 17">
                <a:extLst>
                  <a:ext uri="{FF2B5EF4-FFF2-40B4-BE49-F238E27FC236}">
                    <a16:creationId xmlns:a16="http://schemas.microsoft.com/office/drawing/2014/main" id="{6EFA8773-FC9A-423B-AFB4-20EA3DB92A56}"/>
                  </a:ext>
                </a:extLst>
              </p:cNvPr>
              <p:cNvSpPr txBox="1">
                <a:spLocks noRot="1" noChangeAspect="1" noMove="1" noResize="1" noEditPoints="1" noAdjustHandles="1" noChangeArrowheads="1" noChangeShapeType="1" noTextEdit="1"/>
              </p:cNvSpPr>
              <p:nvPr/>
            </p:nvSpPr>
            <p:spPr>
              <a:xfrm>
                <a:off x="773068" y="4725489"/>
                <a:ext cx="9635971" cy="993413"/>
              </a:xfrm>
              <a:prstGeom prst="rect">
                <a:avLst/>
              </a:prstGeom>
              <a:blipFill>
                <a:blip r:embed="rId9"/>
                <a:stretch>
                  <a:fillRect l="-506" t="-4294" r="-443" b="-4908"/>
                </a:stretch>
              </a:blipFill>
            </p:spPr>
            <p:txBody>
              <a:bodyPr/>
              <a:lstStyle/>
              <a:p>
                <a:r>
                  <a:rPr lang="en-GB">
                    <a:noFill/>
                  </a:rPr>
                  <a:t> </a:t>
                </a:r>
              </a:p>
            </p:txBody>
          </p:sp>
        </mc:Fallback>
      </mc:AlternateContent>
      <p:sp>
        <p:nvSpPr>
          <p:cNvPr id="19" name="TextBox 18">
            <a:extLst>
              <a:ext uri="{FF2B5EF4-FFF2-40B4-BE49-F238E27FC236}">
                <a16:creationId xmlns:a16="http://schemas.microsoft.com/office/drawing/2014/main" id="{B9A6AEC6-78A5-451E-A9FE-FAC585CF19B9}"/>
              </a:ext>
            </a:extLst>
          </p:cNvPr>
          <p:cNvSpPr txBox="1"/>
          <p:nvPr/>
        </p:nvSpPr>
        <p:spPr>
          <a:xfrm>
            <a:off x="3635696" y="6168026"/>
            <a:ext cx="6596678" cy="369332"/>
          </a:xfrm>
          <a:prstGeom prst="rect">
            <a:avLst/>
          </a:prstGeom>
          <a:noFill/>
        </p:spPr>
        <p:txBody>
          <a:bodyPr wrap="none" rtlCol="0">
            <a:spAutoFit/>
          </a:bodyPr>
          <a:lstStyle/>
          <a:p>
            <a:r>
              <a:rPr lang="en-GB" dirty="0"/>
              <a:t>For each set in a box, choose the odd one out and explain why</a:t>
            </a:r>
          </a:p>
        </p:txBody>
      </p:sp>
    </p:spTree>
    <p:extLst>
      <p:ext uri="{BB962C8B-B14F-4D97-AF65-F5344CB8AC3E}">
        <p14:creationId xmlns:p14="http://schemas.microsoft.com/office/powerpoint/2010/main" val="368642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B6F8663-5DB6-4FD3-90F5-79E964D1E104}"/>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3E2CBAA4-47CE-4201-AA81-E87D8F67246A}"/>
              </a:ext>
            </a:extLst>
          </p:cNvPr>
          <p:cNvPicPr>
            <a:picLocks noChangeAspect="1"/>
          </p:cNvPicPr>
          <p:nvPr/>
        </p:nvPicPr>
        <p:blipFill>
          <a:blip r:embed="rId3"/>
          <a:stretch>
            <a:fillRect/>
          </a:stretch>
        </p:blipFill>
        <p:spPr>
          <a:xfrm>
            <a:off x="2137810" y="1752366"/>
            <a:ext cx="7916380" cy="3353268"/>
          </a:xfrm>
          <a:prstGeom prst="rect">
            <a:avLst/>
          </a:prstGeom>
        </p:spPr>
      </p:pic>
      <p:sp>
        <p:nvSpPr>
          <p:cNvPr id="4" name="TextBox 3">
            <a:extLst>
              <a:ext uri="{FF2B5EF4-FFF2-40B4-BE49-F238E27FC236}">
                <a16:creationId xmlns:a16="http://schemas.microsoft.com/office/drawing/2014/main" id="{B01B9E6E-974B-4E9F-AC37-C6B5060FD112}"/>
              </a:ext>
            </a:extLst>
          </p:cNvPr>
          <p:cNvSpPr txBox="1"/>
          <p:nvPr/>
        </p:nvSpPr>
        <p:spPr>
          <a:xfrm>
            <a:off x="6040050" y="5933209"/>
            <a:ext cx="4077463" cy="307777"/>
          </a:xfrm>
          <a:prstGeom prst="rect">
            <a:avLst/>
          </a:prstGeom>
          <a:noFill/>
        </p:spPr>
        <p:txBody>
          <a:bodyPr wrap="none" rtlCol="0">
            <a:spAutoFit/>
          </a:bodyPr>
          <a:lstStyle/>
          <a:p>
            <a:r>
              <a:rPr lang="en-GB" sz="1400" dirty="0"/>
              <a:t>Taken from ‘I See Reasoning’ by Gareth Metcalfe</a:t>
            </a:r>
          </a:p>
        </p:txBody>
      </p:sp>
    </p:spTree>
    <p:extLst>
      <p:ext uri="{BB962C8B-B14F-4D97-AF65-F5344CB8AC3E}">
        <p14:creationId xmlns:p14="http://schemas.microsoft.com/office/powerpoint/2010/main" val="120581787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968</TotalTime>
  <Words>1003</Words>
  <Application>Microsoft Office PowerPoint</Application>
  <PresentationFormat>Widescreen</PresentationFormat>
  <Paragraphs>163</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 Math</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91</cp:revision>
  <dcterms:created xsi:type="dcterms:W3CDTF">2021-01-05T11:02:27Z</dcterms:created>
  <dcterms:modified xsi:type="dcterms:W3CDTF">2021-01-21T12:03:36Z</dcterms:modified>
</cp:coreProperties>
</file>