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2" r:id="rId2"/>
    <p:sldId id="2643" r:id="rId3"/>
    <p:sldId id="2645" r:id="rId4"/>
    <p:sldId id="262" r:id="rId5"/>
    <p:sldId id="273" r:id="rId6"/>
    <p:sldId id="2637" r:id="rId7"/>
    <p:sldId id="2638" r:id="rId8"/>
    <p:sldId id="2639" r:id="rId9"/>
    <p:sldId id="2644" r:id="rId10"/>
    <p:sldId id="2641" r:id="rId11"/>
    <p:sldId id="264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8" autoAdjust="0"/>
    <p:restoredTop sz="94660"/>
  </p:normalViewPr>
  <p:slideViewPr>
    <p:cSldViewPr snapToGrid="0">
      <p:cViewPr varScale="1">
        <p:scale>
          <a:sx n="77" d="100"/>
          <a:sy n="77" d="100"/>
        </p:scale>
        <p:origin x="228"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0AFF3-C104-4FF2-9246-46F3E7242363}" type="datetimeFigureOut">
              <a:rPr lang="en-GB" smtClean="0"/>
              <a:t>19/01/2021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9179-DAC7-4087-8034-1DBDA8E953E7}" type="slidenum">
              <a:rPr lang="en-GB" smtClean="0"/>
              <a:t>‹#›</a:t>
            </a:fld>
            <a:endParaRPr lang="en-GB"/>
          </a:p>
        </p:txBody>
      </p:sp>
    </p:spTree>
    <p:extLst>
      <p:ext uri="{BB962C8B-B14F-4D97-AF65-F5344CB8AC3E}">
        <p14:creationId xmlns:p14="http://schemas.microsoft.com/office/powerpoint/2010/main" val="20175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32829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6648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00996"/>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963084" y="1700809"/>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2067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885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3175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54707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5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766733" y="1484785"/>
            <a:ext cx="6815667"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84785"/>
            <a:ext cx="4011084"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290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5003" y="4800600"/>
            <a:ext cx="73152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605003" y="612775"/>
            <a:ext cx="7315200" cy="4114800"/>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605003" y="5367338"/>
            <a:ext cx="73152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574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1" y="274638"/>
            <a:ext cx="81745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609600" y="1600200"/>
            <a:ext cx="109728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052" name="Picture 2"/>
          <p:cNvPicPr>
            <a:picLocks noChangeAspect="1" noChangeArrowheads="1"/>
          </p:cNvPicPr>
          <p:nvPr/>
        </p:nvPicPr>
        <p:blipFill>
          <a:blip r:embed="rId11">
            <a:extLst>
              <a:ext uri="{28A0092B-C50C-407E-A947-70E740481C1C}">
                <a14:useLocalDpi xmlns:a14="http://schemas.microsoft.com/office/drawing/2010/main" val="0"/>
              </a:ext>
            </a:extLst>
          </a:blip>
          <a:srcRect r="81207" b="43192"/>
          <a:stretch>
            <a:fillRect/>
          </a:stretch>
        </p:blipFill>
        <p:spPr bwMode="auto">
          <a:xfrm>
            <a:off x="9914468" y="4652964"/>
            <a:ext cx="251883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5967" y="260350"/>
            <a:ext cx="2641600" cy="7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41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itchFamily="34" charset="0"/>
          <a:cs typeface="Arial" pitchFamily="34" charset="0"/>
        </a:defRPr>
      </a:lvl2pPr>
      <a:lvl3pPr algn="ctr" rtl="0" eaLnBrk="0" fontAlgn="base" hangingPunct="0">
        <a:spcBef>
          <a:spcPct val="0"/>
        </a:spcBef>
        <a:spcAft>
          <a:spcPct val="0"/>
        </a:spcAft>
        <a:defRPr sz="3200">
          <a:solidFill>
            <a:schemeClr val="tx1"/>
          </a:solidFill>
          <a:latin typeface="Arial" pitchFamily="34" charset="0"/>
          <a:cs typeface="Arial" pitchFamily="34" charset="0"/>
        </a:defRPr>
      </a:lvl3pPr>
      <a:lvl4pPr algn="ctr" rtl="0" eaLnBrk="0" fontAlgn="base" hangingPunct="0">
        <a:spcBef>
          <a:spcPct val="0"/>
        </a:spcBef>
        <a:spcAft>
          <a:spcPct val="0"/>
        </a:spcAft>
        <a:defRPr sz="3200">
          <a:solidFill>
            <a:schemeClr val="tx1"/>
          </a:solidFill>
          <a:latin typeface="Arial" pitchFamily="34" charset="0"/>
          <a:cs typeface="Arial" pitchFamily="34" charset="0"/>
        </a:defRPr>
      </a:lvl4pPr>
      <a:lvl5pPr algn="ctr" rtl="0" eaLnBrk="0" fontAlgn="base" hangingPunct="0">
        <a:spcBef>
          <a:spcPct val="0"/>
        </a:spcBef>
        <a:spcAft>
          <a:spcPct val="0"/>
        </a:spcAft>
        <a:defRPr sz="3200">
          <a:solidFill>
            <a:schemeClr val="tx1"/>
          </a:solidFill>
          <a:latin typeface="Arial" pitchFamily="34" charset="0"/>
          <a:cs typeface="Arial" pitchFamily="34" charset="0"/>
        </a:defRPr>
      </a:lvl5pPr>
      <a:lvl6pPr marL="457200" algn="ctr" rtl="0" fontAlgn="base">
        <a:spcBef>
          <a:spcPct val="0"/>
        </a:spcBef>
        <a:spcAft>
          <a:spcPct val="0"/>
        </a:spcAft>
        <a:defRPr sz="3200">
          <a:solidFill>
            <a:schemeClr val="tx1"/>
          </a:solidFill>
          <a:latin typeface="Arial" pitchFamily="34" charset="0"/>
          <a:cs typeface="Arial" pitchFamily="34" charset="0"/>
        </a:defRPr>
      </a:lvl6pPr>
      <a:lvl7pPr marL="914400" algn="ctr" rtl="0" fontAlgn="base">
        <a:spcBef>
          <a:spcPct val="0"/>
        </a:spcBef>
        <a:spcAft>
          <a:spcPct val="0"/>
        </a:spcAft>
        <a:defRPr sz="3200">
          <a:solidFill>
            <a:schemeClr val="tx1"/>
          </a:solidFill>
          <a:latin typeface="Arial" pitchFamily="34" charset="0"/>
          <a:cs typeface="Arial" pitchFamily="34" charset="0"/>
        </a:defRPr>
      </a:lvl7pPr>
      <a:lvl8pPr marL="1371600" algn="ctr" rtl="0" fontAlgn="base">
        <a:spcBef>
          <a:spcPct val="0"/>
        </a:spcBef>
        <a:spcAft>
          <a:spcPct val="0"/>
        </a:spcAft>
        <a:defRPr sz="3200">
          <a:solidFill>
            <a:schemeClr val="tx1"/>
          </a:solidFill>
          <a:latin typeface="Arial" pitchFamily="34" charset="0"/>
          <a:cs typeface="Arial" pitchFamily="34" charset="0"/>
        </a:defRPr>
      </a:lvl8pPr>
      <a:lvl9pPr marL="1828800" algn="ctr" rtl="0" fontAlgn="base">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Jo.Lees@hants.gov.uk" TargetMode="External"/><Relationship Id="rId2" Type="http://schemas.openxmlformats.org/officeDocument/2006/relationships/hyperlink" Target="mailto:Jacqui.clifft@hants.gov.uk"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hyperlink" Target="mailto:hias.enquiries@hants.gov.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 t="1016" r="535"/>
          <a:stretch/>
        </p:blipFill>
        <p:spPr bwMode="auto">
          <a:xfrm>
            <a:off x="472664" y="171903"/>
            <a:ext cx="10163596" cy="651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847528" y="1628801"/>
            <a:ext cx="7772400" cy="1470025"/>
          </a:xfrm>
        </p:spPr>
        <p:txBody>
          <a:bodyPr>
            <a:normAutofit/>
          </a:bodyPr>
          <a:lstStyle/>
          <a:p>
            <a:pPr algn="l"/>
            <a:r>
              <a:rPr lang="en-GB" b="1" dirty="0"/>
              <a:t>Year 3</a:t>
            </a:r>
          </a:p>
        </p:txBody>
      </p:sp>
      <p:sp>
        <p:nvSpPr>
          <p:cNvPr id="3" name="Subtitle 2"/>
          <p:cNvSpPr>
            <a:spLocks noGrp="1"/>
          </p:cNvSpPr>
          <p:nvPr>
            <p:ph type="subTitle" idx="1"/>
          </p:nvPr>
        </p:nvSpPr>
        <p:spPr>
          <a:xfrm>
            <a:off x="1847528" y="3068960"/>
            <a:ext cx="7776864" cy="966223"/>
          </a:xfrm>
        </p:spPr>
        <p:txBody>
          <a:bodyPr>
            <a:normAutofit fontScale="92500" lnSpcReduction="20000"/>
          </a:bodyPr>
          <a:lstStyle/>
          <a:p>
            <a:pPr algn="l"/>
            <a:r>
              <a:rPr lang="en-GB" sz="2400" dirty="0">
                <a:solidFill>
                  <a:schemeClr val="tx1"/>
                </a:solidFill>
              </a:rPr>
              <a:t>Addition and Subtraction</a:t>
            </a:r>
          </a:p>
          <a:p>
            <a:pPr marL="342900" indent="-342900" algn="l">
              <a:buFont typeface="Arial" panose="020B0604020202020204" pitchFamily="34" charset="0"/>
              <a:buChar char="•"/>
            </a:pPr>
            <a:r>
              <a:rPr lang="en-GB" sz="2400" dirty="0">
                <a:solidFill>
                  <a:schemeClr val="tx1"/>
                </a:solidFill>
              </a:rPr>
              <a:t>Solve number problems and practical problems in the context of measurement</a:t>
            </a:r>
          </a:p>
        </p:txBody>
      </p:sp>
      <p:sp>
        <p:nvSpPr>
          <p:cNvPr id="4" name="Subtitle 2"/>
          <p:cNvSpPr txBox="1">
            <a:spLocks/>
          </p:cNvSpPr>
          <p:nvPr/>
        </p:nvSpPr>
        <p:spPr>
          <a:xfrm>
            <a:off x="1883718" y="4797152"/>
            <a:ext cx="7776864" cy="1126976"/>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dirty="0">
                <a:solidFill>
                  <a:schemeClr val="tx1"/>
                </a:solidFill>
                <a:latin typeface="Arial" panose="020B0604020202020204" pitchFamily="34" charset="0"/>
                <a:cs typeface="Arial" panose="020B0604020202020204" pitchFamily="34" charset="0"/>
              </a:rPr>
              <a:t>HIAS maths  Team</a:t>
            </a:r>
          </a:p>
          <a:p>
            <a:pPr algn="l"/>
            <a:r>
              <a:rPr lang="en-GB" sz="1200" dirty="0">
                <a:solidFill>
                  <a:schemeClr val="tx1"/>
                </a:solidFill>
                <a:latin typeface="Arial" panose="020B0604020202020204" pitchFamily="34" charset="0"/>
                <a:cs typeface="Arial" panose="020B0604020202020204" pitchFamily="34" charset="0"/>
              </a:rPr>
              <a:t>Spring 2021</a:t>
            </a:r>
          </a:p>
          <a:p>
            <a:pPr algn="l"/>
            <a:r>
              <a:rPr lang="en-GB" sz="1200" dirty="0">
                <a:solidFill>
                  <a:schemeClr val="tx1"/>
                </a:solidFill>
                <a:latin typeface="Arial" panose="020B0604020202020204" pitchFamily="34" charset="0"/>
                <a:cs typeface="Arial" panose="020B0604020202020204" pitchFamily="34" charset="0"/>
              </a:rPr>
              <a:t>Final version</a:t>
            </a:r>
          </a:p>
          <a:p>
            <a:pPr algn="l"/>
            <a:endParaRPr lang="en-GB" sz="1400" dirty="0">
              <a:solidFill>
                <a:schemeClr val="tx1"/>
              </a:solidFill>
              <a:latin typeface="Arial" panose="020B0604020202020204" pitchFamily="34" charset="0"/>
              <a:cs typeface="Arial" panose="020B0604020202020204" pitchFamily="34" charset="0"/>
            </a:endParaRPr>
          </a:p>
          <a:p>
            <a:pPr algn="l"/>
            <a:r>
              <a:rPr lang="en-GB" sz="1200" dirty="0">
                <a:solidFill>
                  <a:schemeClr val="tx1"/>
                </a:solidFill>
                <a:latin typeface="Arial" panose="020B0604020202020204" pitchFamily="34" charset="0"/>
                <a:cs typeface="Arial" panose="020B0604020202020204" pitchFamily="34" charset="0"/>
              </a:rPr>
              <a:t>© Hampshire County Council</a:t>
            </a:r>
          </a:p>
          <a:p>
            <a:pPr algn="l"/>
            <a:endParaRPr lang="en-GB" sz="1400" dirty="0">
              <a:solidFill>
                <a:schemeClr val="tx1"/>
              </a:solidFill>
              <a:latin typeface="Arial" panose="020B0604020202020204" pitchFamily="34" charset="0"/>
              <a:cs typeface="Arial" panose="020B0604020202020204" pitchFamily="34"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9789537" y="323225"/>
            <a:ext cx="2139950" cy="835025"/>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355841" y="6052700"/>
            <a:ext cx="1951355" cy="504825"/>
          </a:xfrm>
          <a:prstGeom prst="rect">
            <a:avLst/>
          </a:prstGeom>
          <a:noFill/>
          <a:ln>
            <a:noFill/>
          </a:ln>
        </p:spPr>
      </p:pic>
      <p:sp>
        <p:nvSpPr>
          <p:cNvPr id="9" name="Text Box 2">
            <a:extLst>
              <a:ext uri="{FF2B5EF4-FFF2-40B4-BE49-F238E27FC236}">
                <a16:creationId xmlns:a16="http://schemas.microsoft.com/office/drawing/2014/main" id="{F7241127-A1E3-4953-ACD2-C403C58C0D98}"/>
              </a:ext>
            </a:extLst>
          </p:cNvPr>
          <p:cNvSpPr txBox="1">
            <a:spLocks noChangeArrowheads="1"/>
          </p:cNvSpPr>
          <p:nvPr/>
        </p:nvSpPr>
        <p:spPr bwMode="auto">
          <a:xfrm>
            <a:off x="1621105" y="982672"/>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428424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Autofit/>
          </a:bodyPr>
          <a:lstStyle/>
          <a:p>
            <a:pPr algn="l"/>
            <a:r>
              <a:rPr lang="en-GB" sz="2000" b="1" dirty="0"/>
              <a:t>Review your solution: does it seem reasonable?</a:t>
            </a:r>
            <a:br>
              <a:rPr lang="en-GB" sz="2000" b="1" dirty="0"/>
            </a:br>
            <a:r>
              <a:rPr lang="en-GB" sz="2000" b="1" dirty="0"/>
              <a:t>Which steps/ parts did you find easy and which harder?</a:t>
            </a:r>
          </a:p>
        </p:txBody>
      </p:sp>
      <p:sp>
        <p:nvSpPr>
          <p:cNvPr id="7" name="TextBox 6">
            <a:extLst>
              <a:ext uri="{FF2B5EF4-FFF2-40B4-BE49-F238E27FC236}">
                <a16:creationId xmlns:a16="http://schemas.microsoft.com/office/drawing/2014/main" id="{82B95C2A-ABE7-40E7-8C98-4D1427C073AA}"/>
              </a:ext>
            </a:extLst>
          </p:cNvPr>
          <p:cNvSpPr txBox="1"/>
          <p:nvPr/>
        </p:nvSpPr>
        <p:spPr>
          <a:xfrm>
            <a:off x="535422" y="1765879"/>
            <a:ext cx="4518053" cy="4124206"/>
          </a:xfrm>
          <a:prstGeom prst="rect">
            <a:avLst/>
          </a:prstGeom>
          <a:solidFill>
            <a:schemeClr val="accent5">
              <a:lumMod val="20000"/>
              <a:lumOff val="80000"/>
            </a:schemeClr>
          </a:solidFill>
        </p:spPr>
        <p:txBody>
          <a:bodyPr wrap="square" rtlCol="0">
            <a:spAutoFit/>
          </a:bodyPr>
          <a:lstStyle/>
          <a:p>
            <a:r>
              <a:rPr lang="en-GB" b="1" dirty="0">
                <a:cs typeface="Times New Roman" panose="02020603050405020304" pitchFamily="18" charset="0"/>
              </a:rPr>
              <a:t>How could you check?</a:t>
            </a:r>
          </a:p>
          <a:p>
            <a:endParaRPr lang="en-GB" b="1" dirty="0">
              <a:cs typeface="Times New Roman" panose="02020603050405020304" pitchFamily="18" charset="0"/>
            </a:endParaRPr>
          </a:p>
          <a:p>
            <a:pPr marL="342900" indent="-342900">
              <a:buAutoNum type="arabicPeriod"/>
            </a:pPr>
            <a:r>
              <a:rPr lang="en-GB" b="1" dirty="0">
                <a:cs typeface="Times New Roman" panose="02020603050405020304" pitchFamily="18" charset="0"/>
              </a:rPr>
              <a:t>Go through the steps you took  and check for errors</a:t>
            </a:r>
          </a:p>
          <a:p>
            <a:r>
              <a:rPr lang="en-GB" sz="1600" b="1" dirty="0">
                <a:cs typeface="Times New Roman" panose="02020603050405020304" pitchFamily="18" charset="0"/>
              </a:rPr>
              <a:t>      </a:t>
            </a:r>
            <a:r>
              <a:rPr lang="en-GB" sz="1600" dirty="0">
                <a:cs typeface="Times New Roman" panose="02020603050405020304" pitchFamily="18" charset="0"/>
              </a:rPr>
              <a:t>Remember the question is about finding the </a:t>
            </a:r>
          </a:p>
          <a:p>
            <a:r>
              <a:rPr lang="en-GB" sz="1600" dirty="0">
                <a:cs typeface="Times New Roman" panose="02020603050405020304" pitchFamily="18" charset="0"/>
              </a:rPr>
              <a:t>      total height of Amy’s sunflower and </a:t>
            </a:r>
          </a:p>
          <a:p>
            <a:r>
              <a:rPr lang="en-GB" sz="1600" dirty="0">
                <a:cs typeface="Times New Roman" panose="02020603050405020304" pitchFamily="18" charset="0"/>
              </a:rPr>
              <a:t>      comparing it with the height of Sophie’s </a:t>
            </a:r>
          </a:p>
          <a:p>
            <a:r>
              <a:rPr lang="en-GB" sz="1600" dirty="0">
                <a:cs typeface="Times New Roman" panose="02020603050405020304" pitchFamily="18" charset="0"/>
              </a:rPr>
              <a:t>      sunflower.</a:t>
            </a:r>
          </a:p>
          <a:p>
            <a:endParaRPr lang="en-GB" b="1" dirty="0">
              <a:cs typeface="Times New Roman" panose="02020603050405020304" pitchFamily="18" charset="0"/>
            </a:endParaRPr>
          </a:p>
          <a:p>
            <a:pPr marL="342900" indent="-342900">
              <a:buAutoNum type="arabicPeriod" startAt="2"/>
            </a:pPr>
            <a:r>
              <a:rPr lang="en-GB" b="1" dirty="0">
                <a:cs typeface="Times New Roman" panose="02020603050405020304" pitchFamily="18" charset="0"/>
              </a:rPr>
              <a:t>Try to solve the calculation a </a:t>
            </a:r>
          </a:p>
          <a:p>
            <a:r>
              <a:rPr lang="en-GB" b="1" dirty="0">
                <a:cs typeface="Times New Roman" panose="02020603050405020304" pitchFamily="18" charset="0"/>
              </a:rPr>
              <a:t>     different way and see if you get the </a:t>
            </a:r>
          </a:p>
          <a:p>
            <a:r>
              <a:rPr lang="en-GB" b="1" dirty="0">
                <a:cs typeface="Times New Roman" panose="02020603050405020304" pitchFamily="18" charset="0"/>
              </a:rPr>
              <a:t>     same answer</a:t>
            </a:r>
          </a:p>
          <a:p>
            <a:r>
              <a:rPr lang="en-GB" b="1" dirty="0">
                <a:cs typeface="Times New Roman" panose="02020603050405020304" pitchFamily="18" charset="0"/>
              </a:rPr>
              <a:t>     </a:t>
            </a:r>
            <a:r>
              <a:rPr lang="en-GB" sz="1600" dirty="0">
                <a:cs typeface="Times New Roman" panose="02020603050405020304" pitchFamily="18" charset="0"/>
              </a:rPr>
              <a:t>Could you use the inverse to check?</a:t>
            </a:r>
            <a:endParaRPr lang="en-GB" sz="1600" b="1" dirty="0">
              <a:cs typeface="Times New Roman" panose="02020603050405020304" pitchFamily="18" charset="0"/>
            </a:endParaRPr>
          </a:p>
          <a:p>
            <a:endParaRPr lang="en-GB" b="1" dirty="0">
              <a:cs typeface="Times New Roman" panose="02020603050405020304" pitchFamily="18" charset="0"/>
            </a:endParaRPr>
          </a:p>
          <a:p>
            <a:endParaRPr lang="en-GB" b="1" dirty="0">
              <a:cs typeface="Times New Roman" panose="02020603050405020304" pitchFamily="18" charset="0"/>
            </a:endParaRPr>
          </a:p>
        </p:txBody>
      </p:sp>
      <p:sp>
        <p:nvSpPr>
          <p:cNvPr id="9" name="Text Box 2">
            <a:extLst>
              <a:ext uri="{FF2B5EF4-FFF2-40B4-BE49-F238E27FC236}">
                <a16:creationId xmlns:a16="http://schemas.microsoft.com/office/drawing/2014/main" id="{ED770C60-640C-4B6F-953B-DF120EE66415}"/>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8" name="Group 7">
            <a:extLst>
              <a:ext uri="{FF2B5EF4-FFF2-40B4-BE49-F238E27FC236}">
                <a16:creationId xmlns:a16="http://schemas.microsoft.com/office/drawing/2014/main" id="{481BCB30-87E7-4958-9500-D05BC061AE6B}"/>
              </a:ext>
            </a:extLst>
          </p:cNvPr>
          <p:cNvGrpSpPr/>
          <p:nvPr/>
        </p:nvGrpSpPr>
        <p:grpSpPr>
          <a:xfrm>
            <a:off x="5424755" y="1765879"/>
            <a:ext cx="6431622" cy="4142673"/>
            <a:chOff x="5578868" y="1440936"/>
            <a:chExt cx="6431622" cy="4142673"/>
          </a:xfrm>
        </p:grpSpPr>
        <p:sp>
          <p:nvSpPr>
            <p:cNvPr id="10" name="Content Placeholder 6">
              <a:extLst>
                <a:ext uri="{FF2B5EF4-FFF2-40B4-BE49-F238E27FC236}">
                  <a16:creationId xmlns:a16="http://schemas.microsoft.com/office/drawing/2014/main" id="{9E700C6E-ABAC-4CBF-B055-CE41D01E0246}"/>
                </a:ext>
              </a:extLst>
            </p:cNvPr>
            <p:cNvSpPr txBox="1">
              <a:spLocks/>
            </p:cNvSpPr>
            <p:nvPr/>
          </p:nvSpPr>
          <p:spPr bwMode="auto">
            <a:xfrm>
              <a:off x="5578868" y="1440936"/>
              <a:ext cx="6431622" cy="414267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a:latin typeface="+mn-lt"/>
                  <a:ea typeface="Bariol" charset="0"/>
                  <a:cs typeface="Bariol" charset="0"/>
                </a:rPr>
                <a:t>TASK</a:t>
              </a: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dirty="0">
                <a:latin typeface="+mn-lt"/>
                <a:ea typeface="Bariol" charset="0"/>
                <a:cs typeface="Bariol" charset="0"/>
              </a:endParaRPr>
            </a:p>
          </p:txBody>
        </p:sp>
        <p:grpSp>
          <p:nvGrpSpPr>
            <p:cNvPr id="11" name="Group 10">
              <a:extLst>
                <a:ext uri="{FF2B5EF4-FFF2-40B4-BE49-F238E27FC236}">
                  <a16:creationId xmlns:a16="http://schemas.microsoft.com/office/drawing/2014/main" id="{EF650BE1-B0D4-488A-94E4-508E3754BE3C}"/>
                </a:ext>
              </a:extLst>
            </p:cNvPr>
            <p:cNvGrpSpPr/>
            <p:nvPr/>
          </p:nvGrpSpPr>
          <p:grpSpPr>
            <a:xfrm>
              <a:off x="5823269" y="2039577"/>
              <a:ext cx="4919580" cy="2778845"/>
              <a:chOff x="6647772" y="1648467"/>
              <a:chExt cx="5177048" cy="3139710"/>
            </a:xfrm>
          </p:grpSpPr>
          <p:sp>
            <p:nvSpPr>
              <p:cNvPr id="13" name="Speech Bubble: Rectangle with Corners Rounded 12">
                <a:extLst>
                  <a:ext uri="{FF2B5EF4-FFF2-40B4-BE49-F238E27FC236}">
                    <a16:creationId xmlns:a16="http://schemas.microsoft.com/office/drawing/2014/main" id="{7751B063-49DE-4FCC-B257-3904CB5427D9}"/>
                  </a:ext>
                </a:extLst>
              </p:cNvPr>
              <p:cNvSpPr/>
              <p:nvPr/>
            </p:nvSpPr>
            <p:spPr>
              <a:xfrm>
                <a:off x="6647772" y="1648467"/>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3381E07-A066-4F56-88CD-866B43B91159}"/>
                  </a:ext>
                </a:extLst>
              </p:cNvPr>
              <p:cNvSpPr txBox="1"/>
              <p:nvPr/>
            </p:nvSpPr>
            <p:spPr>
              <a:xfrm>
                <a:off x="7006986" y="1761736"/>
                <a:ext cx="4714558" cy="2585323"/>
              </a:xfrm>
              <a:prstGeom prst="rect">
                <a:avLst/>
              </a:prstGeom>
              <a:noFill/>
            </p:spPr>
            <p:txBody>
              <a:bodyPr wrap="square" rtlCol="0">
                <a:spAutoFit/>
              </a:bodyPr>
              <a:lstStyle/>
              <a:p>
                <a:r>
                  <a:rPr lang="en-GB" dirty="0"/>
                  <a:t>Amy plants a sunflower seed.</a:t>
                </a:r>
              </a:p>
              <a:p>
                <a:r>
                  <a:rPr lang="en-GB" dirty="0"/>
                  <a:t>After 4 months, the sunflower has grown 226cm tall.</a:t>
                </a:r>
              </a:p>
              <a:p>
                <a:r>
                  <a:rPr lang="en-GB" dirty="0"/>
                  <a:t>It grows 40cm after another month.</a:t>
                </a:r>
              </a:p>
              <a:p>
                <a:r>
                  <a:rPr lang="en-GB" dirty="0"/>
                  <a:t>Amy’s friend, Sophie, also grows a sunflower.</a:t>
                </a:r>
              </a:p>
              <a:p>
                <a:r>
                  <a:rPr lang="en-GB" dirty="0"/>
                  <a:t>Hers is 256cm tall.</a:t>
                </a:r>
              </a:p>
              <a:p>
                <a:r>
                  <a:rPr lang="en-GB" b="1" dirty="0"/>
                  <a:t>Who has the tallest sunflower and by how much?</a:t>
                </a:r>
              </a:p>
            </p:txBody>
          </p:sp>
        </p:grpSp>
        <p:pic>
          <p:nvPicPr>
            <p:cNvPr id="12" name="Picture 11">
              <a:extLst>
                <a:ext uri="{FF2B5EF4-FFF2-40B4-BE49-F238E27FC236}">
                  <a16:creationId xmlns:a16="http://schemas.microsoft.com/office/drawing/2014/main" id="{17363DDF-CCA0-4BDC-BB82-DF1CB63E7456}"/>
                </a:ext>
              </a:extLst>
            </p:cNvPr>
            <p:cNvPicPr>
              <a:picLocks noChangeAspect="1"/>
            </p:cNvPicPr>
            <p:nvPr/>
          </p:nvPicPr>
          <p:blipFill>
            <a:blip r:embed="rId2"/>
            <a:stretch>
              <a:fillRect/>
            </a:stretch>
          </p:blipFill>
          <p:spPr>
            <a:xfrm>
              <a:off x="10808404" y="2360049"/>
              <a:ext cx="1136530" cy="1847732"/>
            </a:xfrm>
            <a:prstGeom prst="rect">
              <a:avLst/>
            </a:prstGeom>
          </p:spPr>
        </p:pic>
      </p:grpSp>
      <p:grpSp>
        <p:nvGrpSpPr>
          <p:cNvPr id="15" name="Group 14">
            <a:extLst>
              <a:ext uri="{FF2B5EF4-FFF2-40B4-BE49-F238E27FC236}">
                <a16:creationId xmlns:a16="http://schemas.microsoft.com/office/drawing/2014/main" id="{424EC56D-A007-4011-B02D-F52404DACEC0}"/>
              </a:ext>
            </a:extLst>
          </p:cNvPr>
          <p:cNvGrpSpPr/>
          <p:nvPr/>
        </p:nvGrpSpPr>
        <p:grpSpPr>
          <a:xfrm>
            <a:off x="7726690" y="5197764"/>
            <a:ext cx="3929888" cy="571500"/>
            <a:chOff x="4985294" y="5347603"/>
            <a:chExt cx="3929888" cy="571500"/>
          </a:xfrm>
        </p:grpSpPr>
        <p:pic>
          <p:nvPicPr>
            <p:cNvPr id="16" name="Picture 15">
              <a:extLst>
                <a:ext uri="{FF2B5EF4-FFF2-40B4-BE49-F238E27FC236}">
                  <a16:creationId xmlns:a16="http://schemas.microsoft.com/office/drawing/2014/main" id="{6E786694-1673-4319-AB34-EB1EFA98A89F}"/>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7" name="TextBox 16">
              <a:extLst>
                <a:ext uri="{FF2B5EF4-FFF2-40B4-BE49-F238E27FC236}">
                  <a16:creationId xmlns:a16="http://schemas.microsoft.com/office/drawing/2014/main" id="{42D757EF-740F-4B15-A3E1-F85592532F32}"/>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Tree>
    <p:extLst>
      <p:ext uri="{BB962C8B-B14F-4D97-AF65-F5344CB8AC3E}">
        <p14:creationId xmlns:p14="http://schemas.microsoft.com/office/powerpoint/2010/main" val="238481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Autofit/>
          </a:bodyPr>
          <a:lstStyle/>
          <a:p>
            <a:pPr algn="l"/>
            <a:r>
              <a:rPr lang="en-GB" sz="2800" b="1" dirty="0"/>
              <a:t>Now try this one</a:t>
            </a:r>
          </a:p>
        </p:txBody>
      </p:sp>
      <p:sp>
        <p:nvSpPr>
          <p:cNvPr id="7" name="TextBox 6">
            <a:extLst>
              <a:ext uri="{FF2B5EF4-FFF2-40B4-BE49-F238E27FC236}">
                <a16:creationId xmlns:a16="http://schemas.microsoft.com/office/drawing/2014/main" id="{82B95C2A-ABE7-40E7-8C98-4D1427C073AA}"/>
              </a:ext>
            </a:extLst>
          </p:cNvPr>
          <p:cNvSpPr txBox="1"/>
          <p:nvPr/>
        </p:nvSpPr>
        <p:spPr>
          <a:xfrm>
            <a:off x="373581" y="1515025"/>
            <a:ext cx="4518053" cy="3970318"/>
          </a:xfrm>
          <a:prstGeom prst="rect">
            <a:avLst/>
          </a:prstGeom>
          <a:solidFill>
            <a:schemeClr val="accent5">
              <a:lumMod val="20000"/>
              <a:lumOff val="80000"/>
            </a:schemeClr>
          </a:solidFill>
        </p:spPr>
        <p:txBody>
          <a:bodyPr wrap="square" rtlCol="0">
            <a:spAutoFit/>
          </a:bodyPr>
          <a:lstStyle/>
          <a:p>
            <a:r>
              <a:rPr lang="en-GB" b="1" dirty="0">
                <a:cs typeface="Times New Roman" panose="02020603050405020304" pitchFamily="18" charset="0"/>
              </a:rPr>
              <a:t>Understand the problem</a:t>
            </a:r>
          </a:p>
          <a:p>
            <a:endParaRPr lang="en-GB" b="1" dirty="0">
              <a:cs typeface="Times New Roman" panose="02020603050405020304" pitchFamily="18" charset="0"/>
            </a:endParaRPr>
          </a:p>
          <a:p>
            <a:r>
              <a:rPr lang="en-GB" b="1" dirty="0">
                <a:cs typeface="Times New Roman" panose="02020603050405020304" pitchFamily="18" charset="0"/>
              </a:rPr>
              <a:t>Make a plan</a:t>
            </a:r>
          </a:p>
          <a:p>
            <a:endParaRPr lang="en-GB" b="1" dirty="0">
              <a:cs typeface="Times New Roman" panose="02020603050405020304" pitchFamily="18" charset="0"/>
            </a:endParaRPr>
          </a:p>
          <a:p>
            <a:r>
              <a:rPr lang="en-GB" b="1" dirty="0">
                <a:cs typeface="Times New Roman" panose="02020603050405020304" pitchFamily="18" charset="0"/>
              </a:rPr>
              <a:t>Carry out your plan: show your reasoning </a:t>
            </a:r>
          </a:p>
          <a:p>
            <a:endParaRPr lang="en-GB" b="1" dirty="0">
              <a:cs typeface="Times New Roman" panose="02020603050405020304" pitchFamily="18" charset="0"/>
            </a:endParaRPr>
          </a:p>
          <a:p>
            <a:r>
              <a:rPr lang="en-GB" b="1" dirty="0">
                <a:cs typeface="Times New Roman" panose="02020603050405020304" pitchFamily="18" charset="0"/>
              </a:rPr>
              <a:t>Review your solution: does it seem reasonable?</a:t>
            </a:r>
          </a:p>
          <a:p>
            <a:endParaRPr lang="en-GB" b="1" dirty="0">
              <a:cs typeface="Times New Roman" panose="02020603050405020304" pitchFamily="18" charset="0"/>
            </a:endParaRPr>
          </a:p>
          <a:p>
            <a:r>
              <a:rPr lang="en-GB" b="1" dirty="0">
                <a:cs typeface="Times New Roman" panose="02020603050405020304" pitchFamily="18" charset="0"/>
              </a:rPr>
              <a:t>Think about your learning: which parts of the problem did you find easy and which parts did you find harder?</a:t>
            </a:r>
          </a:p>
          <a:p>
            <a:endParaRPr lang="en-GB" b="1" dirty="0">
              <a:cs typeface="Times New Roman" panose="02020603050405020304" pitchFamily="18" charset="0"/>
            </a:endParaRPr>
          </a:p>
        </p:txBody>
      </p:sp>
      <p:sp>
        <p:nvSpPr>
          <p:cNvPr id="8" name="Text Box 2">
            <a:extLst>
              <a:ext uri="{FF2B5EF4-FFF2-40B4-BE49-F238E27FC236}">
                <a16:creationId xmlns:a16="http://schemas.microsoft.com/office/drawing/2014/main" id="{6AAB0834-6429-4AC1-A84A-DB2DD63D2D79}"/>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9" name="Group 8">
            <a:extLst>
              <a:ext uri="{FF2B5EF4-FFF2-40B4-BE49-F238E27FC236}">
                <a16:creationId xmlns:a16="http://schemas.microsoft.com/office/drawing/2014/main" id="{19EC98E4-1532-498D-A063-019E661C0C8E}"/>
              </a:ext>
            </a:extLst>
          </p:cNvPr>
          <p:cNvGrpSpPr/>
          <p:nvPr/>
        </p:nvGrpSpPr>
        <p:grpSpPr>
          <a:xfrm>
            <a:off x="5386797" y="1515025"/>
            <a:ext cx="6431622" cy="4142673"/>
            <a:chOff x="5578868" y="1440936"/>
            <a:chExt cx="6431622" cy="4142673"/>
          </a:xfrm>
        </p:grpSpPr>
        <p:sp>
          <p:nvSpPr>
            <p:cNvPr id="10" name="Content Placeholder 6">
              <a:extLst>
                <a:ext uri="{FF2B5EF4-FFF2-40B4-BE49-F238E27FC236}">
                  <a16:creationId xmlns:a16="http://schemas.microsoft.com/office/drawing/2014/main" id="{2157CDDC-2BDB-42BC-966F-8B190FCC0936}"/>
                </a:ext>
              </a:extLst>
            </p:cNvPr>
            <p:cNvSpPr txBox="1">
              <a:spLocks/>
            </p:cNvSpPr>
            <p:nvPr/>
          </p:nvSpPr>
          <p:spPr bwMode="auto">
            <a:xfrm>
              <a:off x="5578868" y="1440936"/>
              <a:ext cx="6431622" cy="414267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a:latin typeface="+mn-lt"/>
                  <a:ea typeface="Bariol" charset="0"/>
                  <a:cs typeface="Bariol" charset="0"/>
                </a:rPr>
                <a:t>TASK</a:t>
              </a: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dirty="0">
                <a:latin typeface="+mn-lt"/>
                <a:ea typeface="Bariol" charset="0"/>
                <a:cs typeface="Bariol" charset="0"/>
              </a:endParaRPr>
            </a:p>
          </p:txBody>
        </p:sp>
        <p:grpSp>
          <p:nvGrpSpPr>
            <p:cNvPr id="11" name="Group 10">
              <a:extLst>
                <a:ext uri="{FF2B5EF4-FFF2-40B4-BE49-F238E27FC236}">
                  <a16:creationId xmlns:a16="http://schemas.microsoft.com/office/drawing/2014/main" id="{968E9011-8258-4ADF-B55B-4163B74707F0}"/>
                </a:ext>
              </a:extLst>
            </p:cNvPr>
            <p:cNvGrpSpPr/>
            <p:nvPr/>
          </p:nvGrpSpPr>
          <p:grpSpPr>
            <a:xfrm>
              <a:off x="5823269" y="2039577"/>
              <a:ext cx="4919580" cy="2778845"/>
              <a:chOff x="6647772" y="1648467"/>
              <a:chExt cx="5177048" cy="3139710"/>
            </a:xfrm>
          </p:grpSpPr>
          <p:sp>
            <p:nvSpPr>
              <p:cNvPr id="13" name="Speech Bubble: Rectangle with Corners Rounded 12">
                <a:extLst>
                  <a:ext uri="{FF2B5EF4-FFF2-40B4-BE49-F238E27FC236}">
                    <a16:creationId xmlns:a16="http://schemas.microsoft.com/office/drawing/2014/main" id="{5311AC26-B82C-410C-AB49-5236299833E7}"/>
                  </a:ext>
                </a:extLst>
              </p:cNvPr>
              <p:cNvSpPr/>
              <p:nvPr/>
            </p:nvSpPr>
            <p:spPr>
              <a:xfrm>
                <a:off x="6647772" y="1648467"/>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EBCCFFF-EF84-4E69-8F22-7B8BDAC8EC06}"/>
                  </a:ext>
                </a:extLst>
              </p:cNvPr>
              <p:cNvSpPr txBox="1"/>
              <p:nvPr/>
            </p:nvSpPr>
            <p:spPr>
              <a:xfrm>
                <a:off x="7006986" y="1761736"/>
                <a:ext cx="4714558" cy="2608086"/>
              </a:xfrm>
              <a:prstGeom prst="rect">
                <a:avLst/>
              </a:prstGeom>
              <a:noFill/>
            </p:spPr>
            <p:txBody>
              <a:bodyPr wrap="square" rtlCol="0">
                <a:spAutoFit/>
              </a:bodyPr>
              <a:lstStyle/>
              <a:p>
                <a:r>
                  <a:rPr lang="en-GB" dirty="0"/>
                  <a:t>Sophie needs a cane to support her sunflower.</a:t>
                </a:r>
              </a:p>
              <a:p>
                <a:r>
                  <a:rPr lang="en-GB" dirty="0"/>
                  <a:t>Her sunflower was 256cm but it has grown by 40cm.</a:t>
                </a:r>
              </a:p>
              <a:p>
                <a:r>
                  <a:rPr lang="en-GB" dirty="0"/>
                  <a:t>Will a cane that is 3m be tall enough to support the whole of her sunflower?</a:t>
                </a:r>
              </a:p>
              <a:p>
                <a:endParaRPr lang="en-GB" dirty="0"/>
              </a:p>
              <a:p>
                <a:r>
                  <a:rPr lang="en-GB" b="1" dirty="0"/>
                  <a:t>Explain how you know.</a:t>
                </a:r>
              </a:p>
            </p:txBody>
          </p:sp>
        </p:grpSp>
        <p:pic>
          <p:nvPicPr>
            <p:cNvPr id="12" name="Picture 11">
              <a:extLst>
                <a:ext uri="{FF2B5EF4-FFF2-40B4-BE49-F238E27FC236}">
                  <a16:creationId xmlns:a16="http://schemas.microsoft.com/office/drawing/2014/main" id="{EF4CEF59-3FCD-429A-ACDD-2AA7F3232B8A}"/>
                </a:ext>
              </a:extLst>
            </p:cNvPr>
            <p:cNvPicPr>
              <a:picLocks noChangeAspect="1"/>
            </p:cNvPicPr>
            <p:nvPr/>
          </p:nvPicPr>
          <p:blipFill>
            <a:blip r:embed="rId2"/>
            <a:stretch>
              <a:fillRect/>
            </a:stretch>
          </p:blipFill>
          <p:spPr>
            <a:xfrm>
              <a:off x="10808404" y="2360049"/>
              <a:ext cx="1136530" cy="1847732"/>
            </a:xfrm>
            <a:prstGeom prst="rect">
              <a:avLst/>
            </a:prstGeom>
          </p:spPr>
        </p:pic>
      </p:grpSp>
      <p:grpSp>
        <p:nvGrpSpPr>
          <p:cNvPr id="15" name="Group 14">
            <a:extLst>
              <a:ext uri="{FF2B5EF4-FFF2-40B4-BE49-F238E27FC236}">
                <a16:creationId xmlns:a16="http://schemas.microsoft.com/office/drawing/2014/main" id="{2F7F40FC-22B6-44DD-82D1-7672C2C97293}"/>
              </a:ext>
            </a:extLst>
          </p:cNvPr>
          <p:cNvGrpSpPr/>
          <p:nvPr/>
        </p:nvGrpSpPr>
        <p:grpSpPr>
          <a:xfrm>
            <a:off x="7605204" y="4905599"/>
            <a:ext cx="3929888" cy="571500"/>
            <a:chOff x="4985294" y="5347603"/>
            <a:chExt cx="3929888" cy="571500"/>
          </a:xfrm>
        </p:grpSpPr>
        <p:pic>
          <p:nvPicPr>
            <p:cNvPr id="16" name="Picture 15">
              <a:extLst>
                <a:ext uri="{FF2B5EF4-FFF2-40B4-BE49-F238E27FC236}">
                  <a16:creationId xmlns:a16="http://schemas.microsoft.com/office/drawing/2014/main" id="{F4EBBBD7-5CCD-494E-8D06-25B17BA9122D}"/>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7" name="TextBox 16">
              <a:extLst>
                <a:ext uri="{FF2B5EF4-FFF2-40B4-BE49-F238E27FC236}">
                  <a16:creationId xmlns:a16="http://schemas.microsoft.com/office/drawing/2014/main" id="{C1EC65BB-3FE2-421C-A2D8-FED1F8D6277B}"/>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Tree>
    <p:extLst>
      <p:ext uri="{BB962C8B-B14F-4D97-AF65-F5344CB8AC3E}">
        <p14:creationId xmlns:p14="http://schemas.microsoft.com/office/powerpoint/2010/main" val="312306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981200" y="836712"/>
            <a:ext cx="8229600" cy="580926"/>
          </a:xfrm>
        </p:spPr>
        <p:txBody>
          <a:bodyPr>
            <a:normAutofit/>
          </a:bodyPr>
          <a:lstStyle/>
          <a:p>
            <a:pPr algn="l"/>
            <a:r>
              <a:rPr lang="en-GB" sz="2800" b="1" dirty="0"/>
              <a:t>HIAS Maths team</a:t>
            </a:r>
          </a:p>
        </p:txBody>
      </p:sp>
      <p:sp>
        <p:nvSpPr>
          <p:cNvPr id="3" name="Content Placeholder 2">
            <a:extLst>
              <a:ext uri="{FF2B5EF4-FFF2-40B4-BE49-F238E27FC236}">
                <a16:creationId xmlns:a16="http://schemas.microsoft.com/office/drawing/2014/main" id="{37315FA5-D23A-4E53-9E19-A45B7DE6E9B2}"/>
              </a:ext>
            </a:extLst>
          </p:cNvPr>
          <p:cNvSpPr>
            <a:spLocks noGrp="1"/>
          </p:cNvSpPr>
          <p:nvPr>
            <p:ph idx="1"/>
          </p:nvPr>
        </p:nvSpPr>
        <p:spPr>
          <a:xfrm>
            <a:off x="1981200" y="1600201"/>
            <a:ext cx="8229600" cy="4061047"/>
          </a:xfrm>
        </p:spPr>
        <p:txBody>
          <a:bodyPr>
            <a:noAutofit/>
          </a:bodyPr>
          <a:lstStyle/>
          <a:p>
            <a:pPr marL="0" indent="0">
              <a:buNone/>
            </a:pPr>
            <a:r>
              <a:rPr lang="en-GB" sz="1800" dirty="0"/>
              <a:t>The HIAS maths team offer a wide range of high-quality services to support schools in improving outcomes for learners, including courses, bespoke consultancy and in-house training.  </a:t>
            </a:r>
          </a:p>
          <a:p>
            <a:pPr marL="0" indent="0">
              <a:buNone/>
            </a:pPr>
            <a:endParaRPr lang="en-GB" sz="1800" dirty="0"/>
          </a:p>
          <a:p>
            <a:pPr marL="0" indent="0">
              <a:buNone/>
            </a:pPr>
            <a:r>
              <a:rPr lang="en-GB" sz="1800" dirty="0"/>
              <a:t>For further details referring </a:t>
            </a:r>
            <a:r>
              <a:rPr lang="en-GB" sz="1800"/>
              <a:t>to maths, </a:t>
            </a:r>
            <a:r>
              <a:rPr lang="en-GB" sz="1800" dirty="0"/>
              <a:t>please contact either of the team leads:</a:t>
            </a:r>
          </a:p>
          <a:p>
            <a:pPr marL="0" indent="0">
              <a:buNone/>
            </a:pPr>
            <a:r>
              <a:rPr lang="en-GB" sz="1800" dirty="0"/>
              <a:t>	Jacqui Clifft : </a:t>
            </a:r>
            <a:r>
              <a:rPr lang="en-GB" sz="1800" dirty="0">
                <a:hlinkClick r:id="rId2"/>
              </a:rPr>
              <a:t>Jacqui.clifft@hants.gov.uk</a:t>
            </a:r>
            <a:endParaRPr lang="en-GB" sz="1800" dirty="0"/>
          </a:p>
          <a:p>
            <a:pPr marL="0" indent="0">
              <a:buNone/>
            </a:pPr>
            <a:r>
              <a:rPr lang="en-GB" sz="1800" dirty="0"/>
              <a:t>	Jo Lees: </a:t>
            </a:r>
            <a:r>
              <a:rPr lang="en-GB" sz="1800" dirty="0">
                <a:hlinkClick r:id="rId3"/>
              </a:rPr>
              <a:t>Jo.Lees@hants.gov.uk</a:t>
            </a:r>
            <a:endParaRPr lang="en-GB" sz="1800" dirty="0"/>
          </a:p>
          <a:p>
            <a:pPr marL="0" indent="0">
              <a:buNone/>
            </a:pPr>
            <a:endParaRPr lang="en-GB" sz="1800" dirty="0"/>
          </a:p>
          <a:p>
            <a:pPr marL="0" indent="0">
              <a:buNone/>
            </a:pPr>
            <a:r>
              <a:rPr lang="en-GB" sz="1800" dirty="0"/>
              <a:t>For further details on the full range of services available please contact us using the following details:</a:t>
            </a:r>
          </a:p>
          <a:p>
            <a:pPr marL="0" indent="0">
              <a:buNone/>
            </a:pPr>
            <a:r>
              <a:rPr lang="en-GB" sz="1800" dirty="0"/>
              <a:t> </a:t>
            </a:r>
          </a:p>
          <a:p>
            <a:pPr marL="0" indent="0">
              <a:buNone/>
            </a:pPr>
            <a:r>
              <a:rPr lang="en-GB" sz="1800" dirty="0"/>
              <a:t>Tel: 01962 874820 or email: hias.enquiries@hants.gov.uk </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For further details on the full range of services available please contact us using the following details:</a:t>
            </a:r>
          </a:p>
          <a:p>
            <a:pPr marL="0" indent="0">
              <a:buNone/>
            </a:pPr>
            <a:r>
              <a:rPr lang="en-GB" sz="2000" dirty="0"/>
              <a:t> </a:t>
            </a:r>
          </a:p>
          <a:p>
            <a:pPr marL="0" indent="0">
              <a:buNone/>
            </a:pPr>
            <a:r>
              <a:rPr lang="en-GB" sz="2000" dirty="0"/>
              <a:t>Tel: 01962 874820 or email: </a:t>
            </a:r>
            <a:r>
              <a:rPr lang="en-GB" sz="2000" u="sng" dirty="0">
                <a:hlinkClick r:id="rId4"/>
              </a:rPr>
              <a:t>hias.enquiries@hants.gov.uk</a:t>
            </a:r>
            <a:r>
              <a:rPr lang="en-GB" sz="2000" dirty="0"/>
              <a:t> </a:t>
            </a:r>
          </a:p>
        </p:txBody>
      </p:sp>
      <p:pic>
        <p:nvPicPr>
          <p:cNvPr id="4" name="Picture 3">
            <a:extLst>
              <a:ext uri="{FF2B5EF4-FFF2-40B4-BE49-F238E27FC236}">
                <a16:creationId xmlns:a16="http://schemas.microsoft.com/office/drawing/2014/main" id="{EF9214C5-B01F-45DC-B050-A3009F4A4ED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54578" y="6353176"/>
            <a:ext cx="1951355" cy="504825"/>
          </a:xfrm>
          <a:prstGeom prst="rect">
            <a:avLst/>
          </a:prstGeom>
          <a:noFill/>
          <a:ln>
            <a:noFill/>
          </a:ln>
        </p:spPr>
      </p:pic>
      <p:pic>
        <p:nvPicPr>
          <p:cNvPr id="7" name="Picture 2" descr="image001">
            <a:extLst>
              <a:ext uri="{FF2B5EF4-FFF2-40B4-BE49-F238E27FC236}">
                <a16:creationId xmlns:a16="http://schemas.microsoft.com/office/drawing/2014/main" id="{A1225777-4001-4A53-9C8C-6F01F7A252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46" t="17177" r="11766" b="27104"/>
          <a:stretch/>
        </p:blipFill>
        <p:spPr bwMode="auto">
          <a:xfrm>
            <a:off x="9112668" y="5517232"/>
            <a:ext cx="1555333"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a:extLst>
              <a:ext uri="{FF2B5EF4-FFF2-40B4-BE49-F238E27FC236}">
                <a16:creationId xmlns:a16="http://schemas.microsoft.com/office/drawing/2014/main" id="{1B487DCA-45D9-4B74-AC20-F64217D74BE1}"/>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2712933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B08BC7-3958-4725-9814-E8937628E8C6}"/>
              </a:ext>
            </a:extLst>
          </p:cNvPr>
          <p:cNvSpPr>
            <a:spLocks noGrp="1"/>
          </p:cNvSpPr>
          <p:nvPr>
            <p:ph idx="1"/>
          </p:nvPr>
        </p:nvSpPr>
        <p:spPr/>
        <p:txBody>
          <a:bodyPr/>
          <a:lstStyle/>
          <a:p>
            <a:pPr marL="0" indent="0">
              <a:buNone/>
            </a:pPr>
            <a:r>
              <a:rPr lang="en-GB" sz="1800" dirty="0">
                <a:effectLst/>
                <a:latin typeface="Calibri" panose="020F0502020204030204" pitchFamily="34" charset="0"/>
                <a:ea typeface="Calibri" panose="020F0502020204030204" pitchFamily="34" charset="0"/>
              </a:rPr>
              <a:t>These slides are intended to support teachers and pupils with a blended approach to learning, either in-class or online. The tasks are intended to form part of a learning journey and could be the basis of either one lesson or a short sequence of connected lessons. </a:t>
            </a:r>
          </a:p>
          <a:p>
            <a:pPr marL="0" indent="0">
              <a:buNone/>
            </a:pPr>
            <a:r>
              <a:rPr lang="en-GB" sz="1800" dirty="0">
                <a:effectLst/>
                <a:latin typeface="Calibri" panose="020F0502020204030204" pitchFamily="34" charset="0"/>
                <a:ea typeface="Calibri" panose="020F0502020204030204" pitchFamily="34" charset="0"/>
              </a:rPr>
              <a:t>The 4-step </a:t>
            </a:r>
            <a:r>
              <a:rPr lang="en-GB" sz="1800" dirty="0" err="1">
                <a:effectLst/>
                <a:latin typeface="Calibri" panose="020F0502020204030204" pitchFamily="34" charset="0"/>
                <a:ea typeface="Calibri" panose="020F0502020204030204" pitchFamily="34" charset="0"/>
              </a:rPr>
              <a:t>Polya</a:t>
            </a:r>
            <a:r>
              <a:rPr lang="en-GB" sz="1800" dirty="0">
                <a:effectLst/>
                <a:latin typeface="Calibri" panose="020F0502020204030204" pitchFamily="34" charset="0"/>
                <a:ea typeface="Calibri" panose="020F0502020204030204" pitchFamily="34" charset="0"/>
              </a:rPr>
              <a:t> model for problem solving has been used to provide a structure to support reasoning. Teachers may need to use more or fewer steps to support the range of learners in </a:t>
            </a:r>
            <a:r>
              <a:rPr lang="en-GB" sz="1800" dirty="0">
                <a:latin typeface="Calibri" panose="020F0502020204030204" pitchFamily="34" charset="0"/>
                <a:ea typeface="Calibri" panose="020F0502020204030204" pitchFamily="34" charset="0"/>
              </a:rPr>
              <a:t>their</a:t>
            </a:r>
            <a:r>
              <a:rPr lang="en-GB" sz="1800" dirty="0">
                <a:effectLst/>
                <a:latin typeface="Calibri" panose="020F0502020204030204" pitchFamily="34" charset="0"/>
                <a:ea typeface="Calibri" panose="020F0502020204030204" pitchFamily="34" charset="0"/>
              </a:rPr>
              <a:t> class.</a:t>
            </a:r>
          </a:p>
          <a:p>
            <a:pPr marL="0" indent="0">
              <a:buNone/>
            </a:pPr>
            <a:r>
              <a:rPr lang="en-GB" sz="1800" dirty="0">
                <a:effectLst/>
                <a:latin typeface="Calibri" panose="020F0502020204030204" pitchFamily="34" charset="0"/>
                <a:ea typeface="Calibri" panose="020F0502020204030204" pitchFamily="34" charset="0"/>
              </a:rPr>
              <a:t>Teachers should delete, change and add slides to suit the needs of their pupils. Extra slides with personalised prompts and appropriate examples based on previous teaching may be suitable. When changing the slide-deck, teachers should consider:</a:t>
            </a:r>
          </a:p>
          <a:p>
            <a:pPr marL="742950" lvl="1" indent="-285750">
              <a:buSzPts val="1000"/>
              <a:buFont typeface="Symbol" panose="05050102010706020507" pitchFamily="18" charset="2"/>
              <a:buChar char=""/>
              <a:tabLst>
                <a:tab pos="914400" algn="l"/>
              </a:tabLst>
            </a:pPr>
            <a:r>
              <a:rPr lang="en-GB" sz="1800" dirty="0">
                <a:effectLst/>
                <a:latin typeface="Calibri" panose="020F0502020204030204" pitchFamily="34" charset="0"/>
                <a:ea typeface="Times New Roman" panose="02020603050405020304" pitchFamily="18" charset="0"/>
              </a:rPr>
              <a:t>Their expectations for the use of representations such as bar models, number lines, arrays and  diagrams.</a:t>
            </a:r>
            <a:endParaRPr lang="en-GB" sz="1800" dirty="0">
              <a:effectLst/>
              <a:latin typeface="Calibri" panose="020F0502020204030204" pitchFamily="34" charset="0"/>
              <a:ea typeface="Calibri" panose="020F0502020204030204" pitchFamily="34" charset="0"/>
            </a:endParaRPr>
          </a:p>
          <a:p>
            <a:pPr marL="742950" lvl="1" indent="-285750">
              <a:buSzPts val="1000"/>
              <a:buFont typeface="Symbol" panose="05050102010706020507" pitchFamily="18" charset="2"/>
              <a:buChar char=""/>
              <a:tabLst>
                <a:tab pos="914400" algn="l"/>
              </a:tabLst>
            </a:pPr>
            <a:r>
              <a:rPr lang="en-GB" sz="1800" dirty="0">
                <a:effectLst/>
                <a:latin typeface="Calibri" panose="020F0502020204030204" pitchFamily="34" charset="0"/>
                <a:ea typeface="Times New Roman" panose="02020603050405020304" pitchFamily="18" charset="0"/>
              </a:rPr>
              <a:t>Which strategies and methods pupils should use and record when solving problems or identifying solutions. This could include a range of informal jottings and diagrams, the use of tables to record solutions systematically and formal or informal calculation methods.</a:t>
            </a:r>
            <a:endParaRPr lang="en-GB" sz="1800" dirty="0">
              <a:effectLst/>
              <a:latin typeface="Calibri" panose="020F0502020204030204" pitchFamily="34" charset="0"/>
              <a:ea typeface="Calibri" panose="020F0502020204030204" pitchFamily="34" charset="0"/>
            </a:endParaRPr>
          </a:p>
          <a:p>
            <a:pPr marL="0" indent="0">
              <a:buNone/>
            </a:pPr>
            <a:r>
              <a:rPr lang="en-GB" sz="1800" dirty="0">
                <a:effectLst/>
                <a:latin typeface="Calibri" panose="020F0502020204030204" pitchFamily="34" charset="0"/>
                <a:ea typeface="Calibri" panose="020F0502020204030204" pitchFamily="34" charset="0"/>
              </a:rPr>
              <a:t>Teachers may also wish to record a ‘voice over’ to talk pupils through the slides.</a:t>
            </a:r>
          </a:p>
        </p:txBody>
      </p:sp>
      <p:sp>
        <p:nvSpPr>
          <p:cNvPr id="4" name="Text Box 2">
            <a:extLst>
              <a:ext uri="{FF2B5EF4-FFF2-40B4-BE49-F238E27FC236}">
                <a16:creationId xmlns:a16="http://schemas.microsoft.com/office/drawing/2014/main" id="{8AD1D9EC-C89D-4E25-B8F7-4B64D4F88E52}"/>
              </a:ext>
            </a:extLst>
          </p:cNvPr>
          <p:cNvSpPr txBox="1">
            <a:spLocks noGrp="1" noChangeArrowheads="1"/>
          </p:cNvSpPr>
          <p:nvPr>
            <p:ph type="title"/>
          </p:nvPr>
        </p:nvSpPr>
        <p:spPr bwMode="auto">
          <a:xfrm>
            <a:off x="609600" y="274638"/>
            <a:ext cx="8174038" cy="1143000"/>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hangingPunct="0">
              <a:spcBef>
                <a:spcPts val="700"/>
              </a:spcBef>
            </a:pPr>
            <a:br>
              <a:rPr lang="en-GB" kern="0" dirty="0">
                <a:solidFill>
                  <a:srgbClr val="FFFFFF"/>
                </a:solidFill>
                <a:latin typeface="Arial"/>
                <a:ea typeface="Times New Roman"/>
              </a:rPr>
            </a:b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128772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865E9A0-6519-4C34-A90D-9DC1AB003847}"/>
              </a:ext>
            </a:extLst>
          </p:cNvPr>
          <p:cNvSpPr txBox="1">
            <a:spLocks noChangeArrowheads="1"/>
          </p:cNvSpPr>
          <p:nvPr/>
        </p:nvSpPr>
        <p:spPr bwMode="auto">
          <a:xfrm>
            <a:off x="130206" y="506029"/>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pic>
        <p:nvPicPr>
          <p:cNvPr id="3" name="Picture 2">
            <a:extLst>
              <a:ext uri="{FF2B5EF4-FFF2-40B4-BE49-F238E27FC236}">
                <a16:creationId xmlns:a16="http://schemas.microsoft.com/office/drawing/2014/main" id="{FF8794BD-7A56-4ADD-AB22-E23ACB844076}"/>
              </a:ext>
            </a:extLst>
          </p:cNvPr>
          <p:cNvPicPr>
            <a:picLocks noChangeAspect="1"/>
          </p:cNvPicPr>
          <p:nvPr/>
        </p:nvPicPr>
        <p:blipFill>
          <a:blip r:embed="rId2"/>
          <a:stretch>
            <a:fillRect/>
          </a:stretch>
        </p:blipFill>
        <p:spPr>
          <a:xfrm>
            <a:off x="3904944" y="1142681"/>
            <a:ext cx="4382112" cy="4572638"/>
          </a:xfrm>
          <a:prstGeom prst="rect">
            <a:avLst/>
          </a:prstGeom>
        </p:spPr>
      </p:pic>
      <p:sp>
        <p:nvSpPr>
          <p:cNvPr id="4" name="TextBox 3">
            <a:extLst>
              <a:ext uri="{FF2B5EF4-FFF2-40B4-BE49-F238E27FC236}">
                <a16:creationId xmlns:a16="http://schemas.microsoft.com/office/drawing/2014/main" id="{AB8F265A-7D5C-42F1-84B4-D2C743825212}"/>
              </a:ext>
            </a:extLst>
          </p:cNvPr>
          <p:cNvSpPr txBox="1"/>
          <p:nvPr/>
        </p:nvSpPr>
        <p:spPr>
          <a:xfrm>
            <a:off x="3681876" y="5922740"/>
            <a:ext cx="6295604" cy="461665"/>
          </a:xfrm>
          <a:prstGeom prst="rect">
            <a:avLst/>
          </a:prstGeom>
          <a:noFill/>
        </p:spPr>
        <p:txBody>
          <a:bodyPr wrap="square" rtlCol="0">
            <a:spAutoFit/>
          </a:bodyPr>
          <a:lstStyle/>
          <a:p>
            <a:r>
              <a:rPr lang="en-GB" sz="1200" dirty="0"/>
              <a:t>1945 George </a:t>
            </a:r>
            <a:r>
              <a:rPr lang="en-GB" sz="1200" dirty="0" err="1"/>
              <a:t>Polya</a:t>
            </a:r>
            <a:r>
              <a:rPr lang="en-GB" sz="1200" dirty="0"/>
              <a:t> published  ‘How To Solve It’ 2nd ed., Princeton University Press, 1957, ISBN 0-691-08097-6.</a:t>
            </a:r>
          </a:p>
        </p:txBody>
      </p:sp>
    </p:spTree>
    <p:extLst>
      <p:ext uri="{BB962C8B-B14F-4D97-AF65-F5344CB8AC3E}">
        <p14:creationId xmlns:p14="http://schemas.microsoft.com/office/powerpoint/2010/main" val="399897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793AA353-30AA-452A-BF6A-861FD7EA8CD7}"/>
              </a:ext>
            </a:extLst>
          </p:cNvPr>
          <p:cNvSpPr>
            <a:spLocks noGrp="1"/>
          </p:cNvSpPr>
          <p:nvPr>
            <p:ph idx="1"/>
          </p:nvPr>
        </p:nvSpPr>
        <p:spPr>
          <a:xfrm>
            <a:off x="1981200" y="1878615"/>
            <a:ext cx="8303231" cy="4142673"/>
          </a:xfrm>
          <a:prstGeom prst="rect">
            <a:avLst/>
          </a:prstGeom>
          <a:solidFill>
            <a:schemeClr val="bg2"/>
          </a:solidFill>
        </p:spPr>
        <p:txBody>
          <a:bodyPr wrap="square">
            <a:spAutoFit/>
          </a:bodyPr>
          <a:lstStyle/>
          <a:p>
            <a:pPr marL="0" indent="0">
              <a:buNone/>
            </a:pPr>
            <a:r>
              <a:rPr lang="en-US" dirty="0">
                <a:latin typeface="+mn-lt"/>
                <a:ea typeface="Bariol" charset="0"/>
                <a:cs typeface="Bariol" charset="0"/>
              </a:rPr>
              <a:t>TASK</a:t>
            </a: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981200" y="836712"/>
            <a:ext cx="8229600" cy="580926"/>
          </a:xfrm>
        </p:spPr>
        <p:txBody>
          <a:bodyPr>
            <a:normAutofit fontScale="90000"/>
          </a:bodyPr>
          <a:lstStyle/>
          <a:p>
            <a:pPr algn="l"/>
            <a:r>
              <a:rPr lang="en-GB" sz="2800" b="1" dirty="0"/>
              <a:t>Solving number problems in the context of measurement</a:t>
            </a:r>
          </a:p>
        </p:txBody>
      </p:sp>
      <p:sp>
        <p:nvSpPr>
          <p:cNvPr id="6" name="Text Box 2">
            <a:extLst>
              <a:ext uri="{FF2B5EF4-FFF2-40B4-BE49-F238E27FC236}">
                <a16:creationId xmlns:a16="http://schemas.microsoft.com/office/drawing/2014/main" id="{7865E9A0-6519-4C34-A90D-9DC1AB003847}"/>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8" name="Group 7">
            <a:extLst>
              <a:ext uri="{FF2B5EF4-FFF2-40B4-BE49-F238E27FC236}">
                <a16:creationId xmlns:a16="http://schemas.microsoft.com/office/drawing/2014/main" id="{09D01570-2523-4F45-A57C-FD9D0D485537}"/>
              </a:ext>
            </a:extLst>
          </p:cNvPr>
          <p:cNvGrpSpPr/>
          <p:nvPr/>
        </p:nvGrpSpPr>
        <p:grpSpPr>
          <a:xfrm>
            <a:off x="2972687" y="2277354"/>
            <a:ext cx="5177048" cy="3139710"/>
            <a:chOff x="6311788" y="2006825"/>
            <a:chExt cx="5177048" cy="3139710"/>
          </a:xfrm>
        </p:grpSpPr>
        <p:sp>
          <p:nvSpPr>
            <p:cNvPr id="5" name="Speech Bubble: Rectangle with Corners Rounded 4">
              <a:extLst>
                <a:ext uri="{FF2B5EF4-FFF2-40B4-BE49-F238E27FC236}">
                  <a16:creationId xmlns:a16="http://schemas.microsoft.com/office/drawing/2014/main" id="{28374935-8C3B-4411-8C60-7499A8B90E67}"/>
                </a:ext>
              </a:extLst>
            </p:cNvPr>
            <p:cNvSpPr/>
            <p:nvPr/>
          </p:nvSpPr>
          <p:spPr>
            <a:xfrm>
              <a:off x="6311788" y="2006825"/>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BC2ABD3-FC60-4849-8797-80287C07DD59}"/>
                </a:ext>
              </a:extLst>
            </p:cNvPr>
            <p:cNvSpPr txBox="1"/>
            <p:nvPr/>
          </p:nvSpPr>
          <p:spPr>
            <a:xfrm>
              <a:off x="6774278" y="2249288"/>
              <a:ext cx="4714558" cy="2585323"/>
            </a:xfrm>
            <a:prstGeom prst="rect">
              <a:avLst/>
            </a:prstGeom>
            <a:noFill/>
          </p:spPr>
          <p:txBody>
            <a:bodyPr wrap="square" rtlCol="0">
              <a:spAutoFit/>
            </a:bodyPr>
            <a:lstStyle/>
            <a:p>
              <a:r>
                <a:rPr lang="en-GB" dirty="0"/>
                <a:t>Amy plants a sunflower seed.</a:t>
              </a:r>
            </a:p>
            <a:p>
              <a:r>
                <a:rPr lang="en-GB" dirty="0"/>
                <a:t>After 4 months, the sunflower has grown 226cm tall.</a:t>
              </a:r>
            </a:p>
            <a:p>
              <a:r>
                <a:rPr lang="en-GB" dirty="0"/>
                <a:t>It grows 40cm after another month.</a:t>
              </a:r>
            </a:p>
            <a:p>
              <a:r>
                <a:rPr lang="en-GB" dirty="0"/>
                <a:t>Amy’s friend, Sophie, also grows a sunflower.</a:t>
              </a:r>
            </a:p>
            <a:p>
              <a:r>
                <a:rPr lang="en-GB" dirty="0"/>
                <a:t>Hers is 256cm tall.</a:t>
              </a:r>
            </a:p>
            <a:p>
              <a:r>
                <a:rPr lang="en-GB" b="1" dirty="0"/>
                <a:t>Who has the tallest sunflower and by how much?</a:t>
              </a:r>
            </a:p>
          </p:txBody>
        </p:sp>
      </p:grpSp>
      <p:pic>
        <p:nvPicPr>
          <p:cNvPr id="13" name="Picture 12">
            <a:extLst>
              <a:ext uri="{FF2B5EF4-FFF2-40B4-BE49-F238E27FC236}">
                <a16:creationId xmlns:a16="http://schemas.microsoft.com/office/drawing/2014/main" id="{7F5A3C83-AF32-48EE-961B-48FBC393F1AD}"/>
              </a:ext>
            </a:extLst>
          </p:cNvPr>
          <p:cNvPicPr>
            <a:picLocks noChangeAspect="1"/>
          </p:cNvPicPr>
          <p:nvPr/>
        </p:nvPicPr>
        <p:blipFill>
          <a:blip r:embed="rId2"/>
          <a:stretch>
            <a:fillRect/>
          </a:stretch>
        </p:blipFill>
        <p:spPr>
          <a:xfrm>
            <a:off x="8443025" y="2585146"/>
            <a:ext cx="1552575" cy="2524125"/>
          </a:xfrm>
          <a:prstGeom prst="rect">
            <a:avLst/>
          </a:prstGeom>
        </p:spPr>
      </p:pic>
      <p:grpSp>
        <p:nvGrpSpPr>
          <p:cNvPr id="17" name="Group 16">
            <a:extLst>
              <a:ext uri="{FF2B5EF4-FFF2-40B4-BE49-F238E27FC236}">
                <a16:creationId xmlns:a16="http://schemas.microsoft.com/office/drawing/2014/main" id="{EAF3133A-A389-44B8-BD9E-F01ED13E1EE1}"/>
              </a:ext>
            </a:extLst>
          </p:cNvPr>
          <p:cNvGrpSpPr/>
          <p:nvPr/>
        </p:nvGrpSpPr>
        <p:grpSpPr>
          <a:xfrm>
            <a:off x="4985294" y="5347603"/>
            <a:ext cx="3929888" cy="571500"/>
            <a:chOff x="4985294" y="5347603"/>
            <a:chExt cx="3929888" cy="571500"/>
          </a:xfrm>
        </p:grpSpPr>
        <p:pic>
          <p:nvPicPr>
            <p:cNvPr id="15" name="Picture 14">
              <a:extLst>
                <a:ext uri="{FF2B5EF4-FFF2-40B4-BE49-F238E27FC236}">
                  <a16:creationId xmlns:a16="http://schemas.microsoft.com/office/drawing/2014/main" id="{6D1119AA-C789-4B33-8A69-7FFBE865777B}"/>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6" name="TextBox 15">
              <a:extLst>
                <a:ext uri="{FF2B5EF4-FFF2-40B4-BE49-F238E27FC236}">
                  <a16:creationId xmlns:a16="http://schemas.microsoft.com/office/drawing/2014/main" id="{059B00EB-3667-4586-BE79-F6CECA8D0629}"/>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Tree>
    <p:extLst>
      <p:ext uri="{BB962C8B-B14F-4D97-AF65-F5344CB8AC3E}">
        <p14:creationId xmlns:p14="http://schemas.microsoft.com/office/powerpoint/2010/main" val="406199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050616" y="895018"/>
            <a:ext cx="4816110" cy="409461"/>
          </a:xfrm>
        </p:spPr>
        <p:txBody>
          <a:bodyPr>
            <a:normAutofit fontScale="90000"/>
          </a:bodyPr>
          <a:lstStyle/>
          <a:p>
            <a:pPr algn="l"/>
            <a:r>
              <a:rPr lang="en-GB" sz="2800" b="1" dirty="0"/>
              <a:t>Understand the problem</a:t>
            </a:r>
          </a:p>
        </p:txBody>
      </p:sp>
      <p:sp>
        <p:nvSpPr>
          <p:cNvPr id="10" name="TextBox 9">
            <a:extLst>
              <a:ext uri="{FF2B5EF4-FFF2-40B4-BE49-F238E27FC236}">
                <a16:creationId xmlns:a16="http://schemas.microsoft.com/office/drawing/2014/main" id="{4354E2B1-015F-49CE-9770-4DDD36444C69}"/>
              </a:ext>
            </a:extLst>
          </p:cNvPr>
          <p:cNvSpPr txBox="1"/>
          <p:nvPr/>
        </p:nvSpPr>
        <p:spPr>
          <a:xfrm>
            <a:off x="480546" y="1440936"/>
            <a:ext cx="4976122" cy="4185761"/>
          </a:xfrm>
          <a:prstGeom prst="rect">
            <a:avLst/>
          </a:prstGeom>
          <a:solidFill>
            <a:schemeClr val="accent5">
              <a:lumMod val="20000"/>
              <a:lumOff val="80000"/>
            </a:schemeClr>
          </a:solidFill>
        </p:spPr>
        <p:txBody>
          <a:bodyPr wrap="square" rtlCol="0">
            <a:spAutoFit/>
          </a:bodyPr>
          <a:lstStyle/>
          <a:p>
            <a:r>
              <a:rPr lang="en-GB" sz="2200" i="1" dirty="0"/>
              <a:t>Amy and Sophie have grown sunflowers.  </a:t>
            </a:r>
          </a:p>
          <a:p>
            <a:endParaRPr lang="en-GB" sz="2200" i="1" dirty="0"/>
          </a:p>
          <a:p>
            <a:r>
              <a:rPr lang="en-GB" sz="2200" b="1" i="1" dirty="0"/>
              <a:t>Key Fact: Amy’s sunflower is 226cm tall and grows 40cm more.</a:t>
            </a:r>
          </a:p>
          <a:p>
            <a:r>
              <a:rPr lang="en-GB" sz="2200" i="1" dirty="0"/>
              <a:t>Have to work out the total height of Amy’s sunflower.</a:t>
            </a:r>
          </a:p>
          <a:p>
            <a:endParaRPr lang="en-GB" sz="2200" i="1" dirty="0"/>
          </a:p>
          <a:p>
            <a:r>
              <a:rPr lang="en-GB" sz="2200" b="1" i="1" dirty="0"/>
              <a:t>Key fact: Sophie’s sunflower is 256cm tall.</a:t>
            </a:r>
          </a:p>
          <a:p>
            <a:r>
              <a:rPr lang="en-GB" sz="2200" i="1" dirty="0"/>
              <a:t>Have to work out who has the tallest sunflower and by how much</a:t>
            </a:r>
            <a:r>
              <a:rPr lang="en-GB" sz="2400" i="1" dirty="0"/>
              <a:t>.</a:t>
            </a:r>
          </a:p>
        </p:txBody>
      </p:sp>
      <p:sp>
        <p:nvSpPr>
          <p:cNvPr id="11" name="Text Box 2">
            <a:extLst>
              <a:ext uri="{FF2B5EF4-FFF2-40B4-BE49-F238E27FC236}">
                <a16:creationId xmlns:a16="http://schemas.microsoft.com/office/drawing/2014/main" id="{712F957F-6A38-42C6-B2CC-C148604EF375}"/>
              </a:ext>
            </a:extLst>
          </p:cNvPr>
          <p:cNvSpPr txBox="1">
            <a:spLocks noChangeArrowheads="1"/>
          </p:cNvSpPr>
          <p:nvPr/>
        </p:nvSpPr>
        <p:spPr bwMode="auto">
          <a:xfrm>
            <a:off x="1676400" y="15240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4" name="Group 3">
            <a:extLst>
              <a:ext uri="{FF2B5EF4-FFF2-40B4-BE49-F238E27FC236}">
                <a16:creationId xmlns:a16="http://schemas.microsoft.com/office/drawing/2014/main" id="{42AD108B-AC66-4328-9888-2A0267B162FA}"/>
              </a:ext>
            </a:extLst>
          </p:cNvPr>
          <p:cNvGrpSpPr/>
          <p:nvPr/>
        </p:nvGrpSpPr>
        <p:grpSpPr>
          <a:xfrm>
            <a:off x="5578868" y="1440936"/>
            <a:ext cx="6431622" cy="4185761"/>
            <a:chOff x="5578868" y="1440936"/>
            <a:chExt cx="6431622" cy="4142673"/>
          </a:xfrm>
        </p:grpSpPr>
        <p:sp>
          <p:nvSpPr>
            <p:cNvPr id="6" name="Content Placeholder 6">
              <a:extLst>
                <a:ext uri="{FF2B5EF4-FFF2-40B4-BE49-F238E27FC236}">
                  <a16:creationId xmlns:a16="http://schemas.microsoft.com/office/drawing/2014/main" id="{29DCDB3D-4249-40A8-9975-D3EEF75EE966}"/>
                </a:ext>
              </a:extLst>
            </p:cNvPr>
            <p:cNvSpPr txBox="1">
              <a:spLocks/>
            </p:cNvSpPr>
            <p:nvPr/>
          </p:nvSpPr>
          <p:spPr bwMode="auto">
            <a:xfrm>
              <a:off x="5578868" y="1440936"/>
              <a:ext cx="6431622" cy="414267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dirty="0">
                  <a:latin typeface="+mn-lt"/>
                  <a:ea typeface="Bariol" charset="0"/>
                  <a:cs typeface="Bariol" charset="0"/>
                </a:rPr>
                <a:t>TASK</a:t>
              </a: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a:p>
              <a:pPr marL="0" indent="0">
                <a:buFont typeface="Arial" charset="0"/>
                <a:buNone/>
              </a:pPr>
              <a:endParaRPr lang="en-US" dirty="0">
                <a:latin typeface="+mn-lt"/>
                <a:ea typeface="Bariol" charset="0"/>
                <a:cs typeface="Bariol" charset="0"/>
              </a:endParaRPr>
            </a:p>
          </p:txBody>
        </p:sp>
        <p:grpSp>
          <p:nvGrpSpPr>
            <p:cNvPr id="9" name="Group 8">
              <a:extLst>
                <a:ext uri="{FF2B5EF4-FFF2-40B4-BE49-F238E27FC236}">
                  <a16:creationId xmlns:a16="http://schemas.microsoft.com/office/drawing/2014/main" id="{A5679E96-89DB-4EA7-A8E3-E42337E3E09B}"/>
                </a:ext>
              </a:extLst>
            </p:cNvPr>
            <p:cNvGrpSpPr/>
            <p:nvPr/>
          </p:nvGrpSpPr>
          <p:grpSpPr>
            <a:xfrm>
              <a:off x="5823269" y="2039577"/>
              <a:ext cx="4919580" cy="2778845"/>
              <a:chOff x="6647772" y="1648467"/>
              <a:chExt cx="5177048" cy="3139710"/>
            </a:xfrm>
          </p:grpSpPr>
          <p:sp>
            <p:nvSpPr>
              <p:cNvPr id="12" name="Speech Bubble: Rectangle with Corners Rounded 11">
                <a:extLst>
                  <a:ext uri="{FF2B5EF4-FFF2-40B4-BE49-F238E27FC236}">
                    <a16:creationId xmlns:a16="http://schemas.microsoft.com/office/drawing/2014/main" id="{04E39514-5406-47A0-B836-F83782D51DBB}"/>
                  </a:ext>
                </a:extLst>
              </p:cNvPr>
              <p:cNvSpPr/>
              <p:nvPr/>
            </p:nvSpPr>
            <p:spPr>
              <a:xfrm>
                <a:off x="6647772" y="1648467"/>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984874A-3C32-4B96-8735-D8D3A7AB252C}"/>
                  </a:ext>
                </a:extLst>
              </p:cNvPr>
              <p:cNvSpPr txBox="1"/>
              <p:nvPr/>
            </p:nvSpPr>
            <p:spPr>
              <a:xfrm>
                <a:off x="7006986" y="1761736"/>
                <a:ext cx="4714558" cy="2585323"/>
              </a:xfrm>
              <a:prstGeom prst="rect">
                <a:avLst/>
              </a:prstGeom>
              <a:noFill/>
            </p:spPr>
            <p:txBody>
              <a:bodyPr wrap="square" rtlCol="0">
                <a:spAutoFit/>
              </a:bodyPr>
              <a:lstStyle/>
              <a:p>
                <a:r>
                  <a:rPr lang="en-GB" dirty="0"/>
                  <a:t>Amy plants a sunflower seed.</a:t>
                </a:r>
              </a:p>
              <a:p>
                <a:r>
                  <a:rPr lang="en-GB" dirty="0"/>
                  <a:t>After 4 months, the sunflower has grown 226cm tall.</a:t>
                </a:r>
              </a:p>
              <a:p>
                <a:r>
                  <a:rPr lang="en-GB" dirty="0"/>
                  <a:t>It grows 40cm after another month.</a:t>
                </a:r>
              </a:p>
              <a:p>
                <a:r>
                  <a:rPr lang="en-GB" dirty="0"/>
                  <a:t>Amy’s friend, Sophie, also grows a sunflower.</a:t>
                </a:r>
              </a:p>
              <a:p>
                <a:r>
                  <a:rPr lang="en-GB" dirty="0"/>
                  <a:t>Hers is 256cm tall.</a:t>
                </a:r>
              </a:p>
              <a:p>
                <a:r>
                  <a:rPr lang="en-GB" b="1" dirty="0"/>
                  <a:t>Who has the tallest sunflower and by how much?</a:t>
                </a:r>
              </a:p>
            </p:txBody>
          </p:sp>
        </p:grpSp>
        <p:pic>
          <p:nvPicPr>
            <p:cNvPr id="8" name="Picture 7">
              <a:extLst>
                <a:ext uri="{FF2B5EF4-FFF2-40B4-BE49-F238E27FC236}">
                  <a16:creationId xmlns:a16="http://schemas.microsoft.com/office/drawing/2014/main" id="{524A5046-ADAC-4881-B90C-5092060E8D3D}"/>
                </a:ext>
              </a:extLst>
            </p:cNvPr>
            <p:cNvPicPr>
              <a:picLocks noChangeAspect="1"/>
            </p:cNvPicPr>
            <p:nvPr/>
          </p:nvPicPr>
          <p:blipFill>
            <a:blip r:embed="rId2"/>
            <a:stretch>
              <a:fillRect/>
            </a:stretch>
          </p:blipFill>
          <p:spPr>
            <a:xfrm>
              <a:off x="10808404" y="2360049"/>
              <a:ext cx="1136530" cy="1847732"/>
            </a:xfrm>
            <a:prstGeom prst="rect">
              <a:avLst/>
            </a:prstGeom>
          </p:spPr>
        </p:pic>
      </p:grpSp>
      <p:grpSp>
        <p:nvGrpSpPr>
          <p:cNvPr id="14" name="Group 13">
            <a:extLst>
              <a:ext uri="{FF2B5EF4-FFF2-40B4-BE49-F238E27FC236}">
                <a16:creationId xmlns:a16="http://schemas.microsoft.com/office/drawing/2014/main" id="{D5E89B22-E738-4A49-BF8F-B3B3E5DCBD85}"/>
              </a:ext>
            </a:extLst>
          </p:cNvPr>
          <p:cNvGrpSpPr/>
          <p:nvPr/>
        </p:nvGrpSpPr>
        <p:grpSpPr>
          <a:xfrm>
            <a:off x="7805787" y="4845563"/>
            <a:ext cx="3929888" cy="571500"/>
            <a:chOff x="4985294" y="5347603"/>
            <a:chExt cx="3929888" cy="571500"/>
          </a:xfrm>
        </p:grpSpPr>
        <p:pic>
          <p:nvPicPr>
            <p:cNvPr id="15" name="Picture 14">
              <a:extLst>
                <a:ext uri="{FF2B5EF4-FFF2-40B4-BE49-F238E27FC236}">
                  <a16:creationId xmlns:a16="http://schemas.microsoft.com/office/drawing/2014/main" id="{1042EC83-3BF3-40CE-B29D-7FD6DCAAB522}"/>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6" name="TextBox 15">
              <a:extLst>
                <a:ext uri="{FF2B5EF4-FFF2-40B4-BE49-F238E27FC236}">
                  <a16:creationId xmlns:a16="http://schemas.microsoft.com/office/drawing/2014/main" id="{C2919AF2-2003-44C2-9FF3-9F17583312AE}"/>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Tree>
    <p:extLst>
      <p:ext uri="{BB962C8B-B14F-4D97-AF65-F5344CB8AC3E}">
        <p14:creationId xmlns:p14="http://schemas.microsoft.com/office/powerpoint/2010/main" val="5646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additive="base">
                                        <p:cTn id="1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 calcmode="lin" valueType="num">
                                      <p:cBhvr additive="base">
                                        <p:cTn id="23"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calcmode="lin" valueType="num">
                                      <p:cBhvr additive="base">
                                        <p:cTn id="2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rmAutofit/>
          </a:bodyPr>
          <a:lstStyle/>
          <a:p>
            <a:pPr algn="l"/>
            <a:r>
              <a:rPr lang="en-GB" sz="2800" b="1" dirty="0"/>
              <a:t>Make a Plan</a:t>
            </a:r>
          </a:p>
        </p:txBody>
      </p:sp>
      <p:sp>
        <p:nvSpPr>
          <p:cNvPr id="3" name="TextBox 2">
            <a:extLst>
              <a:ext uri="{FF2B5EF4-FFF2-40B4-BE49-F238E27FC236}">
                <a16:creationId xmlns:a16="http://schemas.microsoft.com/office/drawing/2014/main" id="{C108D53A-CBF5-4B0E-8282-15120F8F0D36}"/>
              </a:ext>
            </a:extLst>
          </p:cNvPr>
          <p:cNvSpPr txBox="1"/>
          <p:nvPr/>
        </p:nvSpPr>
        <p:spPr>
          <a:xfrm>
            <a:off x="446410" y="1425730"/>
            <a:ext cx="4518053" cy="4339650"/>
          </a:xfrm>
          <a:prstGeom prst="rect">
            <a:avLst/>
          </a:prstGeom>
          <a:solidFill>
            <a:schemeClr val="accent5">
              <a:lumMod val="20000"/>
              <a:lumOff val="80000"/>
            </a:schemeClr>
          </a:solidFill>
        </p:spPr>
        <p:txBody>
          <a:bodyPr wrap="square" rtlCol="0">
            <a:spAutoFit/>
          </a:bodyPr>
          <a:lstStyle/>
          <a:p>
            <a:r>
              <a:rPr lang="en-GB" sz="2000" b="1" dirty="0"/>
              <a:t>Step 1: Calculate the total height of Amy’s sunflower </a:t>
            </a:r>
          </a:p>
          <a:p>
            <a:endParaRPr lang="en-GB" sz="2000" b="1" dirty="0">
              <a:cs typeface="Times New Roman" panose="02020603050405020304" pitchFamily="18" charset="0"/>
            </a:endParaRPr>
          </a:p>
          <a:p>
            <a:endParaRPr lang="en-GB" sz="2000" dirty="0">
              <a:cs typeface="Times New Roman" panose="02020603050405020304" pitchFamily="18" charset="0"/>
            </a:endParaRPr>
          </a:p>
          <a:p>
            <a:r>
              <a:rPr lang="en-GB" sz="2000" b="1" dirty="0">
                <a:cs typeface="Times New Roman" panose="02020603050405020304" pitchFamily="18" charset="0"/>
              </a:rPr>
              <a:t>Step 2:  Compare the height of Amy’s sunflower with the height of Sophie’s sunflower to see who has the tallest sunflower</a:t>
            </a:r>
          </a:p>
          <a:p>
            <a:endParaRPr lang="en-GB" sz="2000" b="1" dirty="0">
              <a:cs typeface="Times New Roman" panose="02020603050405020304" pitchFamily="18" charset="0"/>
            </a:endParaRPr>
          </a:p>
          <a:p>
            <a:endParaRPr lang="en-GB" sz="2000" dirty="0">
              <a:cs typeface="Times New Roman" panose="02020603050405020304" pitchFamily="18" charset="0"/>
            </a:endParaRPr>
          </a:p>
          <a:p>
            <a:r>
              <a:rPr lang="en-GB" sz="2000" b="1" dirty="0">
                <a:cs typeface="Times New Roman" panose="02020603050405020304" pitchFamily="18" charset="0"/>
              </a:rPr>
              <a:t>Step 3:  Calculate the difference in height between the two sunflowers </a:t>
            </a:r>
          </a:p>
          <a:p>
            <a:endParaRPr lang="en-GB" b="1" dirty="0">
              <a:cs typeface="Times New Roman" panose="02020603050405020304" pitchFamily="18" charset="0"/>
            </a:endParaRPr>
          </a:p>
          <a:p>
            <a:endParaRPr lang="en-GB" b="1" dirty="0">
              <a:cs typeface="Times New Roman" panose="02020603050405020304" pitchFamily="18" charset="0"/>
            </a:endParaRPr>
          </a:p>
        </p:txBody>
      </p:sp>
      <p:sp>
        <p:nvSpPr>
          <p:cNvPr id="7" name="Text Box 2">
            <a:extLst>
              <a:ext uri="{FF2B5EF4-FFF2-40B4-BE49-F238E27FC236}">
                <a16:creationId xmlns:a16="http://schemas.microsoft.com/office/drawing/2014/main" id="{7E2E1DF6-EBEE-4FA9-AD9A-6A698225B309}"/>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9" name="Group 8">
            <a:extLst>
              <a:ext uri="{FF2B5EF4-FFF2-40B4-BE49-F238E27FC236}">
                <a16:creationId xmlns:a16="http://schemas.microsoft.com/office/drawing/2014/main" id="{E405A1AC-449A-4777-B96B-1CC3CAFCC3D4}"/>
              </a:ext>
            </a:extLst>
          </p:cNvPr>
          <p:cNvGrpSpPr/>
          <p:nvPr/>
        </p:nvGrpSpPr>
        <p:grpSpPr>
          <a:xfrm>
            <a:off x="5264826" y="1425730"/>
            <a:ext cx="6431622" cy="4339650"/>
            <a:chOff x="5578868" y="1440936"/>
            <a:chExt cx="6431622" cy="4142673"/>
          </a:xfrm>
        </p:grpSpPr>
        <p:sp>
          <p:nvSpPr>
            <p:cNvPr id="10" name="Content Placeholder 6">
              <a:extLst>
                <a:ext uri="{FF2B5EF4-FFF2-40B4-BE49-F238E27FC236}">
                  <a16:creationId xmlns:a16="http://schemas.microsoft.com/office/drawing/2014/main" id="{A45BF0EE-49C2-44A3-AA92-8138AA0BB34A}"/>
                </a:ext>
              </a:extLst>
            </p:cNvPr>
            <p:cNvSpPr txBox="1">
              <a:spLocks/>
            </p:cNvSpPr>
            <p:nvPr/>
          </p:nvSpPr>
          <p:spPr bwMode="auto">
            <a:xfrm>
              <a:off x="5578868" y="1440936"/>
              <a:ext cx="6431622" cy="414267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a:latin typeface="+mn-lt"/>
                  <a:ea typeface="Bariol" charset="0"/>
                  <a:cs typeface="Bariol" charset="0"/>
                </a:rPr>
                <a:t>TASK</a:t>
              </a: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dirty="0">
                <a:latin typeface="+mn-lt"/>
                <a:ea typeface="Bariol" charset="0"/>
                <a:cs typeface="Bariol" charset="0"/>
              </a:endParaRPr>
            </a:p>
          </p:txBody>
        </p:sp>
        <p:grpSp>
          <p:nvGrpSpPr>
            <p:cNvPr id="11" name="Group 10">
              <a:extLst>
                <a:ext uri="{FF2B5EF4-FFF2-40B4-BE49-F238E27FC236}">
                  <a16:creationId xmlns:a16="http://schemas.microsoft.com/office/drawing/2014/main" id="{DB493F77-8594-443D-BA59-1BB75C578602}"/>
                </a:ext>
              </a:extLst>
            </p:cNvPr>
            <p:cNvGrpSpPr/>
            <p:nvPr/>
          </p:nvGrpSpPr>
          <p:grpSpPr>
            <a:xfrm>
              <a:off x="5823269" y="2039577"/>
              <a:ext cx="4919580" cy="2778845"/>
              <a:chOff x="6647772" y="1648467"/>
              <a:chExt cx="5177048" cy="3139710"/>
            </a:xfrm>
          </p:grpSpPr>
          <p:sp>
            <p:nvSpPr>
              <p:cNvPr id="13" name="Speech Bubble: Rectangle with Corners Rounded 12">
                <a:extLst>
                  <a:ext uri="{FF2B5EF4-FFF2-40B4-BE49-F238E27FC236}">
                    <a16:creationId xmlns:a16="http://schemas.microsoft.com/office/drawing/2014/main" id="{E72B3A48-741F-4F3C-A8FD-2DE6E1863A9F}"/>
                  </a:ext>
                </a:extLst>
              </p:cNvPr>
              <p:cNvSpPr/>
              <p:nvPr/>
            </p:nvSpPr>
            <p:spPr>
              <a:xfrm>
                <a:off x="6647772" y="1648467"/>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D1C13E3-F7E6-4ACC-953C-2478F4AFD97D}"/>
                  </a:ext>
                </a:extLst>
              </p:cNvPr>
              <p:cNvSpPr txBox="1"/>
              <p:nvPr/>
            </p:nvSpPr>
            <p:spPr>
              <a:xfrm>
                <a:off x="7006986" y="1761736"/>
                <a:ext cx="4714558" cy="2585323"/>
              </a:xfrm>
              <a:prstGeom prst="rect">
                <a:avLst/>
              </a:prstGeom>
              <a:noFill/>
            </p:spPr>
            <p:txBody>
              <a:bodyPr wrap="square" rtlCol="0">
                <a:spAutoFit/>
              </a:bodyPr>
              <a:lstStyle/>
              <a:p>
                <a:r>
                  <a:rPr lang="en-GB" dirty="0"/>
                  <a:t>Amy plants a sunflower seed.</a:t>
                </a:r>
              </a:p>
              <a:p>
                <a:r>
                  <a:rPr lang="en-GB" dirty="0"/>
                  <a:t>After 4 months, the sunflower has grown 226cm tall.</a:t>
                </a:r>
              </a:p>
              <a:p>
                <a:r>
                  <a:rPr lang="en-GB" dirty="0"/>
                  <a:t>It grows 40cm after another month.</a:t>
                </a:r>
              </a:p>
              <a:p>
                <a:r>
                  <a:rPr lang="en-GB" dirty="0"/>
                  <a:t>Amy’s friend, Sophie, also grows a sunflower.</a:t>
                </a:r>
              </a:p>
              <a:p>
                <a:r>
                  <a:rPr lang="en-GB" dirty="0"/>
                  <a:t>Hers is 256cm tall.</a:t>
                </a:r>
              </a:p>
              <a:p>
                <a:r>
                  <a:rPr lang="en-GB" b="1" dirty="0"/>
                  <a:t>Who has the tallest sunflower and by how much?</a:t>
                </a:r>
              </a:p>
            </p:txBody>
          </p:sp>
        </p:grpSp>
        <p:pic>
          <p:nvPicPr>
            <p:cNvPr id="12" name="Picture 11">
              <a:extLst>
                <a:ext uri="{FF2B5EF4-FFF2-40B4-BE49-F238E27FC236}">
                  <a16:creationId xmlns:a16="http://schemas.microsoft.com/office/drawing/2014/main" id="{0BEBE279-A0AD-4E22-B1D9-2A024D0FB580}"/>
                </a:ext>
              </a:extLst>
            </p:cNvPr>
            <p:cNvPicPr>
              <a:picLocks noChangeAspect="1"/>
            </p:cNvPicPr>
            <p:nvPr/>
          </p:nvPicPr>
          <p:blipFill>
            <a:blip r:embed="rId2"/>
            <a:stretch>
              <a:fillRect/>
            </a:stretch>
          </p:blipFill>
          <p:spPr>
            <a:xfrm>
              <a:off x="10808404" y="2360049"/>
              <a:ext cx="1136530" cy="1847732"/>
            </a:xfrm>
            <a:prstGeom prst="rect">
              <a:avLst/>
            </a:prstGeom>
          </p:spPr>
        </p:pic>
      </p:grpSp>
      <p:grpSp>
        <p:nvGrpSpPr>
          <p:cNvPr id="15" name="Group 14">
            <a:extLst>
              <a:ext uri="{FF2B5EF4-FFF2-40B4-BE49-F238E27FC236}">
                <a16:creationId xmlns:a16="http://schemas.microsoft.com/office/drawing/2014/main" id="{EF05C794-D494-4839-9C77-2958304E341C}"/>
              </a:ext>
            </a:extLst>
          </p:cNvPr>
          <p:cNvGrpSpPr/>
          <p:nvPr/>
        </p:nvGrpSpPr>
        <p:grpSpPr>
          <a:xfrm>
            <a:off x="7564108" y="4795926"/>
            <a:ext cx="3929888" cy="571500"/>
            <a:chOff x="4985294" y="5347603"/>
            <a:chExt cx="3929888" cy="571500"/>
          </a:xfrm>
        </p:grpSpPr>
        <p:pic>
          <p:nvPicPr>
            <p:cNvPr id="16" name="Picture 15">
              <a:extLst>
                <a:ext uri="{FF2B5EF4-FFF2-40B4-BE49-F238E27FC236}">
                  <a16:creationId xmlns:a16="http://schemas.microsoft.com/office/drawing/2014/main" id="{F4A33BCA-BDBD-4D4D-8B67-5DD56C6FA22F}"/>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7" name="TextBox 16">
              <a:extLst>
                <a:ext uri="{FF2B5EF4-FFF2-40B4-BE49-F238E27FC236}">
                  <a16:creationId xmlns:a16="http://schemas.microsoft.com/office/drawing/2014/main" id="{1CE79599-3690-4367-9BD1-EC364B82B519}"/>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Tree>
    <p:extLst>
      <p:ext uri="{BB962C8B-B14F-4D97-AF65-F5344CB8AC3E}">
        <p14:creationId xmlns:p14="http://schemas.microsoft.com/office/powerpoint/2010/main" val="248352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87AFAE-A2DF-4413-9D38-00F747F2B3B2}"/>
              </a:ext>
            </a:extLst>
          </p:cNvPr>
          <p:cNvSpPr txBox="1"/>
          <p:nvPr/>
        </p:nvSpPr>
        <p:spPr>
          <a:xfrm>
            <a:off x="755150" y="665775"/>
            <a:ext cx="9703941" cy="4247317"/>
          </a:xfrm>
          <a:prstGeom prst="rect">
            <a:avLst/>
          </a:prstGeom>
          <a:noFill/>
        </p:spPr>
        <p:txBody>
          <a:bodyPr wrap="square">
            <a:spAutoFit/>
          </a:bodyPr>
          <a:lstStyle/>
          <a:p>
            <a:r>
              <a:rPr lang="en-GB" b="1" dirty="0"/>
              <a:t>We could represent the problem on a bar model:</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b="1" dirty="0"/>
              <a:t>We could use a number line to calculate the total:</a:t>
            </a:r>
          </a:p>
          <a:p>
            <a:endParaRPr lang="en-GB" dirty="0"/>
          </a:p>
        </p:txBody>
      </p:sp>
      <p:grpSp>
        <p:nvGrpSpPr>
          <p:cNvPr id="14" name="Group 13">
            <a:extLst>
              <a:ext uri="{FF2B5EF4-FFF2-40B4-BE49-F238E27FC236}">
                <a16:creationId xmlns:a16="http://schemas.microsoft.com/office/drawing/2014/main" id="{7DA25216-ED59-47DA-A8AD-915051A50D2E}"/>
              </a:ext>
            </a:extLst>
          </p:cNvPr>
          <p:cNvGrpSpPr/>
          <p:nvPr/>
        </p:nvGrpSpPr>
        <p:grpSpPr>
          <a:xfrm>
            <a:off x="1732909" y="1788240"/>
            <a:ext cx="4739809" cy="1640760"/>
            <a:chOff x="1732909" y="1788240"/>
            <a:chExt cx="4739809" cy="1640760"/>
          </a:xfrm>
        </p:grpSpPr>
        <p:sp>
          <p:nvSpPr>
            <p:cNvPr id="6" name="Rectangle 5">
              <a:extLst>
                <a:ext uri="{FF2B5EF4-FFF2-40B4-BE49-F238E27FC236}">
                  <a16:creationId xmlns:a16="http://schemas.microsoft.com/office/drawing/2014/main" id="{E5FEA73C-DA43-4959-8A29-8F69AF9BEFCB}"/>
                </a:ext>
              </a:extLst>
            </p:cNvPr>
            <p:cNvSpPr/>
            <p:nvPr/>
          </p:nvSpPr>
          <p:spPr>
            <a:xfrm>
              <a:off x="1732910" y="1788240"/>
              <a:ext cx="2691829" cy="61644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6EA3DC8A-5945-448B-88E1-DE9325FC13BD}"/>
                </a:ext>
              </a:extLst>
            </p:cNvPr>
            <p:cNvSpPr/>
            <p:nvPr/>
          </p:nvSpPr>
          <p:spPr>
            <a:xfrm>
              <a:off x="4424739" y="1788240"/>
              <a:ext cx="1102758" cy="616449"/>
            </a:xfrm>
            <a:prstGeom prst="rect">
              <a:avLst/>
            </a:prstGeom>
            <a:solidFill>
              <a:srgbClr val="FC86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Brace 7">
              <a:extLst>
                <a:ext uri="{FF2B5EF4-FFF2-40B4-BE49-F238E27FC236}">
                  <a16:creationId xmlns:a16="http://schemas.microsoft.com/office/drawing/2014/main" id="{B497A392-79F3-41BB-9381-48A237B5743D}"/>
                </a:ext>
              </a:extLst>
            </p:cNvPr>
            <p:cNvSpPr/>
            <p:nvPr/>
          </p:nvSpPr>
          <p:spPr>
            <a:xfrm rot="5400000">
              <a:off x="3445537" y="866722"/>
              <a:ext cx="369331" cy="379458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9AFF9EB-1E4E-43AF-8BB3-EC6A611F3FE7}"/>
                </a:ext>
              </a:extLst>
            </p:cNvPr>
            <p:cNvSpPr txBox="1"/>
            <p:nvPr/>
          </p:nvSpPr>
          <p:spPr>
            <a:xfrm>
              <a:off x="2088223" y="3059668"/>
              <a:ext cx="3716676" cy="369332"/>
            </a:xfrm>
            <a:prstGeom prst="rect">
              <a:avLst/>
            </a:prstGeom>
            <a:noFill/>
          </p:spPr>
          <p:txBody>
            <a:bodyPr wrap="square" rtlCol="0">
              <a:spAutoFit/>
            </a:bodyPr>
            <a:lstStyle/>
            <a:p>
              <a:r>
                <a:rPr lang="en-GB" dirty="0"/>
                <a:t>Total height of Amy’s sunflower</a:t>
              </a:r>
            </a:p>
          </p:txBody>
        </p:sp>
        <p:sp>
          <p:nvSpPr>
            <p:cNvPr id="10" name="TextBox 9">
              <a:extLst>
                <a:ext uri="{FF2B5EF4-FFF2-40B4-BE49-F238E27FC236}">
                  <a16:creationId xmlns:a16="http://schemas.microsoft.com/office/drawing/2014/main" id="{24242651-1752-40A7-8B7D-5D02831B9E73}"/>
                </a:ext>
              </a:extLst>
            </p:cNvPr>
            <p:cNvSpPr txBox="1"/>
            <p:nvPr/>
          </p:nvSpPr>
          <p:spPr>
            <a:xfrm>
              <a:off x="2707245" y="1880171"/>
              <a:ext cx="1890444" cy="369332"/>
            </a:xfrm>
            <a:prstGeom prst="rect">
              <a:avLst/>
            </a:prstGeom>
            <a:noFill/>
          </p:spPr>
          <p:txBody>
            <a:bodyPr wrap="square" rtlCol="0">
              <a:spAutoFit/>
            </a:bodyPr>
            <a:lstStyle/>
            <a:p>
              <a:r>
                <a:rPr lang="en-GB" dirty="0"/>
                <a:t>226cm</a:t>
              </a:r>
            </a:p>
          </p:txBody>
        </p:sp>
        <p:sp>
          <p:nvSpPr>
            <p:cNvPr id="11" name="TextBox 10">
              <a:extLst>
                <a:ext uri="{FF2B5EF4-FFF2-40B4-BE49-F238E27FC236}">
                  <a16:creationId xmlns:a16="http://schemas.microsoft.com/office/drawing/2014/main" id="{D6A89AA1-B76A-485D-A35A-36A420C9D66B}"/>
                </a:ext>
              </a:extLst>
            </p:cNvPr>
            <p:cNvSpPr txBox="1"/>
            <p:nvPr/>
          </p:nvSpPr>
          <p:spPr>
            <a:xfrm>
              <a:off x="4582274" y="1880171"/>
              <a:ext cx="1890444" cy="369332"/>
            </a:xfrm>
            <a:prstGeom prst="rect">
              <a:avLst/>
            </a:prstGeom>
            <a:noFill/>
          </p:spPr>
          <p:txBody>
            <a:bodyPr wrap="square" rtlCol="0">
              <a:spAutoFit/>
            </a:bodyPr>
            <a:lstStyle/>
            <a:p>
              <a:r>
                <a:rPr lang="en-GB" dirty="0"/>
                <a:t>40cm</a:t>
              </a:r>
            </a:p>
          </p:txBody>
        </p:sp>
      </p:grpSp>
      <p:pic>
        <p:nvPicPr>
          <p:cNvPr id="13" name="Picture 12" descr="Diagram&#10;&#10;Description automatically generated">
            <a:extLst>
              <a:ext uri="{FF2B5EF4-FFF2-40B4-BE49-F238E27FC236}">
                <a16:creationId xmlns:a16="http://schemas.microsoft.com/office/drawing/2014/main" id="{29E19881-75EA-4F52-959C-E78D19047BA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rcRect l="18427" t="12115" r="60149" b="8785"/>
          <a:stretch/>
        </p:blipFill>
        <p:spPr>
          <a:xfrm rot="5400000">
            <a:off x="7895690" y="2306551"/>
            <a:ext cx="1469208" cy="4068567"/>
          </a:xfrm>
          <a:prstGeom prst="rect">
            <a:avLst/>
          </a:prstGeom>
        </p:spPr>
      </p:pic>
    </p:spTree>
    <p:extLst>
      <p:ext uri="{BB962C8B-B14F-4D97-AF65-F5344CB8AC3E}">
        <p14:creationId xmlns:p14="http://schemas.microsoft.com/office/powerpoint/2010/main" val="338743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rmAutofit/>
          </a:bodyPr>
          <a:lstStyle/>
          <a:p>
            <a:pPr algn="l"/>
            <a:r>
              <a:rPr lang="en-GB" sz="2800" b="1" dirty="0"/>
              <a:t>Carry out your plan: show your reasoning</a:t>
            </a:r>
          </a:p>
        </p:txBody>
      </p:sp>
      <p:sp>
        <p:nvSpPr>
          <p:cNvPr id="8" name="Text Box 2">
            <a:extLst>
              <a:ext uri="{FF2B5EF4-FFF2-40B4-BE49-F238E27FC236}">
                <a16:creationId xmlns:a16="http://schemas.microsoft.com/office/drawing/2014/main" id="{D775A32F-6EE0-4238-AD7B-00A6AE703C11}"/>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9" name="Group 8">
            <a:extLst>
              <a:ext uri="{FF2B5EF4-FFF2-40B4-BE49-F238E27FC236}">
                <a16:creationId xmlns:a16="http://schemas.microsoft.com/office/drawing/2014/main" id="{7554F478-1184-4DA4-97E2-96A995888382}"/>
              </a:ext>
            </a:extLst>
          </p:cNvPr>
          <p:cNvGrpSpPr/>
          <p:nvPr/>
        </p:nvGrpSpPr>
        <p:grpSpPr>
          <a:xfrm>
            <a:off x="5333243" y="1583684"/>
            <a:ext cx="6431622" cy="4326571"/>
            <a:chOff x="5578868" y="1440936"/>
            <a:chExt cx="6431622" cy="4142673"/>
          </a:xfrm>
        </p:grpSpPr>
        <p:sp>
          <p:nvSpPr>
            <p:cNvPr id="10" name="Content Placeholder 6">
              <a:extLst>
                <a:ext uri="{FF2B5EF4-FFF2-40B4-BE49-F238E27FC236}">
                  <a16:creationId xmlns:a16="http://schemas.microsoft.com/office/drawing/2014/main" id="{C4411919-7BAF-4504-B563-1B1CC30F40E6}"/>
                </a:ext>
              </a:extLst>
            </p:cNvPr>
            <p:cNvSpPr txBox="1">
              <a:spLocks/>
            </p:cNvSpPr>
            <p:nvPr/>
          </p:nvSpPr>
          <p:spPr bwMode="auto">
            <a:xfrm>
              <a:off x="5578868" y="1440936"/>
              <a:ext cx="6431622" cy="414267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a:latin typeface="+mn-lt"/>
                  <a:ea typeface="Bariol" charset="0"/>
                  <a:cs typeface="Bariol" charset="0"/>
                </a:rPr>
                <a:t>TASK</a:t>
              </a: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a:latin typeface="+mn-lt"/>
                <a:ea typeface="Bariol" charset="0"/>
                <a:cs typeface="Bariol" charset="0"/>
              </a:endParaRPr>
            </a:p>
            <a:p>
              <a:pPr marL="0" indent="0">
                <a:buFont typeface="Arial" charset="0"/>
                <a:buNone/>
              </a:pPr>
              <a:endParaRPr lang="en-US" dirty="0">
                <a:latin typeface="+mn-lt"/>
                <a:ea typeface="Bariol" charset="0"/>
                <a:cs typeface="Bariol" charset="0"/>
              </a:endParaRPr>
            </a:p>
          </p:txBody>
        </p:sp>
        <p:grpSp>
          <p:nvGrpSpPr>
            <p:cNvPr id="12" name="Group 11">
              <a:extLst>
                <a:ext uri="{FF2B5EF4-FFF2-40B4-BE49-F238E27FC236}">
                  <a16:creationId xmlns:a16="http://schemas.microsoft.com/office/drawing/2014/main" id="{2811F363-E25F-4111-9BB5-732B958F8D37}"/>
                </a:ext>
              </a:extLst>
            </p:cNvPr>
            <p:cNvGrpSpPr/>
            <p:nvPr/>
          </p:nvGrpSpPr>
          <p:grpSpPr>
            <a:xfrm>
              <a:off x="5823269" y="2039577"/>
              <a:ext cx="4919580" cy="2778845"/>
              <a:chOff x="6647772" y="1648467"/>
              <a:chExt cx="5177048" cy="3139710"/>
            </a:xfrm>
          </p:grpSpPr>
          <p:sp>
            <p:nvSpPr>
              <p:cNvPr id="14" name="Speech Bubble: Rectangle with Corners Rounded 13">
                <a:extLst>
                  <a:ext uri="{FF2B5EF4-FFF2-40B4-BE49-F238E27FC236}">
                    <a16:creationId xmlns:a16="http://schemas.microsoft.com/office/drawing/2014/main" id="{197314B3-0BB4-4666-A43C-F76E6E3679DE}"/>
                  </a:ext>
                </a:extLst>
              </p:cNvPr>
              <p:cNvSpPr/>
              <p:nvPr/>
            </p:nvSpPr>
            <p:spPr>
              <a:xfrm>
                <a:off x="6647772" y="1648467"/>
                <a:ext cx="5177048" cy="313971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4FFEE7A-FD5A-4396-97DF-DB352549A3DC}"/>
                  </a:ext>
                </a:extLst>
              </p:cNvPr>
              <p:cNvSpPr txBox="1"/>
              <p:nvPr/>
            </p:nvSpPr>
            <p:spPr>
              <a:xfrm>
                <a:off x="7006986" y="1761736"/>
                <a:ext cx="4714558" cy="2585323"/>
              </a:xfrm>
              <a:prstGeom prst="rect">
                <a:avLst/>
              </a:prstGeom>
              <a:noFill/>
            </p:spPr>
            <p:txBody>
              <a:bodyPr wrap="square" rtlCol="0">
                <a:spAutoFit/>
              </a:bodyPr>
              <a:lstStyle/>
              <a:p>
                <a:r>
                  <a:rPr lang="en-GB" dirty="0"/>
                  <a:t>Amy plants a sunflower seed.</a:t>
                </a:r>
              </a:p>
              <a:p>
                <a:r>
                  <a:rPr lang="en-GB" dirty="0"/>
                  <a:t>After 4 months, the sunflower has grown 226cm tall.</a:t>
                </a:r>
              </a:p>
              <a:p>
                <a:r>
                  <a:rPr lang="en-GB" dirty="0"/>
                  <a:t>It grows 40cm after another month.</a:t>
                </a:r>
              </a:p>
              <a:p>
                <a:r>
                  <a:rPr lang="en-GB" dirty="0"/>
                  <a:t>Amy’s friend, Sophie, also grows a sunflower.</a:t>
                </a:r>
              </a:p>
              <a:p>
                <a:r>
                  <a:rPr lang="en-GB" dirty="0"/>
                  <a:t>Hers is 256cm tall.</a:t>
                </a:r>
              </a:p>
              <a:p>
                <a:r>
                  <a:rPr lang="en-GB" b="1" dirty="0"/>
                  <a:t>Who has the tallest sunflower and by how much?</a:t>
                </a:r>
              </a:p>
            </p:txBody>
          </p:sp>
        </p:grpSp>
        <p:pic>
          <p:nvPicPr>
            <p:cNvPr id="13" name="Picture 12">
              <a:extLst>
                <a:ext uri="{FF2B5EF4-FFF2-40B4-BE49-F238E27FC236}">
                  <a16:creationId xmlns:a16="http://schemas.microsoft.com/office/drawing/2014/main" id="{E27E7BFB-1BF7-40E5-89F5-6EB3E168334D}"/>
                </a:ext>
              </a:extLst>
            </p:cNvPr>
            <p:cNvPicPr>
              <a:picLocks noChangeAspect="1"/>
            </p:cNvPicPr>
            <p:nvPr/>
          </p:nvPicPr>
          <p:blipFill>
            <a:blip r:embed="rId2"/>
            <a:stretch>
              <a:fillRect/>
            </a:stretch>
          </p:blipFill>
          <p:spPr>
            <a:xfrm>
              <a:off x="10808404" y="2360049"/>
              <a:ext cx="1136530" cy="1847732"/>
            </a:xfrm>
            <a:prstGeom prst="rect">
              <a:avLst/>
            </a:prstGeom>
          </p:spPr>
        </p:pic>
      </p:grpSp>
      <p:grpSp>
        <p:nvGrpSpPr>
          <p:cNvPr id="16" name="Group 15">
            <a:extLst>
              <a:ext uri="{FF2B5EF4-FFF2-40B4-BE49-F238E27FC236}">
                <a16:creationId xmlns:a16="http://schemas.microsoft.com/office/drawing/2014/main" id="{1ECD9A92-7D13-4DB2-B2AF-4785504EDCA9}"/>
              </a:ext>
            </a:extLst>
          </p:cNvPr>
          <p:cNvGrpSpPr/>
          <p:nvPr/>
        </p:nvGrpSpPr>
        <p:grpSpPr>
          <a:xfrm>
            <a:off x="7738769" y="5117417"/>
            <a:ext cx="3929888" cy="571500"/>
            <a:chOff x="4985294" y="5347603"/>
            <a:chExt cx="3929888" cy="571500"/>
          </a:xfrm>
        </p:grpSpPr>
        <p:pic>
          <p:nvPicPr>
            <p:cNvPr id="17" name="Picture 16">
              <a:extLst>
                <a:ext uri="{FF2B5EF4-FFF2-40B4-BE49-F238E27FC236}">
                  <a16:creationId xmlns:a16="http://schemas.microsoft.com/office/drawing/2014/main" id="{3901A419-7F8C-41A8-871C-ED14573F8B27}"/>
                </a:ext>
              </a:extLst>
            </p:cNvPr>
            <p:cNvPicPr>
              <a:picLocks noChangeAspect="1"/>
            </p:cNvPicPr>
            <p:nvPr/>
          </p:nvPicPr>
          <p:blipFill>
            <a:blip r:embed="rId3"/>
            <a:stretch>
              <a:fillRect/>
            </a:stretch>
          </p:blipFill>
          <p:spPr>
            <a:xfrm>
              <a:off x="8096032" y="5347603"/>
              <a:ext cx="819150" cy="571500"/>
            </a:xfrm>
            <a:prstGeom prst="rect">
              <a:avLst/>
            </a:prstGeom>
          </p:spPr>
        </p:pic>
        <p:sp>
          <p:nvSpPr>
            <p:cNvPr id="18" name="TextBox 17">
              <a:extLst>
                <a:ext uri="{FF2B5EF4-FFF2-40B4-BE49-F238E27FC236}">
                  <a16:creationId xmlns:a16="http://schemas.microsoft.com/office/drawing/2014/main" id="{196388AF-6274-48B9-9396-99541F188001}"/>
                </a:ext>
              </a:extLst>
            </p:cNvPr>
            <p:cNvSpPr txBox="1"/>
            <p:nvPr/>
          </p:nvSpPr>
          <p:spPr>
            <a:xfrm>
              <a:off x="4985294" y="5513083"/>
              <a:ext cx="3164441" cy="369332"/>
            </a:xfrm>
            <a:prstGeom prst="rect">
              <a:avLst/>
            </a:prstGeom>
            <a:noFill/>
          </p:spPr>
          <p:txBody>
            <a:bodyPr wrap="square" rtlCol="0">
              <a:spAutoFit/>
            </a:bodyPr>
            <a:lstStyle/>
            <a:p>
              <a:r>
                <a:rPr lang="en-GB" dirty="0"/>
                <a:t>Adapted from ‘Dip and Pick’</a:t>
              </a:r>
            </a:p>
          </p:txBody>
        </p:sp>
      </p:grpSp>
      <p:sp>
        <p:nvSpPr>
          <p:cNvPr id="19" name="TextBox 18">
            <a:extLst>
              <a:ext uri="{FF2B5EF4-FFF2-40B4-BE49-F238E27FC236}">
                <a16:creationId xmlns:a16="http://schemas.microsoft.com/office/drawing/2014/main" id="{AC092782-776F-4C28-B472-0EEC38CC4743}"/>
              </a:ext>
            </a:extLst>
          </p:cNvPr>
          <p:cNvSpPr txBox="1"/>
          <p:nvPr/>
        </p:nvSpPr>
        <p:spPr>
          <a:xfrm>
            <a:off x="492691" y="1583684"/>
            <a:ext cx="4518053" cy="4985980"/>
          </a:xfrm>
          <a:prstGeom prst="rect">
            <a:avLst/>
          </a:prstGeom>
          <a:solidFill>
            <a:schemeClr val="accent5">
              <a:lumMod val="20000"/>
              <a:lumOff val="80000"/>
            </a:schemeClr>
          </a:solidFill>
        </p:spPr>
        <p:txBody>
          <a:bodyPr wrap="square" rtlCol="0">
            <a:spAutoFit/>
          </a:bodyPr>
          <a:lstStyle/>
          <a:p>
            <a:r>
              <a:rPr lang="en-GB" sz="2000" b="1" dirty="0"/>
              <a:t>Step 1: Calculate the total height of Amy’s sunflower </a:t>
            </a:r>
          </a:p>
          <a:p>
            <a:r>
              <a:rPr lang="en-GB" sz="2000" dirty="0"/>
              <a:t>226cm + 40cm = </a:t>
            </a:r>
          </a:p>
          <a:p>
            <a:endParaRPr lang="en-GB" sz="2000" b="1" dirty="0">
              <a:cs typeface="Times New Roman" panose="02020603050405020304" pitchFamily="18" charset="0"/>
            </a:endParaRPr>
          </a:p>
          <a:p>
            <a:r>
              <a:rPr lang="en-GB" sz="2000" b="1" dirty="0">
                <a:cs typeface="Times New Roman" panose="02020603050405020304" pitchFamily="18" charset="0"/>
              </a:rPr>
              <a:t>Step 2:  Compare the height of Amy’s sunflower with the height of Sophie’s sunflower to see who has the tallest sunflower</a:t>
            </a:r>
          </a:p>
          <a:p>
            <a:r>
              <a:rPr lang="en-GB" sz="2000" dirty="0">
                <a:cs typeface="Times New Roman" panose="02020603050405020304" pitchFamily="18" charset="0"/>
              </a:rPr>
              <a:t>Compare</a:t>
            </a:r>
            <a:r>
              <a:rPr lang="en-GB" sz="2000" b="1" dirty="0">
                <a:cs typeface="Times New Roman" panose="02020603050405020304" pitchFamily="18" charset="0"/>
              </a:rPr>
              <a:t> </a:t>
            </a:r>
            <a:r>
              <a:rPr lang="en-GB" sz="2000" dirty="0"/>
              <a:t>226cm + 40cm =          with</a:t>
            </a:r>
          </a:p>
          <a:p>
            <a:r>
              <a:rPr lang="en-GB" sz="2000" dirty="0"/>
              <a:t>256cm.  </a:t>
            </a:r>
          </a:p>
          <a:p>
            <a:endParaRPr lang="en-GB" sz="2000" b="1" dirty="0">
              <a:cs typeface="Times New Roman" panose="02020603050405020304" pitchFamily="18" charset="0"/>
            </a:endParaRPr>
          </a:p>
          <a:p>
            <a:r>
              <a:rPr lang="en-GB" sz="2000" b="1" dirty="0">
                <a:cs typeface="Times New Roman" panose="02020603050405020304" pitchFamily="18" charset="0"/>
              </a:rPr>
              <a:t>Step 3:  Calculate the difference in height between the two sunflowers </a:t>
            </a:r>
          </a:p>
          <a:p>
            <a:r>
              <a:rPr lang="en-GB" sz="2000" b="1" dirty="0">
                <a:solidFill>
                  <a:srgbClr val="FF0000"/>
                </a:solidFill>
                <a:cs typeface="Times New Roman" panose="02020603050405020304" pitchFamily="18" charset="0"/>
              </a:rPr>
              <a:t>Explain who has the tallest sunflower and by how much.</a:t>
            </a:r>
          </a:p>
          <a:p>
            <a:endParaRPr lang="en-GB" b="1" dirty="0">
              <a:cs typeface="Times New Roman" panose="02020603050405020304" pitchFamily="18" charset="0"/>
            </a:endParaRPr>
          </a:p>
        </p:txBody>
      </p:sp>
      <p:sp>
        <p:nvSpPr>
          <p:cNvPr id="4" name="Rectangle 3">
            <a:extLst>
              <a:ext uri="{FF2B5EF4-FFF2-40B4-BE49-F238E27FC236}">
                <a16:creationId xmlns:a16="http://schemas.microsoft.com/office/drawing/2014/main" id="{62B75188-ABF0-4A12-8FA9-80E1A5DEFFA6}"/>
              </a:ext>
            </a:extLst>
          </p:cNvPr>
          <p:cNvSpPr/>
          <p:nvPr/>
        </p:nvSpPr>
        <p:spPr>
          <a:xfrm>
            <a:off x="2691110" y="2208899"/>
            <a:ext cx="472612" cy="44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3CE602D-DA53-4D4D-8C1B-E3AA4BE68EB5}"/>
              </a:ext>
            </a:extLst>
          </p:cNvPr>
          <p:cNvSpPr/>
          <p:nvPr/>
        </p:nvSpPr>
        <p:spPr>
          <a:xfrm>
            <a:off x="3648075" y="3948408"/>
            <a:ext cx="472612" cy="44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33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6D4E0F-575D-4E00-8C6D-B0B83A907FD0}"/>
              </a:ext>
            </a:extLst>
          </p:cNvPr>
          <p:cNvSpPr txBox="1"/>
          <p:nvPr/>
        </p:nvSpPr>
        <p:spPr>
          <a:xfrm>
            <a:off x="510284" y="431515"/>
            <a:ext cx="11130336" cy="7294305"/>
          </a:xfrm>
          <a:prstGeom prst="rect">
            <a:avLst/>
          </a:prstGeom>
          <a:noFill/>
        </p:spPr>
        <p:txBody>
          <a:bodyPr wrap="square" rtlCol="0">
            <a:spAutoFit/>
          </a:bodyPr>
          <a:lstStyle/>
          <a:p>
            <a:r>
              <a:rPr lang="en-GB" b="1" dirty="0"/>
              <a:t>Step 1: 226cm + 40cm = ?</a:t>
            </a:r>
          </a:p>
          <a:p>
            <a:endParaRPr lang="en-GB" b="1" dirty="0"/>
          </a:p>
          <a:p>
            <a:endParaRPr lang="en-GB" dirty="0"/>
          </a:p>
          <a:p>
            <a:endParaRPr lang="en-GB" b="1" dirty="0"/>
          </a:p>
          <a:p>
            <a:endParaRPr lang="en-GB" b="1" dirty="0"/>
          </a:p>
          <a:p>
            <a:endParaRPr lang="en-GB" b="1" dirty="0"/>
          </a:p>
          <a:p>
            <a:endParaRPr lang="en-GB" b="1" dirty="0"/>
          </a:p>
          <a:p>
            <a:endParaRPr lang="en-GB" b="1" dirty="0"/>
          </a:p>
          <a:p>
            <a:endParaRPr lang="en-GB" b="1" dirty="0"/>
          </a:p>
          <a:p>
            <a:r>
              <a:rPr lang="en-GB" b="1" dirty="0">
                <a:solidFill>
                  <a:srgbClr val="FF0000"/>
                </a:solidFill>
              </a:rPr>
              <a:t>The total height of Amy’s sunflower is 266cm.</a:t>
            </a:r>
          </a:p>
          <a:p>
            <a:endParaRPr lang="en-GB" b="1" dirty="0"/>
          </a:p>
          <a:p>
            <a:r>
              <a:rPr lang="en-GB" b="1" dirty="0"/>
              <a:t>Step 2:  </a:t>
            </a:r>
            <a:r>
              <a:rPr lang="en-GB" sz="1800" b="1" dirty="0">
                <a:cs typeface="Times New Roman" panose="02020603050405020304" pitchFamily="18" charset="0"/>
              </a:rPr>
              <a:t>Compare the height of Amy’s sunflower with the height of Sophie’s sunflower to see who has the tallest sunflower</a:t>
            </a:r>
          </a:p>
          <a:p>
            <a:r>
              <a:rPr lang="en-GB" sz="1800" b="1" dirty="0">
                <a:solidFill>
                  <a:srgbClr val="FF0000"/>
                </a:solidFill>
                <a:cs typeface="Times New Roman" panose="02020603050405020304" pitchFamily="18" charset="0"/>
              </a:rPr>
              <a:t>Amy’s sunflower is 266cm tall.  Sophie’s sunflower is 256cm tall.  Amy has the tallest sunflower because 266cm is larger </a:t>
            </a:r>
            <a:r>
              <a:rPr lang="en-GB" b="1" dirty="0">
                <a:solidFill>
                  <a:srgbClr val="FF0000"/>
                </a:solidFill>
                <a:cs typeface="Times New Roman" panose="02020603050405020304" pitchFamily="18" charset="0"/>
              </a:rPr>
              <a:t>(</a:t>
            </a:r>
            <a:r>
              <a:rPr lang="en-GB" sz="1800" b="1" dirty="0">
                <a:solidFill>
                  <a:srgbClr val="FF0000"/>
                </a:solidFill>
                <a:cs typeface="Times New Roman" panose="02020603050405020304" pitchFamily="18" charset="0"/>
              </a:rPr>
              <a:t>taller) than 256cm.</a:t>
            </a:r>
          </a:p>
          <a:p>
            <a:endParaRPr lang="en-GB" b="1" dirty="0"/>
          </a:p>
          <a:p>
            <a:r>
              <a:rPr lang="en-GB" b="1" dirty="0"/>
              <a:t>Step 3: </a:t>
            </a:r>
            <a:r>
              <a:rPr lang="en-GB" sz="1800" b="1" dirty="0">
                <a:cs typeface="Times New Roman" panose="02020603050405020304" pitchFamily="18" charset="0"/>
              </a:rPr>
              <a:t>Calculate the difference in height between the two sunflowers</a:t>
            </a:r>
          </a:p>
          <a:p>
            <a:r>
              <a:rPr lang="en-GB" dirty="0">
                <a:cs typeface="Times New Roman" panose="02020603050405020304" pitchFamily="18" charset="0"/>
              </a:rPr>
              <a:t>You could ‘count up’ on a number line to find the difference in height.</a:t>
            </a:r>
          </a:p>
          <a:p>
            <a:r>
              <a:rPr lang="en-GB" b="1" dirty="0">
                <a:solidFill>
                  <a:srgbClr val="FF0000"/>
                </a:solidFill>
                <a:cs typeface="Times New Roman" panose="02020603050405020304" pitchFamily="18" charset="0"/>
              </a:rPr>
              <a:t>Amy’s sunflower is 10cm taller than Sophie’s sunflower.</a:t>
            </a:r>
            <a:r>
              <a:rPr lang="en-GB" sz="1800" b="1" dirty="0">
                <a:cs typeface="Times New Roman" panose="02020603050405020304" pitchFamily="18" charset="0"/>
              </a:rPr>
              <a:t> </a:t>
            </a:r>
          </a:p>
          <a:p>
            <a:endParaRPr lang="en-GB" b="1" dirty="0">
              <a:cs typeface="Times New Roman" panose="02020603050405020304" pitchFamily="18" charset="0"/>
            </a:endParaRPr>
          </a:p>
          <a:p>
            <a:endParaRPr lang="en-GB" b="1" dirty="0"/>
          </a:p>
          <a:p>
            <a:endParaRPr lang="en-GB" b="1" dirty="0"/>
          </a:p>
          <a:p>
            <a:endParaRPr lang="en-GB" b="1" dirty="0"/>
          </a:p>
          <a:p>
            <a:endParaRPr lang="en-GB" b="1" dirty="0"/>
          </a:p>
          <a:p>
            <a:endParaRPr lang="en-GB" b="1" dirty="0"/>
          </a:p>
        </p:txBody>
      </p:sp>
      <p:grpSp>
        <p:nvGrpSpPr>
          <p:cNvPr id="5" name="Group 4">
            <a:extLst>
              <a:ext uri="{FF2B5EF4-FFF2-40B4-BE49-F238E27FC236}">
                <a16:creationId xmlns:a16="http://schemas.microsoft.com/office/drawing/2014/main" id="{6AACAB48-9584-43F2-831C-1B7E24070406}"/>
              </a:ext>
            </a:extLst>
          </p:cNvPr>
          <p:cNvGrpSpPr/>
          <p:nvPr/>
        </p:nvGrpSpPr>
        <p:grpSpPr>
          <a:xfrm>
            <a:off x="654123" y="1223162"/>
            <a:ext cx="4739809" cy="1640760"/>
            <a:chOff x="1732909" y="1788240"/>
            <a:chExt cx="4739809" cy="1640760"/>
          </a:xfrm>
        </p:grpSpPr>
        <p:sp>
          <p:nvSpPr>
            <p:cNvPr id="6" name="Rectangle 5">
              <a:extLst>
                <a:ext uri="{FF2B5EF4-FFF2-40B4-BE49-F238E27FC236}">
                  <a16:creationId xmlns:a16="http://schemas.microsoft.com/office/drawing/2014/main" id="{4A07536E-62D0-4085-8FB0-A63FEC743435}"/>
                </a:ext>
              </a:extLst>
            </p:cNvPr>
            <p:cNvSpPr/>
            <p:nvPr/>
          </p:nvSpPr>
          <p:spPr>
            <a:xfrm>
              <a:off x="1732910" y="1788240"/>
              <a:ext cx="2691829" cy="61644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572E991-9043-44DE-89BA-1928BB742F96}"/>
                </a:ext>
              </a:extLst>
            </p:cNvPr>
            <p:cNvSpPr/>
            <p:nvPr/>
          </p:nvSpPr>
          <p:spPr>
            <a:xfrm>
              <a:off x="4424739" y="1788240"/>
              <a:ext cx="1102758" cy="616449"/>
            </a:xfrm>
            <a:prstGeom prst="rect">
              <a:avLst/>
            </a:prstGeom>
            <a:solidFill>
              <a:srgbClr val="FC86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Brace 7">
              <a:extLst>
                <a:ext uri="{FF2B5EF4-FFF2-40B4-BE49-F238E27FC236}">
                  <a16:creationId xmlns:a16="http://schemas.microsoft.com/office/drawing/2014/main" id="{4A12CC92-3C57-4982-8BDD-3B1C0B51919A}"/>
                </a:ext>
              </a:extLst>
            </p:cNvPr>
            <p:cNvSpPr/>
            <p:nvPr/>
          </p:nvSpPr>
          <p:spPr>
            <a:xfrm rot="5400000">
              <a:off x="3445537" y="866722"/>
              <a:ext cx="369331" cy="379458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68FC4F3-6BEA-44B3-AB75-82600A56DDDF}"/>
                </a:ext>
              </a:extLst>
            </p:cNvPr>
            <p:cNvSpPr txBox="1"/>
            <p:nvPr/>
          </p:nvSpPr>
          <p:spPr>
            <a:xfrm>
              <a:off x="2088223" y="3059668"/>
              <a:ext cx="3716676" cy="369332"/>
            </a:xfrm>
            <a:prstGeom prst="rect">
              <a:avLst/>
            </a:prstGeom>
            <a:noFill/>
          </p:spPr>
          <p:txBody>
            <a:bodyPr wrap="square" rtlCol="0">
              <a:spAutoFit/>
            </a:bodyPr>
            <a:lstStyle/>
            <a:p>
              <a:r>
                <a:rPr lang="en-GB" dirty="0"/>
                <a:t>                   266cm</a:t>
              </a:r>
            </a:p>
          </p:txBody>
        </p:sp>
        <p:sp>
          <p:nvSpPr>
            <p:cNvPr id="10" name="TextBox 9">
              <a:extLst>
                <a:ext uri="{FF2B5EF4-FFF2-40B4-BE49-F238E27FC236}">
                  <a16:creationId xmlns:a16="http://schemas.microsoft.com/office/drawing/2014/main" id="{5B72CB84-633B-4166-9D0F-49676D7B4415}"/>
                </a:ext>
              </a:extLst>
            </p:cNvPr>
            <p:cNvSpPr txBox="1"/>
            <p:nvPr/>
          </p:nvSpPr>
          <p:spPr>
            <a:xfrm>
              <a:off x="2707245" y="1880171"/>
              <a:ext cx="1890444" cy="369332"/>
            </a:xfrm>
            <a:prstGeom prst="rect">
              <a:avLst/>
            </a:prstGeom>
            <a:noFill/>
          </p:spPr>
          <p:txBody>
            <a:bodyPr wrap="square" rtlCol="0">
              <a:spAutoFit/>
            </a:bodyPr>
            <a:lstStyle/>
            <a:p>
              <a:r>
                <a:rPr lang="en-GB" dirty="0"/>
                <a:t>226cm</a:t>
              </a:r>
            </a:p>
          </p:txBody>
        </p:sp>
        <p:sp>
          <p:nvSpPr>
            <p:cNvPr id="11" name="TextBox 10">
              <a:extLst>
                <a:ext uri="{FF2B5EF4-FFF2-40B4-BE49-F238E27FC236}">
                  <a16:creationId xmlns:a16="http://schemas.microsoft.com/office/drawing/2014/main" id="{427048B1-23FB-44F8-AED8-06CA3B512F3A}"/>
                </a:ext>
              </a:extLst>
            </p:cNvPr>
            <p:cNvSpPr txBox="1"/>
            <p:nvPr/>
          </p:nvSpPr>
          <p:spPr>
            <a:xfrm>
              <a:off x="4582274" y="1880171"/>
              <a:ext cx="1890444" cy="369332"/>
            </a:xfrm>
            <a:prstGeom prst="rect">
              <a:avLst/>
            </a:prstGeom>
            <a:noFill/>
          </p:spPr>
          <p:txBody>
            <a:bodyPr wrap="square" rtlCol="0">
              <a:spAutoFit/>
            </a:bodyPr>
            <a:lstStyle/>
            <a:p>
              <a:r>
                <a:rPr lang="en-GB" dirty="0"/>
                <a:t>40cm</a:t>
              </a:r>
            </a:p>
          </p:txBody>
        </p:sp>
      </p:grpSp>
      <p:pic>
        <p:nvPicPr>
          <p:cNvPr id="12" name="Picture 11" descr="Diagram&#10;&#10;Description automatically generated">
            <a:extLst>
              <a:ext uri="{FF2B5EF4-FFF2-40B4-BE49-F238E27FC236}">
                <a16:creationId xmlns:a16="http://schemas.microsoft.com/office/drawing/2014/main" id="{DC43D48E-88D1-4076-B4EF-5E464BAACA3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l="36375" t="14711" r="33633" b="11382"/>
          <a:stretch/>
        </p:blipFill>
        <p:spPr>
          <a:xfrm rot="5400000">
            <a:off x="6097554" y="-88924"/>
            <a:ext cx="2056862" cy="3801439"/>
          </a:xfrm>
          <a:prstGeom prst="rect">
            <a:avLst/>
          </a:prstGeom>
        </p:spPr>
      </p:pic>
      <p:pic>
        <p:nvPicPr>
          <p:cNvPr id="14" name="Picture 13" descr="Diagram&#10;&#10;Description automatically generated">
            <a:extLst>
              <a:ext uri="{FF2B5EF4-FFF2-40B4-BE49-F238E27FC236}">
                <a16:creationId xmlns:a16="http://schemas.microsoft.com/office/drawing/2014/main" id="{B581AFEF-1356-4EB4-A06C-BA037B46A72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8000"/>
                    </a14:imgEffect>
                  </a14:imgLayer>
                </a14:imgProps>
              </a:ext>
              <a:ext uri="{28A0092B-C50C-407E-A947-70E740481C1C}">
                <a14:useLocalDpi xmlns:a14="http://schemas.microsoft.com/office/drawing/2010/main" val="0"/>
              </a:ext>
            </a:extLst>
          </a:blip>
          <a:srcRect l="60824" t="11315" r="19176" b="14778"/>
          <a:stretch/>
        </p:blipFill>
        <p:spPr>
          <a:xfrm rot="5400000">
            <a:off x="9403421" y="3202969"/>
            <a:ext cx="1371599" cy="3801441"/>
          </a:xfrm>
          <a:prstGeom prst="rect">
            <a:avLst/>
          </a:prstGeom>
        </p:spPr>
      </p:pic>
    </p:spTree>
    <p:extLst>
      <p:ext uri="{BB962C8B-B14F-4D97-AF65-F5344CB8AC3E}">
        <p14:creationId xmlns:p14="http://schemas.microsoft.com/office/powerpoint/2010/main" val="2895142760"/>
      </p:ext>
    </p:extLst>
  </p:cSld>
  <p:clrMapOvr>
    <a:masterClrMapping/>
  </p:clrMapOvr>
</p:sld>
</file>

<file path=ppt/theme/theme1.xml><?xml version="1.0" encoding="utf-8"?>
<a:theme xmlns:a="http://schemas.openxmlformats.org/drawingml/2006/main" name="3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1236</Words>
  <Application>Microsoft Office PowerPoint</Application>
  <PresentationFormat>Widescreen</PresentationFormat>
  <Paragraphs>212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Symbol</vt:lpstr>
      <vt:lpstr>3_HIAS PowerPoint template</vt:lpstr>
      <vt:lpstr>Year 3</vt:lpstr>
      <vt:lpstr> HIAS Blended Learning Resource</vt:lpstr>
      <vt:lpstr>PowerPoint Presentation</vt:lpstr>
      <vt:lpstr>Solving number problems in the context of measurement</vt:lpstr>
      <vt:lpstr>Understand the problem</vt:lpstr>
      <vt:lpstr>Make a Plan</vt:lpstr>
      <vt:lpstr>PowerPoint Presentation</vt:lpstr>
      <vt:lpstr>Carry out your plan: show your reasoning</vt:lpstr>
      <vt:lpstr>PowerPoint Presentation</vt:lpstr>
      <vt:lpstr>Review your solution: does it seem reasonable? Which steps/ parts did you find easy and which harder?</vt:lpstr>
      <vt:lpstr>Now try this one</vt:lpstr>
      <vt:lpstr>HIAS Maths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dc:title>
  <dc:creator>Clifft, Jacqui</dc:creator>
  <cp:lastModifiedBy>Vickers, Rebecca</cp:lastModifiedBy>
  <cp:revision>26</cp:revision>
  <dcterms:created xsi:type="dcterms:W3CDTF">2021-01-05T11:02:27Z</dcterms:created>
  <dcterms:modified xsi:type="dcterms:W3CDTF">2021-01-19T17:06:04Z</dcterms:modified>
</cp:coreProperties>
</file>