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72" r:id="rId2"/>
    <p:sldId id="2643" r:id="rId3"/>
    <p:sldId id="2644" r:id="rId4"/>
    <p:sldId id="2702" r:id="rId5"/>
    <p:sldId id="2694" r:id="rId6"/>
    <p:sldId id="2703" r:id="rId7"/>
    <p:sldId id="2697" r:id="rId8"/>
    <p:sldId id="2704" r:id="rId9"/>
    <p:sldId id="2705" r:id="rId10"/>
    <p:sldId id="2701" r:id="rId11"/>
    <p:sldId id="2695" r:id="rId12"/>
    <p:sldId id="2706" r:id="rId13"/>
    <p:sldId id="2700"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28" autoAdjust="0"/>
    <p:restoredTop sz="85930" autoAdjust="0"/>
  </p:normalViewPr>
  <p:slideViewPr>
    <p:cSldViewPr snapToGrid="0">
      <p:cViewPr varScale="1">
        <p:scale>
          <a:sx n="74" d="100"/>
          <a:sy n="74" d="100"/>
        </p:scale>
        <p:origin x="792" y="58"/>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21/01/2021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P = (3,3)</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30937232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C = (6 , 7) , (6 , 8), (6, 3) (anywhere on the line x=6)</a:t>
            </a:r>
          </a:p>
          <a:p>
            <a:r>
              <a:rPr lang="en-GB" dirty="0"/>
              <a:t>C = (4 , 5) or (8 , 5)</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13</a:t>
            </a:fld>
            <a:endParaRPr lang="en-GB"/>
          </a:p>
        </p:txBody>
      </p:sp>
    </p:spTree>
    <p:extLst>
      <p:ext uri="{BB962C8B-B14F-4D97-AF65-F5344CB8AC3E}">
        <p14:creationId xmlns:p14="http://schemas.microsoft.com/office/powerpoint/2010/main" val="373516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P = (12,9)</a:t>
            </a:r>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1333853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P = (0,10)</a:t>
            </a:r>
          </a:p>
          <a:p>
            <a:r>
              <a:rPr lang="en-GB" dirty="0"/>
              <a:t>Q = (8, 5)</a:t>
            </a:r>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1744289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A = (0 , 6)</a:t>
            </a:r>
          </a:p>
          <a:p>
            <a:r>
              <a:rPr lang="en-GB" dirty="0"/>
              <a:t>C = (4 , 3)</a:t>
            </a:r>
          </a:p>
          <a:p>
            <a:r>
              <a:rPr lang="en-GB" dirty="0"/>
              <a:t>D = (2 , 7)</a:t>
            </a:r>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2463446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P = (-3, -3)</a:t>
            </a:r>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3496252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P = (-2,-1)</a:t>
            </a:r>
          </a:p>
          <a:p>
            <a:r>
              <a:rPr lang="en-GB" dirty="0"/>
              <a:t>Q = (4, -7)</a:t>
            </a:r>
          </a:p>
        </p:txBody>
      </p:sp>
      <p:sp>
        <p:nvSpPr>
          <p:cNvPr id="4" name="Slide Number Placeholder 3"/>
          <p:cNvSpPr>
            <a:spLocks noGrp="1"/>
          </p:cNvSpPr>
          <p:nvPr>
            <p:ph type="sldNum" sz="quarter" idx="5"/>
          </p:nvPr>
        </p:nvSpPr>
        <p:spPr/>
        <p:txBody>
          <a:bodyPr/>
          <a:lstStyle/>
          <a:p>
            <a:fld id="{2F929179-DAC7-4087-8034-1DBDA8E953E7}" type="slidenum">
              <a:rPr lang="en-GB" smtClean="0"/>
              <a:t>9</a:t>
            </a:fld>
            <a:endParaRPr lang="en-GB"/>
          </a:p>
        </p:txBody>
      </p:sp>
    </p:spTree>
    <p:extLst>
      <p:ext uri="{BB962C8B-B14F-4D97-AF65-F5344CB8AC3E}">
        <p14:creationId xmlns:p14="http://schemas.microsoft.com/office/powerpoint/2010/main" val="452428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K = (5 , 2)</a:t>
            </a:r>
          </a:p>
          <a:p>
            <a:r>
              <a:rPr lang="en-GB" dirty="0"/>
              <a:t>D = (2 , 1)</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10</a:t>
            </a:fld>
            <a:endParaRPr lang="en-GB"/>
          </a:p>
        </p:txBody>
      </p:sp>
    </p:spTree>
    <p:extLst>
      <p:ext uri="{BB962C8B-B14F-4D97-AF65-F5344CB8AC3E}">
        <p14:creationId xmlns:p14="http://schemas.microsoft.com/office/powerpoint/2010/main" val="4062586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A = (3, 3)</a:t>
            </a:r>
          </a:p>
        </p:txBody>
      </p:sp>
      <p:sp>
        <p:nvSpPr>
          <p:cNvPr id="4" name="Slide Number Placeholder 3"/>
          <p:cNvSpPr>
            <a:spLocks noGrp="1"/>
          </p:cNvSpPr>
          <p:nvPr>
            <p:ph type="sldNum" sz="quarter" idx="5"/>
          </p:nvPr>
        </p:nvSpPr>
        <p:spPr/>
        <p:txBody>
          <a:bodyPr/>
          <a:lstStyle/>
          <a:p>
            <a:fld id="{2F929179-DAC7-4087-8034-1DBDA8E953E7}" type="slidenum">
              <a:rPr lang="en-GB" smtClean="0"/>
              <a:t>11</a:t>
            </a:fld>
            <a:endParaRPr lang="en-GB"/>
          </a:p>
        </p:txBody>
      </p:sp>
    </p:spTree>
    <p:extLst>
      <p:ext uri="{BB962C8B-B14F-4D97-AF65-F5344CB8AC3E}">
        <p14:creationId xmlns:p14="http://schemas.microsoft.com/office/powerpoint/2010/main" val="39913188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A = (3 , 4)</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12</a:t>
            </a:fld>
            <a:endParaRPr lang="en-GB"/>
          </a:p>
        </p:txBody>
      </p:sp>
    </p:spTree>
    <p:extLst>
      <p:ext uri="{BB962C8B-B14F-4D97-AF65-F5344CB8AC3E}">
        <p14:creationId xmlns:p14="http://schemas.microsoft.com/office/powerpoint/2010/main" val="3941522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3.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51121"/>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426832" y="1586517"/>
            <a:ext cx="7772400" cy="1470025"/>
          </a:xfrm>
        </p:spPr>
        <p:txBody>
          <a:bodyPr>
            <a:normAutofit/>
          </a:bodyPr>
          <a:lstStyle/>
          <a:p>
            <a:pPr algn="l"/>
            <a:r>
              <a:rPr lang="en-GB" b="1" dirty="0"/>
              <a:t>Year 7</a:t>
            </a:r>
          </a:p>
        </p:txBody>
      </p:sp>
      <p:sp>
        <p:nvSpPr>
          <p:cNvPr id="3" name="Subtitle 2"/>
          <p:cNvSpPr>
            <a:spLocks noGrp="1"/>
          </p:cNvSpPr>
          <p:nvPr>
            <p:ph type="subTitle" idx="1"/>
          </p:nvPr>
        </p:nvSpPr>
        <p:spPr>
          <a:xfrm>
            <a:off x="1426832" y="2745082"/>
            <a:ext cx="8255260" cy="622920"/>
          </a:xfrm>
        </p:spPr>
        <p:txBody>
          <a:bodyPr>
            <a:normAutofit/>
          </a:bodyPr>
          <a:lstStyle/>
          <a:p>
            <a:pPr algn="l">
              <a:lnSpc>
                <a:spcPct val="107000"/>
              </a:lnSpc>
              <a:spcAft>
                <a:spcPts val="800"/>
              </a:spcAft>
            </a:pPr>
            <a:r>
              <a:rPr lang="en-GB" b="1" dirty="0">
                <a:solidFill>
                  <a:schemeClr val="tx1"/>
                </a:solidFill>
                <a:latin typeface="+mj-lt"/>
                <a:ea typeface="Calibri" panose="020F0502020204030204" pitchFamily="34" charset="0"/>
                <a:cs typeface="Times New Roman" panose="02020603050405020304" pitchFamily="18" charset="0"/>
              </a:rPr>
              <a:t>Coordinates in </a:t>
            </a:r>
            <a:r>
              <a:rPr lang="en-GB" b="1">
                <a:solidFill>
                  <a:schemeClr val="tx1"/>
                </a:solidFill>
                <a:latin typeface="+mj-lt"/>
                <a:ea typeface="Calibri" panose="020F0502020204030204" pitchFamily="34" charset="0"/>
                <a:cs typeface="Times New Roman" panose="02020603050405020304" pitchFamily="18" charset="0"/>
              </a:rPr>
              <a:t>four quadrants </a:t>
            </a:r>
            <a:r>
              <a:rPr lang="en-GB" b="1">
                <a:solidFill>
                  <a:schemeClr val="tx1"/>
                </a:solidFill>
                <a:effectLst/>
                <a:latin typeface="+mj-lt"/>
                <a:ea typeface="Calibri" panose="020F0502020204030204" pitchFamily="34" charset="0"/>
                <a:cs typeface="Times New Roman" panose="02020603050405020304" pitchFamily="18" charset="0"/>
              </a:rPr>
              <a:t>(</a:t>
            </a:r>
            <a:r>
              <a:rPr lang="en-GB" b="1" dirty="0">
                <a:solidFill>
                  <a:schemeClr val="tx1"/>
                </a:solidFill>
                <a:effectLst/>
                <a:latin typeface="+mj-lt"/>
                <a:ea typeface="Calibri" panose="020F0502020204030204" pitchFamily="34" charset="0"/>
                <a:cs typeface="Times New Roman" panose="02020603050405020304" pitchFamily="18" charset="0"/>
              </a:rPr>
              <a:t>unit 7.10)</a:t>
            </a:r>
            <a:endParaRPr lang="en-GB" dirty="0">
              <a:solidFill>
                <a:schemeClr val="tx1"/>
              </a:solidFill>
              <a:effectLst/>
              <a:latin typeface="+mj-lt"/>
              <a:ea typeface="Calibri" panose="020F0502020204030204" pitchFamily="34" charset="0"/>
              <a:cs typeface="Times New Roman" panose="02020603050405020304" pitchFamily="18" charset="0"/>
            </a:endParaRPr>
          </a:p>
        </p:txBody>
      </p:sp>
      <p:sp>
        <p:nvSpPr>
          <p:cNvPr id="4" name="Subtitle 2"/>
          <p:cNvSpPr txBox="1">
            <a:spLocks/>
          </p:cNvSpPr>
          <p:nvPr/>
        </p:nvSpPr>
        <p:spPr>
          <a:xfrm>
            <a:off x="1426832" y="5311840"/>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1269FF80-78CC-4C7E-BD1E-FCD104CC42A6}"/>
              </a:ext>
            </a:extLst>
          </p:cNvPr>
          <p:cNvSpPr txBox="1"/>
          <p:nvPr/>
        </p:nvSpPr>
        <p:spPr>
          <a:xfrm>
            <a:off x="1426832" y="3368002"/>
            <a:ext cx="10163596" cy="738664"/>
          </a:xfrm>
          <a:prstGeom prst="rect">
            <a:avLst/>
          </a:prstGeom>
          <a:noFill/>
        </p:spPr>
        <p:txBody>
          <a:bodyPr wrap="square">
            <a:spAutoFit/>
          </a:bodyPr>
          <a:lstStyle/>
          <a:p>
            <a:r>
              <a:rPr lang="en-US" sz="1400" dirty="0"/>
              <a:t>This unit is about coordinates and linear functions</a:t>
            </a:r>
          </a:p>
          <a:p>
            <a:endParaRPr lang="en-US" sz="1400" dirty="0"/>
          </a:p>
          <a:p>
            <a:r>
              <a:rPr lang="en-US" sz="1400" dirty="0"/>
              <a:t>This set of problems is about missing coordinates of vertices and mid-points on shapes</a:t>
            </a:r>
            <a:endParaRPr lang="en-GB" sz="1400" dirty="0"/>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D2455EAD-AE49-46CC-96D2-53E5A4AFAD8B}"/>
              </a:ext>
            </a:extLst>
          </p:cNvPr>
          <p:cNvPicPr>
            <a:picLocks noChangeAspect="1"/>
          </p:cNvPicPr>
          <p:nvPr/>
        </p:nvPicPr>
        <p:blipFill rotWithShape="1">
          <a:blip r:embed="rId3"/>
          <a:srcRect l="10265" r="43298" b="20220"/>
          <a:stretch/>
        </p:blipFill>
        <p:spPr>
          <a:xfrm>
            <a:off x="3709555" y="783874"/>
            <a:ext cx="4145973" cy="5290251"/>
          </a:xfrm>
          <a:prstGeom prst="rect">
            <a:avLst/>
          </a:prstGeom>
        </p:spPr>
      </p:pic>
      <p:sp>
        <p:nvSpPr>
          <p:cNvPr id="5" name="TextBox 4">
            <a:extLst>
              <a:ext uri="{FF2B5EF4-FFF2-40B4-BE49-F238E27FC236}">
                <a16:creationId xmlns:a16="http://schemas.microsoft.com/office/drawing/2014/main" id="{D446A5A8-D356-4DAE-9E6F-85B5E862AF3F}"/>
              </a:ext>
            </a:extLst>
          </p:cNvPr>
          <p:cNvSpPr txBox="1"/>
          <p:nvPr/>
        </p:nvSpPr>
        <p:spPr>
          <a:xfrm>
            <a:off x="8036936" y="6172200"/>
            <a:ext cx="2028184" cy="307777"/>
          </a:xfrm>
          <a:prstGeom prst="rect">
            <a:avLst/>
          </a:prstGeom>
          <a:noFill/>
        </p:spPr>
        <p:txBody>
          <a:bodyPr wrap="none" rtlCol="0">
            <a:spAutoFit/>
          </a:bodyPr>
          <a:lstStyle/>
          <a:p>
            <a:r>
              <a:rPr lang="en-GB" sz="1400" dirty="0"/>
              <a:t>Taken from ‘Test Base’ </a:t>
            </a:r>
          </a:p>
        </p:txBody>
      </p:sp>
    </p:spTree>
    <p:extLst>
      <p:ext uri="{BB962C8B-B14F-4D97-AF65-F5344CB8AC3E}">
        <p14:creationId xmlns:p14="http://schemas.microsoft.com/office/powerpoint/2010/main" val="4175746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TextBox 4">
            <a:extLst>
              <a:ext uri="{FF2B5EF4-FFF2-40B4-BE49-F238E27FC236}">
                <a16:creationId xmlns:a16="http://schemas.microsoft.com/office/drawing/2014/main" id="{D56FE5E1-534F-4C08-826A-F16D1AF6E55E}"/>
              </a:ext>
            </a:extLst>
          </p:cNvPr>
          <p:cNvSpPr txBox="1"/>
          <p:nvPr/>
        </p:nvSpPr>
        <p:spPr>
          <a:xfrm>
            <a:off x="7791877" y="5933210"/>
            <a:ext cx="2217979" cy="307777"/>
          </a:xfrm>
          <a:prstGeom prst="rect">
            <a:avLst/>
          </a:prstGeom>
          <a:noFill/>
        </p:spPr>
        <p:txBody>
          <a:bodyPr wrap="none" rtlCol="0">
            <a:spAutoFit/>
          </a:bodyPr>
          <a:lstStyle/>
          <a:p>
            <a:r>
              <a:rPr lang="en-GB" sz="1400" dirty="0"/>
              <a:t>Adapted from ‘Test Base’ </a:t>
            </a:r>
          </a:p>
        </p:txBody>
      </p:sp>
      <p:grpSp>
        <p:nvGrpSpPr>
          <p:cNvPr id="23" name="Group 22">
            <a:extLst>
              <a:ext uri="{FF2B5EF4-FFF2-40B4-BE49-F238E27FC236}">
                <a16:creationId xmlns:a16="http://schemas.microsoft.com/office/drawing/2014/main" id="{E1DC7B38-7F32-4E76-967F-B90458A41169}"/>
              </a:ext>
            </a:extLst>
          </p:cNvPr>
          <p:cNvGrpSpPr/>
          <p:nvPr/>
        </p:nvGrpSpPr>
        <p:grpSpPr>
          <a:xfrm>
            <a:off x="950853" y="1304633"/>
            <a:ext cx="9059003" cy="3538103"/>
            <a:chOff x="950853" y="1304633"/>
            <a:chExt cx="9059003" cy="3538103"/>
          </a:xfrm>
        </p:grpSpPr>
        <p:grpSp>
          <p:nvGrpSpPr>
            <p:cNvPr id="16" name="Group 15">
              <a:extLst>
                <a:ext uri="{FF2B5EF4-FFF2-40B4-BE49-F238E27FC236}">
                  <a16:creationId xmlns:a16="http://schemas.microsoft.com/office/drawing/2014/main" id="{BA11D7E3-7EF1-4F2C-975C-C1782271D5CA}"/>
                </a:ext>
              </a:extLst>
            </p:cNvPr>
            <p:cNvGrpSpPr/>
            <p:nvPr/>
          </p:nvGrpSpPr>
          <p:grpSpPr>
            <a:xfrm>
              <a:off x="4551269" y="1304633"/>
              <a:ext cx="5458587" cy="2826327"/>
              <a:chOff x="3366706" y="1766455"/>
              <a:chExt cx="5458587" cy="2826327"/>
            </a:xfrm>
          </p:grpSpPr>
          <p:pic>
            <p:nvPicPr>
              <p:cNvPr id="3" name="Picture 2">
                <a:extLst>
                  <a:ext uri="{FF2B5EF4-FFF2-40B4-BE49-F238E27FC236}">
                    <a16:creationId xmlns:a16="http://schemas.microsoft.com/office/drawing/2014/main" id="{B85A08F6-5417-4561-AE30-B3E7709DDC04}"/>
                  </a:ext>
                </a:extLst>
              </p:cNvPr>
              <p:cNvPicPr>
                <a:picLocks noChangeAspect="1"/>
              </p:cNvPicPr>
              <p:nvPr/>
            </p:nvPicPr>
            <p:blipFill rotWithShape="1">
              <a:blip r:embed="rId3"/>
              <a:srcRect t="14528" b="25169"/>
              <a:stretch/>
            </p:blipFill>
            <p:spPr>
              <a:xfrm>
                <a:off x="3366706" y="1766455"/>
                <a:ext cx="5458587" cy="2826327"/>
              </a:xfrm>
              <a:prstGeom prst="rect">
                <a:avLst/>
              </a:prstGeom>
            </p:spPr>
          </p:pic>
          <p:cxnSp>
            <p:nvCxnSpPr>
              <p:cNvPr id="6" name="Straight Connector 5">
                <a:extLst>
                  <a:ext uri="{FF2B5EF4-FFF2-40B4-BE49-F238E27FC236}">
                    <a16:creationId xmlns:a16="http://schemas.microsoft.com/office/drawing/2014/main" id="{2EF0790A-DD6B-46F8-B4BB-C043C68EACDB}"/>
                  </a:ext>
                </a:extLst>
              </p:cNvPr>
              <p:cNvCxnSpPr/>
              <p:nvPr/>
            </p:nvCxnSpPr>
            <p:spPr>
              <a:xfrm flipV="1">
                <a:off x="5683827" y="2712027"/>
                <a:ext cx="0" cy="914400"/>
              </a:xfrm>
              <a:prstGeom prst="line">
                <a:avLst/>
              </a:prstGeom>
              <a:ln>
                <a:prstDash val="lgDash"/>
              </a:ln>
            </p:spPr>
            <p:style>
              <a:lnRef idx="1">
                <a:schemeClr val="dk1"/>
              </a:lnRef>
              <a:fillRef idx="0">
                <a:schemeClr val="dk1"/>
              </a:fillRef>
              <a:effectRef idx="0">
                <a:schemeClr val="dk1"/>
              </a:effectRef>
              <a:fontRef idx="minor">
                <a:schemeClr val="tx1"/>
              </a:fontRef>
            </p:style>
          </p:cxnSp>
          <p:cxnSp>
            <p:nvCxnSpPr>
              <p:cNvPr id="7" name="Straight Connector 6">
                <a:extLst>
                  <a:ext uri="{FF2B5EF4-FFF2-40B4-BE49-F238E27FC236}">
                    <a16:creationId xmlns:a16="http://schemas.microsoft.com/office/drawing/2014/main" id="{A376785A-3BDB-43A7-8DBF-8EB7F41BCE1E}"/>
                  </a:ext>
                </a:extLst>
              </p:cNvPr>
              <p:cNvCxnSpPr>
                <a:cxnSpLocks/>
              </p:cNvCxnSpPr>
              <p:nvPr/>
            </p:nvCxnSpPr>
            <p:spPr>
              <a:xfrm flipH="1">
                <a:off x="5247410" y="3169227"/>
                <a:ext cx="848590" cy="0"/>
              </a:xfrm>
              <a:prstGeom prst="line">
                <a:avLst/>
              </a:prstGeom>
              <a:ln>
                <a:prstDash val="lgDash"/>
              </a:ln>
            </p:spPr>
            <p:style>
              <a:lnRef idx="1">
                <a:schemeClr val="dk1"/>
              </a:lnRef>
              <a:fillRef idx="0">
                <a:schemeClr val="dk1"/>
              </a:fillRef>
              <a:effectRef idx="0">
                <a:schemeClr val="dk1"/>
              </a:effectRef>
              <a:fontRef idx="minor">
                <a:schemeClr val="tx1"/>
              </a:fontRef>
            </p:style>
          </p:cxnSp>
        </p:grpSp>
        <p:sp>
          <p:nvSpPr>
            <p:cNvPr id="15" name="TextBox 14">
              <a:extLst>
                <a:ext uri="{FF2B5EF4-FFF2-40B4-BE49-F238E27FC236}">
                  <a16:creationId xmlns:a16="http://schemas.microsoft.com/office/drawing/2014/main" id="{87BFE929-C2E5-4304-86F8-40CED343170B}"/>
                </a:ext>
              </a:extLst>
            </p:cNvPr>
            <p:cNvSpPr txBox="1"/>
            <p:nvPr/>
          </p:nvSpPr>
          <p:spPr>
            <a:xfrm>
              <a:off x="950853" y="2000823"/>
              <a:ext cx="3256020" cy="738664"/>
            </a:xfrm>
            <a:prstGeom prst="rect">
              <a:avLst/>
            </a:prstGeom>
            <a:noFill/>
          </p:spPr>
          <p:txBody>
            <a:bodyPr wrap="none" rtlCol="0">
              <a:spAutoFit/>
            </a:bodyPr>
            <a:lstStyle/>
            <a:p>
              <a:r>
                <a:rPr lang="en-GB" sz="1400" b="1" dirty="0"/>
                <a:t>Coordinates</a:t>
              </a:r>
            </a:p>
            <a:p>
              <a:r>
                <a:rPr lang="en-GB" sz="1400" dirty="0"/>
                <a:t>Look at the square drawn on the graph</a:t>
              </a:r>
            </a:p>
            <a:p>
              <a:r>
                <a:rPr lang="en-GB" sz="1400" dirty="0"/>
                <a:t>Point A is in the centre of the square</a:t>
              </a:r>
            </a:p>
          </p:txBody>
        </p:sp>
        <p:sp>
          <p:nvSpPr>
            <p:cNvPr id="20" name="TextBox 19">
              <a:extLst>
                <a:ext uri="{FF2B5EF4-FFF2-40B4-BE49-F238E27FC236}">
                  <a16:creationId xmlns:a16="http://schemas.microsoft.com/office/drawing/2014/main" id="{3F3744AE-45EC-499B-ABA9-7537CBA823F9}"/>
                </a:ext>
              </a:extLst>
            </p:cNvPr>
            <p:cNvSpPr txBox="1"/>
            <p:nvPr/>
          </p:nvSpPr>
          <p:spPr>
            <a:xfrm>
              <a:off x="1029949" y="3673185"/>
              <a:ext cx="5695534" cy="1169551"/>
            </a:xfrm>
            <a:prstGeom prst="rect">
              <a:avLst/>
            </a:prstGeom>
            <a:noFill/>
          </p:spPr>
          <p:txBody>
            <a:bodyPr wrap="none" rtlCol="0">
              <a:spAutoFit/>
            </a:bodyPr>
            <a:lstStyle/>
            <a:p>
              <a:r>
                <a:rPr lang="en-GB" sz="1400" dirty="0"/>
                <a:t>What are the coordinates of point A?</a:t>
              </a:r>
            </a:p>
            <a:p>
              <a:endParaRPr lang="en-GB" sz="1400" dirty="0"/>
            </a:p>
            <a:p>
              <a:r>
                <a:rPr lang="en-GB" sz="1400" i="1" dirty="0"/>
                <a:t>You can use the dotted lines to help you</a:t>
              </a:r>
            </a:p>
            <a:p>
              <a:r>
                <a:rPr lang="en-GB" sz="1400" i="1" dirty="0"/>
                <a:t>You might find it helpful to add in coordinates of the other two vertices</a:t>
              </a:r>
            </a:p>
            <a:p>
              <a:endParaRPr lang="en-GB" sz="1400" dirty="0"/>
            </a:p>
          </p:txBody>
        </p:sp>
        <p:sp>
          <p:nvSpPr>
            <p:cNvPr id="21" name="TextBox 20">
              <a:extLst>
                <a:ext uri="{FF2B5EF4-FFF2-40B4-BE49-F238E27FC236}">
                  <a16:creationId xmlns:a16="http://schemas.microsoft.com/office/drawing/2014/main" id="{8CD5E80F-5614-459F-996A-37078D8F7A05}"/>
                </a:ext>
              </a:extLst>
            </p:cNvPr>
            <p:cNvSpPr txBox="1"/>
            <p:nvPr/>
          </p:nvSpPr>
          <p:spPr>
            <a:xfrm>
              <a:off x="7180118" y="1934527"/>
              <a:ext cx="587020" cy="276999"/>
            </a:xfrm>
            <a:prstGeom prst="rect">
              <a:avLst/>
            </a:prstGeom>
            <a:solidFill>
              <a:schemeClr val="bg1"/>
            </a:solidFill>
          </p:spPr>
          <p:txBody>
            <a:bodyPr wrap="none" rtlCol="0">
              <a:spAutoFit/>
            </a:bodyPr>
            <a:lstStyle/>
            <a:p>
              <a:r>
                <a:rPr lang="en-GB" sz="1200" dirty="0"/>
                <a:t>(4 , 4)</a:t>
              </a:r>
            </a:p>
          </p:txBody>
        </p:sp>
        <p:sp>
          <p:nvSpPr>
            <p:cNvPr id="22" name="TextBox 21">
              <a:extLst>
                <a:ext uri="{FF2B5EF4-FFF2-40B4-BE49-F238E27FC236}">
                  <a16:creationId xmlns:a16="http://schemas.microsoft.com/office/drawing/2014/main" id="{969B8627-C253-43C5-B6CD-CD7393BCF011}"/>
                </a:ext>
              </a:extLst>
            </p:cNvPr>
            <p:cNvSpPr txBox="1"/>
            <p:nvPr/>
          </p:nvSpPr>
          <p:spPr>
            <a:xfrm>
              <a:off x="6138463" y="3186296"/>
              <a:ext cx="587020" cy="276999"/>
            </a:xfrm>
            <a:prstGeom prst="rect">
              <a:avLst/>
            </a:prstGeom>
            <a:solidFill>
              <a:schemeClr val="bg1"/>
            </a:solidFill>
          </p:spPr>
          <p:txBody>
            <a:bodyPr wrap="none" rtlCol="0">
              <a:spAutoFit/>
            </a:bodyPr>
            <a:lstStyle/>
            <a:p>
              <a:r>
                <a:rPr lang="en-GB" sz="1200" dirty="0"/>
                <a:t>(2 , 2)</a:t>
              </a:r>
            </a:p>
          </p:txBody>
        </p:sp>
      </p:grpSp>
    </p:spTree>
    <p:extLst>
      <p:ext uri="{BB962C8B-B14F-4D97-AF65-F5344CB8AC3E}">
        <p14:creationId xmlns:p14="http://schemas.microsoft.com/office/powerpoint/2010/main" val="3127736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B85A08F6-5417-4561-AE30-B3E7709DDC04}"/>
              </a:ext>
            </a:extLst>
          </p:cNvPr>
          <p:cNvPicPr>
            <a:picLocks noChangeAspect="1"/>
          </p:cNvPicPr>
          <p:nvPr/>
        </p:nvPicPr>
        <p:blipFill>
          <a:blip r:embed="rId3"/>
          <a:stretch>
            <a:fillRect/>
          </a:stretch>
        </p:blipFill>
        <p:spPr>
          <a:xfrm>
            <a:off x="3366706" y="1085523"/>
            <a:ext cx="5458587" cy="4686954"/>
          </a:xfrm>
          <a:prstGeom prst="rect">
            <a:avLst/>
          </a:prstGeom>
        </p:spPr>
      </p:pic>
      <p:sp>
        <p:nvSpPr>
          <p:cNvPr id="5" name="TextBox 4">
            <a:extLst>
              <a:ext uri="{FF2B5EF4-FFF2-40B4-BE49-F238E27FC236}">
                <a16:creationId xmlns:a16="http://schemas.microsoft.com/office/drawing/2014/main" id="{D56FE5E1-534F-4C08-826A-F16D1AF6E55E}"/>
              </a:ext>
            </a:extLst>
          </p:cNvPr>
          <p:cNvSpPr txBox="1"/>
          <p:nvPr/>
        </p:nvSpPr>
        <p:spPr>
          <a:xfrm>
            <a:off x="8036936" y="6172200"/>
            <a:ext cx="2028184" cy="307777"/>
          </a:xfrm>
          <a:prstGeom prst="rect">
            <a:avLst/>
          </a:prstGeom>
          <a:noFill/>
        </p:spPr>
        <p:txBody>
          <a:bodyPr wrap="none" rtlCol="0">
            <a:spAutoFit/>
          </a:bodyPr>
          <a:lstStyle/>
          <a:p>
            <a:r>
              <a:rPr lang="en-GB" sz="1400" dirty="0"/>
              <a:t>Taken from ‘Test Base’ </a:t>
            </a:r>
          </a:p>
        </p:txBody>
      </p:sp>
    </p:spTree>
    <p:extLst>
      <p:ext uri="{BB962C8B-B14F-4D97-AF65-F5344CB8AC3E}">
        <p14:creationId xmlns:p14="http://schemas.microsoft.com/office/powerpoint/2010/main" val="2625272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5" name="Picture 4">
            <a:extLst>
              <a:ext uri="{FF2B5EF4-FFF2-40B4-BE49-F238E27FC236}">
                <a16:creationId xmlns:a16="http://schemas.microsoft.com/office/drawing/2014/main" id="{80992DEE-EAF2-41FB-B257-39CCF2B6CEB8}"/>
              </a:ext>
            </a:extLst>
          </p:cNvPr>
          <p:cNvPicPr>
            <a:picLocks noChangeAspect="1"/>
          </p:cNvPicPr>
          <p:nvPr/>
        </p:nvPicPr>
        <p:blipFill rotWithShape="1">
          <a:blip r:embed="rId3"/>
          <a:srcRect t="53711" r="23426"/>
          <a:stretch/>
        </p:blipFill>
        <p:spPr>
          <a:xfrm>
            <a:off x="6216552" y="1543846"/>
            <a:ext cx="4975003" cy="2980908"/>
          </a:xfrm>
          <a:prstGeom prst="rect">
            <a:avLst/>
          </a:prstGeom>
        </p:spPr>
      </p:pic>
      <p:sp>
        <p:nvSpPr>
          <p:cNvPr id="6" name="TextBox 5">
            <a:extLst>
              <a:ext uri="{FF2B5EF4-FFF2-40B4-BE49-F238E27FC236}">
                <a16:creationId xmlns:a16="http://schemas.microsoft.com/office/drawing/2014/main" id="{6117A89A-216D-474A-93EF-03D42A6944D4}"/>
              </a:ext>
            </a:extLst>
          </p:cNvPr>
          <p:cNvSpPr txBox="1"/>
          <p:nvPr/>
        </p:nvSpPr>
        <p:spPr>
          <a:xfrm>
            <a:off x="7839509" y="6265718"/>
            <a:ext cx="2028184" cy="307777"/>
          </a:xfrm>
          <a:prstGeom prst="rect">
            <a:avLst/>
          </a:prstGeom>
          <a:noFill/>
        </p:spPr>
        <p:txBody>
          <a:bodyPr wrap="none" rtlCol="0">
            <a:spAutoFit/>
          </a:bodyPr>
          <a:lstStyle/>
          <a:p>
            <a:r>
              <a:rPr lang="en-GB" sz="1400" dirty="0"/>
              <a:t>Taken from ‘Test Base’ </a:t>
            </a:r>
          </a:p>
        </p:txBody>
      </p:sp>
      <p:pic>
        <p:nvPicPr>
          <p:cNvPr id="7" name="Picture 6">
            <a:extLst>
              <a:ext uri="{FF2B5EF4-FFF2-40B4-BE49-F238E27FC236}">
                <a16:creationId xmlns:a16="http://schemas.microsoft.com/office/drawing/2014/main" id="{FE0C29F5-A899-4B3C-9CCC-78A3BA372FCF}"/>
              </a:ext>
            </a:extLst>
          </p:cNvPr>
          <p:cNvPicPr>
            <a:picLocks noChangeAspect="1"/>
          </p:cNvPicPr>
          <p:nvPr/>
        </p:nvPicPr>
        <p:blipFill rotWithShape="1">
          <a:blip r:embed="rId3"/>
          <a:srcRect r="23426" b="45590"/>
          <a:stretch/>
        </p:blipFill>
        <p:spPr>
          <a:xfrm>
            <a:off x="1493240" y="1282341"/>
            <a:ext cx="4975003" cy="3503918"/>
          </a:xfrm>
          <a:prstGeom prst="rect">
            <a:avLst/>
          </a:prstGeom>
        </p:spPr>
      </p:pic>
    </p:spTree>
    <p:extLst>
      <p:ext uri="{BB962C8B-B14F-4D97-AF65-F5344CB8AC3E}">
        <p14:creationId xmlns:p14="http://schemas.microsoft.com/office/powerpoint/2010/main" val="763279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5" name="Table 4">
            <a:extLst>
              <a:ext uri="{FF2B5EF4-FFF2-40B4-BE49-F238E27FC236}">
                <a16:creationId xmlns:a16="http://schemas.microsoft.com/office/drawing/2014/main" id="{D109A9EC-0AD8-4826-883C-83C328FD0EB4}"/>
              </a:ext>
            </a:extLst>
          </p:cNvPr>
          <p:cNvGraphicFramePr>
            <a:graphicFrameLocks noGrp="1"/>
          </p:cNvGraphicFramePr>
          <p:nvPr>
            <p:extLst>
              <p:ext uri="{D42A27DB-BD31-4B8C-83A1-F6EECF244321}">
                <p14:modId xmlns:p14="http://schemas.microsoft.com/office/powerpoint/2010/main" val="1098968996"/>
              </p:ext>
            </p:extLst>
          </p:nvPr>
        </p:nvGraphicFramePr>
        <p:xfrm>
          <a:off x="1931447" y="1189607"/>
          <a:ext cx="7771846" cy="4236772"/>
        </p:xfrm>
        <a:graphic>
          <a:graphicData uri="http://schemas.openxmlformats.org/drawingml/2006/table">
            <a:tbl>
              <a:tblPr firstRow="1" firstCol="1" bandRow="1">
                <a:tableStyleId>{5C22544A-7EE6-4342-B048-85BDC9FD1C3A}</a:tableStyleId>
              </a:tblPr>
              <a:tblGrid>
                <a:gridCol w="801797">
                  <a:extLst>
                    <a:ext uri="{9D8B030D-6E8A-4147-A177-3AD203B41FA5}">
                      <a16:colId xmlns:a16="http://schemas.microsoft.com/office/drawing/2014/main" val="2410536692"/>
                    </a:ext>
                  </a:extLst>
                </a:gridCol>
                <a:gridCol w="1877138">
                  <a:extLst>
                    <a:ext uri="{9D8B030D-6E8A-4147-A177-3AD203B41FA5}">
                      <a16:colId xmlns:a16="http://schemas.microsoft.com/office/drawing/2014/main" val="1685210313"/>
                    </a:ext>
                  </a:extLst>
                </a:gridCol>
                <a:gridCol w="5092911">
                  <a:extLst>
                    <a:ext uri="{9D8B030D-6E8A-4147-A177-3AD203B41FA5}">
                      <a16:colId xmlns:a16="http://schemas.microsoft.com/office/drawing/2014/main" val="1962136452"/>
                    </a:ext>
                  </a:extLst>
                </a:gridCol>
              </a:tblGrid>
              <a:tr h="443884">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7: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1934147"/>
                  </a:ext>
                </a:extLst>
              </a:tr>
              <a:tr h="36605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b="1" dirty="0">
                          <a:solidFill>
                            <a:schemeClr val="bg1"/>
                          </a:solidFill>
                          <a:effectLst/>
                        </a:rPr>
                        <a:t>HIAS Unit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865948055"/>
                  </a:ext>
                </a:extLst>
              </a:tr>
              <a:tr h="475358">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Four operations: Fractions (vulgar and decimal)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2996115"/>
                  </a:ext>
                </a:extLst>
              </a:tr>
              <a:tr h="229793">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7.7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Probability: 0-1 scale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9199725"/>
                  </a:ext>
                </a:extLst>
              </a:tr>
              <a:tr h="229793">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dirty="0">
                          <a:effectLst/>
                        </a:rPr>
                        <a:t>Unit 7.8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Geometry: Polygons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2240663"/>
                  </a:ext>
                </a:extLst>
              </a:tr>
              <a:tr h="229793">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 Area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7468"/>
                  </a:ext>
                </a:extLst>
              </a:tr>
              <a:tr h="229793">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Geometry: Volume and 3-D shape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12944"/>
                  </a:ext>
                </a:extLst>
              </a:tr>
              <a:tr h="229793">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7062515"/>
                  </a:ext>
                </a:extLst>
              </a:tr>
              <a:tr h="229793">
                <a:tc>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7.9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Percentages (of amounts)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7080763"/>
                  </a:ext>
                </a:extLst>
              </a:tr>
              <a:tr h="229793">
                <a:tc>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Percentages (FDP equivalence)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6576122"/>
                  </a:ext>
                </a:extLst>
              </a:tr>
              <a:tr h="229793">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Ratio and proportion: Notation and part: whole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8721546"/>
                  </a:ext>
                </a:extLst>
              </a:tr>
              <a:tr h="229793">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7.10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Coordinates (four quadrants)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391754"/>
                  </a:ext>
                </a:extLst>
              </a:tr>
              <a:tr h="229793">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Coordinates (linear functions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8706884"/>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EAF48868-0FCB-430A-A87B-6774F2DE82EB}"/>
              </a:ext>
            </a:extLst>
          </p:cNvPr>
          <p:cNvSpPr txBox="1"/>
          <p:nvPr/>
        </p:nvSpPr>
        <p:spPr>
          <a:xfrm>
            <a:off x="8036936" y="6172200"/>
            <a:ext cx="2174954" cy="307777"/>
          </a:xfrm>
          <a:prstGeom prst="rect">
            <a:avLst/>
          </a:prstGeom>
          <a:noFill/>
        </p:spPr>
        <p:txBody>
          <a:bodyPr wrap="none" rtlCol="0">
            <a:spAutoFit/>
          </a:bodyPr>
          <a:lstStyle/>
          <a:p>
            <a:r>
              <a:rPr lang="en-GB" sz="1400" dirty="0"/>
              <a:t>Adapted from ‘Test Base’</a:t>
            </a:r>
          </a:p>
        </p:txBody>
      </p:sp>
      <p:grpSp>
        <p:nvGrpSpPr>
          <p:cNvPr id="20" name="Group 19">
            <a:extLst>
              <a:ext uri="{FF2B5EF4-FFF2-40B4-BE49-F238E27FC236}">
                <a16:creationId xmlns:a16="http://schemas.microsoft.com/office/drawing/2014/main" id="{621B254B-D141-4BEA-BBAA-2534810542BA}"/>
              </a:ext>
            </a:extLst>
          </p:cNvPr>
          <p:cNvGrpSpPr/>
          <p:nvPr/>
        </p:nvGrpSpPr>
        <p:grpSpPr>
          <a:xfrm>
            <a:off x="2980890" y="933908"/>
            <a:ext cx="6230219" cy="4375847"/>
            <a:chOff x="2980890" y="788435"/>
            <a:chExt cx="6230219" cy="4375847"/>
          </a:xfrm>
        </p:grpSpPr>
        <p:pic>
          <p:nvPicPr>
            <p:cNvPr id="3" name="Picture 2">
              <a:extLst>
                <a:ext uri="{FF2B5EF4-FFF2-40B4-BE49-F238E27FC236}">
                  <a16:creationId xmlns:a16="http://schemas.microsoft.com/office/drawing/2014/main" id="{59B0CAC6-A189-4A25-BD1B-2F2C142B1320}"/>
                </a:ext>
              </a:extLst>
            </p:cNvPr>
            <p:cNvPicPr>
              <a:picLocks noChangeAspect="1"/>
            </p:cNvPicPr>
            <p:nvPr/>
          </p:nvPicPr>
          <p:blipFill rotWithShape="1">
            <a:blip r:embed="rId3"/>
            <a:srcRect t="14566" b="14353"/>
            <a:stretch/>
          </p:blipFill>
          <p:spPr>
            <a:xfrm>
              <a:off x="2980890" y="1704109"/>
              <a:ext cx="6230219" cy="3460173"/>
            </a:xfrm>
            <a:prstGeom prst="rect">
              <a:avLst/>
            </a:prstGeom>
          </p:spPr>
        </p:pic>
        <p:sp>
          <p:nvSpPr>
            <p:cNvPr id="5" name="TextBox 4">
              <a:extLst>
                <a:ext uri="{FF2B5EF4-FFF2-40B4-BE49-F238E27FC236}">
                  <a16:creationId xmlns:a16="http://schemas.microsoft.com/office/drawing/2014/main" id="{A957A03B-3973-430C-9C50-8AA099FEA144}"/>
                </a:ext>
              </a:extLst>
            </p:cNvPr>
            <p:cNvSpPr txBox="1"/>
            <p:nvPr/>
          </p:nvSpPr>
          <p:spPr>
            <a:xfrm>
              <a:off x="5444859" y="4249881"/>
              <a:ext cx="651140" cy="307777"/>
            </a:xfrm>
            <a:prstGeom prst="rect">
              <a:avLst/>
            </a:prstGeom>
            <a:solidFill>
              <a:schemeClr val="bg1"/>
            </a:solidFill>
          </p:spPr>
          <p:txBody>
            <a:bodyPr wrap="none" rtlCol="0">
              <a:spAutoFit/>
            </a:bodyPr>
            <a:lstStyle/>
            <a:p>
              <a:r>
                <a:rPr lang="en-GB" sz="1400" dirty="0"/>
                <a:t>(3 , 1)</a:t>
              </a:r>
            </a:p>
          </p:txBody>
        </p:sp>
        <p:sp>
          <p:nvSpPr>
            <p:cNvPr id="7" name="Rectangle 6">
              <a:extLst>
                <a:ext uri="{FF2B5EF4-FFF2-40B4-BE49-F238E27FC236}">
                  <a16:creationId xmlns:a16="http://schemas.microsoft.com/office/drawing/2014/main" id="{3CF97092-1826-4168-B8B6-15E795A68CC0}"/>
                </a:ext>
              </a:extLst>
            </p:cNvPr>
            <p:cNvSpPr/>
            <p:nvPr/>
          </p:nvSpPr>
          <p:spPr>
            <a:xfrm>
              <a:off x="5705910" y="2496322"/>
              <a:ext cx="1279383" cy="12793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6E6F6DEC-BFE6-420E-839D-8CCFC7F8B4B1}"/>
                </a:ext>
              </a:extLst>
            </p:cNvPr>
            <p:cNvSpPr/>
            <p:nvPr/>
          </p:nvSpPr>
          <p:spPr>
            <a:xfrm>
              <a:off x="4232987" y="2805545"/>
              <a:ext cx="1471621" cy="1444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CCF60204-1E95-490A-B839-3C75BDABD298}"/>
                </a:ext>
              </a:extLst>
            </p:cNvPr>
            <p:cNvSpPr txBox="1"/>
            <p:nvPr/>
          </p:nvSpPr>
          <p:spPr>
            <a:xfrm>
              <a:off x="5567392" y="4084928"/>
              <a:ext cx="274434" cy="307777"/>
            </a:xfrm>
            <a:prstGeom prst="rect">
              <a:avLst/>
            </a:prstGeom>
            <a:noFill/>
          </p:spPr>
          <p:txBody>
            <a:bodyPr wrap="none" rtlCol="0">
              <a:spAutoFit/>
            </a:bodyPr>
            <a:lstStyle/>
            <a:p>
              <a:r>
                <a:rPr lang="en-GB" sz="1400" dirty="0"/>
                <a:t>x</a:t>
              </a:r>
            </a:p>
          </p:txBody>
        </p:sp>
        <p:sp>
          <p:nvSpPr>
            <p:cNvPr id="10" name="TextBox 9">
              <a:extLst>
                <a:ext uri="{FF2B5EF4-FFF2-40B4-BE49-F238E27FC236}">
                  <a16:creationId xmlns:a16="http://schemas.microsoft.com/office/drawing/2014/main" id="{6D597506-3567-4BCE-9736-93D38ACA3799}"/>
                </a:ext>
              </a:extLst>
            </p:cNvPr>
            <p:cNvSpPr txBox="1"/>
            <p:nvPr/>
          </p:nvSpPr>
          <p:spPr>
            <a:xfrm>
              <a:off x="4115465" y="4081463"/>
              <a:ext cx="274434" cy="307777"/>
            </a:xfrm>
            <a:prstGeom prst="rect">
              <a:avLst/>
            </a:prstGeom>
            <a:noFill/>
          </p:spPr>
          <p:txBody>
            <a:bodyPr wrap="none" rtlCol="0">
              <a:spAutoFit/>
            </a:bodyPr>
            <a:lstStyle/>
            <a:p>
              <a:r>
                <a:rPr lang="en-GB" sz="1400" dirty="0"/>
                <a:t>x</a:t>
              </a:r>
            </a:p>
          </p:txBody>
        </p:sp>
        <p:sp>
          <p:nvSpPr>
            <p:cNvPr id="11" name="TextBox 10">
              <a:extLst>
                <a:ext uri="{FF2B5EF4-FFF2-40B4-BE49-F238E27FC236}">
                  <a16:creationId xmlns:a16="http://schemas.microsoft.com/office/drawing/2014/main" id="{A9F98650-B7B3-4D7E-835D-E7C33601D5FD}"/>
                </a:ext>
              </a:extLst>
            </p:cNvPr>
            <p:cNvSpPr txBox="1"/>
            <p:nvPr/>
          </p:nvSpPr>
          <p:spPr>
            <a:xfrm>
              <a:off x="5567392" y="2625720"/>
              <a:ext cx="274434" cy="307777"/>
            </a:xfrm>
            <a:prstGeom prst="rect">
              <a:avLst/>
            </a:prstGeom>
            <a:noFill/>
          </p:spPr>
          <p:txBody>
            <a:bodyPr wrap="none" rtlCol="0">
              <a:spAutoFit/>
            </a:bodyPr>
            <a:lstStyle/>
            <a:p>
              <a:r>
                <a:rPr lang="en-GB" sz="1400" dirty="0"/>
                <a:t>x</a:t>
              </a:r>
            </a:p>
          </p:txBody>
        </p:sp>
        <p:sp>
          <p:nvSpPr>
            <p:cNvPr id="12" name="TextBox 11">
              <a:extLst>
                <a:ext uri="{FF2B5EF4-FFF2-40B4-BE49-F238E27FC236}">
                  <a16:creationId xmlns:a16="http://schemas.microsoft.com/office/drawing/2014/main" id="{CA78B405-D6BE-42C9-ABEB-F62A82BBCC54}"/>
                </a:ext>
              </a:extLst>
            </p:cNvPr>
            <p:cNvSpPr txBox="1"/>
            <p:nvPr/>
          </p:nvSpPr>
          <p:spPr>
            <a:xfrm>
              <a:off x="4115465" y="2625720"/>
              <a:ext cx="274434" cy="307777"/>
            </a:xfrm>
            <a:prstGeom prst="rect">
              <a:avLst/>
            </a:prstGeom>
            <a:noFill/>
          </p:spPr>
          <p:txBody>
            <a:bodyPr wrap="none" rtlCol="0">
              <a:spAutoFit/>
            </a:bodyPr>
            <a:lstStyle/>
            <a:p>
              <a:r>
                <a:rPr lang="en-GB" sz="1400" dirty="0"/>
                <a:t>x</a:t>
              </a:r>
            </a:p>
          </p:txBody>
        </p:sp>
        <p:sp>
          <p:nvSpPr>
            <p:cNvPr id="13" name="TextBox 12">
              <a:extLst>
                <a:ext uri="{FF2B5EF4-FFF2-40B4-BE49-F238E27FC236}">
                  <a16:creationId xmlns:a16="http://schemas.microsoft.com/office/drawing/2014/main" id="{39DD2ECB-2C0F-412B-A335-B54F76821B97}"/>
                </a:ext>
              </a:extLst>
            </p:cNvPr>
            <p:cNvSpPr txBox="1"/>
            <p:nvPr/>
          </p:nvSpPr>
          <p:spPr>
            <a:xfrm>
              <a:off x="3834578" y="3319910"/>
              <a:ext cx="353291" cy="369332"/>
            </a:xfrm>
            <a:prstGeom prst="rect">
              <a:avLst/>
            </a:prstGeom>
            <a:solidFill>
              <a:schemeClr val="bg1"/>
            </a:solidFill>
          </p:spPr>
          <p:txBody>
            <a:bodyPr wrap="square" rtlCol="0">
              <a:spAutoFit/>
            </a:bodyPr>
            <a:lstStyle/>
            <a:p>
              <a:endParaRPr lang="en-GB" dirty="0"/>
            </a:p>
          </p:txBody>
        </p:sp>
        <p:sp>
          <p:nvSpPr>
            <p:cNvPr id="14" name="TextBox 13">
              <a:extLst>
                <a:ext uri="{FF2B5EF4-FFF2-40B4-BE49-F238E27FC236}">
                  <a16:creationId xmlns:a16="http://schemas.microsoft.com/office/drawing/2014/main" id="{FCF1E9B8-272E-49C3-976D-CCB607CBD68D}"/>
                </a:ext>
              </a:extLst>
            </p:cNvPr>
            <p:cNvSpPr txBox="1"/>
            <p:nvPr/>
          </p:nvSpPr>
          <p:spPr>
            <a:xfrm>
              <a:off x="3834578" y="2591871"/>
              <a:ext cx="353291" cy="369332"/>
            </a:xfrm>
            <a:prstGeom prst="rect">
              <a:avLst/>
            </a:prstGeom>
            <a:solidFill>
              <a:schemeClr val="bg1"/>
            </a:solidFill>
          </p:spPr>
          <p:txBody>
            <a:bodyPr wrap="square" rtlCol="0">
              <a:spAutoFit/>
            </a:bodyPr>
            <a:lstStyle/>
            <a:p>
              <a:endParaRPr lang="en-GB" dirty="0"/>
            </a:p>
          </p:txBody>
        </p:sp>
        <p:sp>
          <p:nvSpPr>
            <p:cNvPr id="15" name="TextBox 14">
              <a:extLst>
                <a:ext uri="{FF2B5EF4-FFF2-40B4-BE49-F238E27FC236}">
                  <a16:creationId xmlns:a16="http://schemas.microsoft.com/office/drawing/2014/main" id="{40BE0B70-4BD5-4781-8EAA-5790069D8E17}"/>
                </a:ext>
              </a:extLst>
            </p:cNvPr>
            <p:cNvSpPr txBox="1"/>
            <p:nvPr/>
          </p:nvSpPr>
          <p:spPr>
            <a:xfrm>
              <a:off x="3509008" y="4118333"/>
              <a:ext cx="651140" cy="307777"/>
            </a:xfrm>
            <a:prstGeom prst="rect">
              <a:avLst/>
            </a:prstGeom>
            <a:solidFill>
              <a:schemeClr val="bg1"/>
            </a:solidFill>
          </p:spPr>
          <p:txBody>
            <a:bodyPr wrap="none" rtlCol="0">
              <a:spAutoFit/>
            </a:bodyPr>
            <a:lstStyle/>
            <a:p>
              <a:r>
                <a:rPr lang="en-GB" sz="1400" dirty="0"/>
                <a:t>(0 , 1)</a:t>
              </a:r>
            </a:p>
          </p:txBody>
        </p:sp>
        <p:sp>
          <p:nvSpPr>
            <p:cNvPr id="16" name="TextBox 15">
              <a:extLst>
                <a:ext uri="{FF2B5EF4-FFF2-40B4-BE49-F238E27FC236}">
                  <a16:creationId xmlns:a16="http://schemas.microsoft.com/office/drawing/2014/main" id="{60BE9FB5-D027-4973-BF56-B559889BAC27}"/>
                </a:ext>
              </a:extLst>
            </p:cNvPr>
            <p:cNvSpPr txBox="1"/>
            <p:nvPr/>
          </p:nvSpPr>
          <p:spPr>
            <a:xfrm>
              <a:off x="3509008" y="2603916"/>
              <a:ext cx="601447" cy="307777"/>
            </a:xfrm>
            <a:prstGeom prst="rect">
              <a:avLst/>
            </a:prstGeom>
            <a:solidFill>
              <a:schemeClr val="bg1"/>
            </a:solidFill>
          </p:spPr>
          <p:txBody>
            <a:bodyPr wrap="none" rtlCol="0">
              <a:spAutoFit/>
            </a:bodyPr>
            <a:lstStyle/>
            <a:p>
              <a:r>
                <a:rPr lang="en-GB" sz="1400" dirty="0"/>
                <a:t>(0, 3)</a:t>
              </a:r>
            </a:p>
          </p:txBody>
        </p:sp>
        <p:sp>
          <p:nvSpPr>
            <p:cNvPr id="17" name="TextBox 16">
              <a:extLst>
                <a:ext uri="{FF2B5EF4-FFF2-40B4-BE49-F238E27FC236}">
                  <a16:creationId xmlns:a16="http://schemas.microsoft.com/office/drawing/2014/main" id="{41C65D02-027E-4C89-A8AF-F4FA9BFA6EDF}"/>
                </a:ext>
              </a:extLst>
            </p:cNvPr>
            <p:cNvSpPr txBox="1"/>
            <p:nvPr/>
          </p:nvSpPr>
          <p:spPr>
            <a:xfrm>
              <a:off x="4040553" y="788435"/>
              <a:ext cx="2698111" cy="954107"/>
            </a:xfrm>
            <a:prstGeom prst="rect">
              <a:avLst/>
            </a:prstGeom>
            <a:noFill/>
          </p:spPr>
          <p:txBody>
            <a:bodyPr wrap="none" rtlCol="0">
              <a:spAutoFit/>
            </a:bodyPr>
            <a:lstStyle/>
            <a:p>
              <a:r>
                <a:rPr lang="en-GB" sz="1400" b="1" dirty="0"/>
                <a:t>Finding points</a:t>
              </a:r>
            </a:p>
            <a:p>
              <a:r>
                <a:rPr lang="en-GB" sz="1400" dirty="0"/>
                <a:t>The graph shows a square</a:t>
              </a:r>
            </a:p>
            <a:p>
              <a:endParaRPr lang="en-GB" sz="1400" dirty="0"/>
            </a:p>
            <a:p>
              <a:r>
                <a:rPr lang="en-GB" sz="1400" dirty="0"/>
                <a:t>What are the coordinates of P ?</a:t>
              </a:r>
            </a:p>
          </p:txBody>
        </p:sp>
        <p:sp>
          <p:nvSpPr>
            <p:cNvPr id="18" name="TextBox 17">
              <a:extLst>
                <a:ext uri="{FF2B5EF4-FFF2-40B4-BE49-F238E27FC236}">
                  <a16:creationId xmlns:a16="http://schemas.microsoft.com/office/drawing/2014/main" id="{E12CD0AF-6569-4ACD-AB74-0A4CDC2EE42A}"/>
                </a:ext>
              </a:extLst>
            </p:cNvPr>
            <p:cNvSpPr txBox="1"/>
            <p:nvPr/>
          </p:nvSpPr>
          <p:spPr>
            <a:xfrm>
              <a:off x="5841826" y="2483686"/>
              <a:ext cx="736099" cy="307777"/>
            </a:xfrm>
            <a:prstGeom prst="rect">
              <a:avLst/>
            </a:prstGeom>
            <a:solidFill>
              <a:schemeClr val="bg1"/>
            </a:solidFill>
          </p:spPr>
          <p:txBody>
            <a:bodyPr wrap="none" rtlCol="0">
              <a:spAutoFit/>
            </a:bodyPr>
            <a:lstStyle/>
            <a:p>
              <a:r>
                <a:rPr lang="en-GB" sz="1400" dirty="0"/>
                <a:t>= (x, y)</a:t>
              </a:r>
            </a:p>
          </p:txBody>
        </p:sp>
        <p:sp>
          <p:nvSpPr>
            <p:cNvPr id="19" name="TextBox 18">
              <a:extLst>
                <a:ext uri="{FF2B5EF4-FFF2-40B4-BE49-F238E27FC236}">
                  <a16:creationId xmlns:a16="http://schemas.microsoft.com/office/drawing/2014/main" id="{8D0A1F3E-C525-4CFD-A3A3-30AAC4053869}"/>
                </a:ext>
              </a:extLst>
            </p:cNvPr>
            <p:cNvSpPr txBox="1"/>
            <p:nvPr/>
          </p:nvSpPr>
          <p:spPr>
            <a:xfrm>
              <a:off x="5536934" y="2468760"/>
              <a:ext cx="304892" cy="307777"/>
            </a:xfrm>
            <a:prstGeom prst="rect">
              <a:avLst/>
            </a:prstGeom>
            <a:solidFill>
              <a:schemeClr val="bg1"/>
            </a:solidFill>
          </p:spPr>
          <p:txBody>
            <a:bodyPr wrap="none" rtlCol="0">
              <a:spAutoFit/>
            </a:bodyPr>
            <a:lstStyle/>
            <a:p>
              <a:r>
                <a:rPr lang="en-GB" sz="1400" b="1" dirty="0"/>
                <a:t>P</a:t>
              </a:r>
            </a:p>
          </p:txBody>
        </p:sp>
      </p:grpSp>
    </p:spTree>
    <p:extLst>
      <p:ext uri="{BB962C8B-B14F-4D97-AF65-F5344CB8AC3E}">
        <p14:creationId xmlns:p14="http://schemas.microsoft.com/office/powerpoint/2010/main" val="672615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59B0CAC6-A189-4A25-BD1B-2F2C142B1320}"/>
              </a:ext>
            </a:extLst>
          </p:cNvPr>
          <p:cNvPicPr>
            <a:picLocks noChangeAspect="1"/>
          </p:cNvPicPr>
          <p:nvPr/>
        </p:nvPicPr>
        <p:blipFill>
          <a:blip r:embed="rId3"/>
          <a:stretch>
            <a:fillRect/>
          </a:stretch>
        </p:blipFill>
        <p:spPr>
          <a:xfrm>
            <a:off x="2980890" y="995023"/>
            <a:ext cx="6230219" cy="4867954"/>
          </a:xfrm>
          <a:prstGeom prst="rect">
            <a:avLst/>
          </a:prstGeom>
        </p:spPr>
      </p:pic>
      <p:sp>
        <p:nvSpPr>
          <p:cNvPr id="2" name="TextBox 1">
            <a:extLst>
              <a:ext uri="{FF2B5EF4-FFF2-40B4-BE49-F238E27FC236}">
                <a16:creationId xmlns:a16="http://schemas.microsoft.com/office/drawing/2014/main" id="{EAF48868-0FCB-430A-A87B-6774F2DE82EB}"/>
              </a:ext>
            </a:extLst>
          </p:cNvPr>
          <p:cNvSpPr txBox="1"/>
          <p:nvPr/>
        </p:nvSpPr>
        <p:spPr>
          <a:xfrm>
            <a:off x="8036936" y="6172200"/>
            <a:ext cx="1985159" cy="307777"/>
          </a:xfrm>
          <a:prstGeom prst="rect">
            <a:avLst/>
          </a:prstGeom>
          <a:noFill/>
        </p:spPr>
        <p:txBody>
          <a:bodyPr wrap="none" rtlCol="0">
            <a:spAutoFit/>
          </a:bodyPr>
          <a:lstStyle/>
          <a:p>
            <a:r>
              <a:rPr lang="en-GB" sz="1400" dirty="0"/>
              <a:t>Taken from ‘Test Base’</a:t>
            </a:r>
          </a:p>
        </p:txBody>
      </p:sp>
    </p:spTree>
    <p:extLst>
      <p:ext uri="{BB962C8B-B14F-4D97-AF65-F5344CB8AC3E}">
        <p14:creationId xmlns:p14="http://schemas.microsoft.com/office/powerpoint/2010/main" val="1562707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EAF48868-0FCB-430A-A87B-6774F2DE82EB}"/>
              </a:ext>
            </a:extLst>
          </p:cNvPr>
          <p:cNvSpPr txBox="1"/>
          <p:nvPr/>
        </p:nvSpPr>
        <p:spPr>
          <a:xfrm>
            <a:off x="8036936" y="6172200"/>
            <a:ext cx="2174954" cy="307777"/>
          </a:xfrm>
          <a:prstGeom prst="rect">
            <a:avLst/>
          </a:prstGeom>
          <a:noFill/>
        </p:spPr>
        <p:txBody>
          <a:bodyPr wrap="none" rtlCol="0">
            <a:spAutoFit/>
          </a:bodyPr>
          <a:lstStyle/>
          <a:p>
            <a:r>
              <a:rPr lang="en-GB" sz="1400" dirty="0"/>
              <a:t>Adapted from ‘Test Base’</a:t>
            </a:r>
          </a:p>
        </p:txBody>
      </p:sp>
      <p:grpSp>
        <p:nvGrpSpPr>
          <p:cNvPr id="9" name="Group 8">
            <a:extLst>
              <a:ext uri="{FF2B5EF4-FFF2-40B4-BE49-F238E27FC236}">
                <a16:creationId xmlns:a16="http://schemas.microsoft.com/office/drawing/2014/main" id="{CFFC4490-6C8D-445E-901B-64A2A2B4611D}"/>
              </a:ext>
            </a:extLst>
          </p:cNvPr>
          <p:cNvGrpSpPr/>
          <p:nvPr/>
        </p:nvGrpSpPr>
        <p:grpSpPr>
          <a:xfrm>
            <a:off x="2980890" y="981239"/>
            <a:ext cx="6230219" cy="4411643"/>
            <a:chOff x="2980890" y="731857"/>
            <a:chExt cx="6230219" cy="4411643"/>
          </a:xfrm>
        </p:grpSpPr>
        <p:pic>
          <p:nvPicPr>
            <p:cNvPr id="3" name="Picture 2">
              <a:extLst>
                <a:ext uri="{FF2B5EF4-FFF2-40B4-BE49-F238E27FC236}">
                  <a16:creationId xmlns:a16="http://schemas.microsoft.com/office/drawing/2014/main" id="{59B0CAC6-A189-4A25-BD1B-2F2C142B1320}"/>
                </a:ext>
              </a:extLst>
            </p:cNvPr>
            <p:cNvPicPr>
              <a:picLocks noChangeAspect="1"/>
            </p:cNvPicPr>
            <p:nvPr/>
          </p:nvPicPr>
          <p:blipFill rotWithShape="1">
            <a:blip r:embed="rId3"/>
            <a:srcRect t="14566" b="14779"/>
            <a:stretch/>
          </p:blipFill>
          <p:spPr>
            <a:xfrm>
              <a:off x="2980890" y="1704109"/>
              <a:ext cx="6230219" cy="3439391"/>
            </a:xfrm>
            <a:prstGeom prst="rect">
              <a:avLst/>
            </a:prstGeom>
          </p:spPr>
        </p:pic>
        <p:sp>
          <p:nvSpPr>
            <p:cNvPr id="5" name="TextBox 4">
              <a:extLst>
                <a:ext uri="{FF2B5EF4-FFF2-40B4-BE49-F238E27FC236}">
                  <a16:creationId xmlns:a16="http://schemas.microsoft.com/office/drawing/2014/main" id="{D7EB789E-BAE3-456D-98BA-1D7506E28FB2}"/>
                </a:ext>
              </a:extLst>
            </p:cNvPr>
            <p:cNvSpPr txBox="1"/>
            <p:nvPr/>
          </p:nvSpPr>
          <p:spPr>
            <a:xfrm>
              <a:off x="5995554" y="2483427"/>
              <a:ext cx="671979" cy="276999"/>
            </a:xfrm>
            <a:prstGeom prst="rect">
              <a:avLst/>
            </a:prstGeom>
            <a:solidFill>
              <a:schemeClr val="bg1"/>
            </a:solidFill>
          </p:spPr>
          <p:txBody>
            <a:bodyPr wrap="none" rtlCol="0">
              <a:spAutoFit/>
            </a:bodyPr>
            <a:lstStyle/>
            <a:p>
              <a:r>
                <a:rPr lang="en-GB" sz="1200" dirty="0"/>
                <a:t>(8 , 10)</a:t>
              </a:r>
            </a:p>
          </p:txBody>
        </p:sp>
        <p:sp>
          <p:nvSpPr>
            <p:cNvPr id="6" name="TextBox 5">
              <a:extLst>
                <a:ext uri="{FF2B5EF4-FFF2-40B4-BE49-F238E27FC236}">
                  <a16:creationId xmlns:a16="http://schemas.microsoft.com/office/drawing/2014/main" id="{AA362E82-005D-4330-88CC-832219344D80}"/>
                </a:ext>
              </a:extLst>
            </p:cNvPr>
            <p:cNvSpPr txBox="1"/>
            <p:nvPr/>
          </p:nvSpPr>
          <p:spPr>
            <a:xfrm>
              <a:off x="3830781" y="2621926"/>
              <a:ext cx="373820" cy="276999"/>
            </a:xfrm>
            <a:prstGeom prst="rect">
              <a:avLst/>
            </a:prstGeom>
            <a:solidFill>
              <a:schemeClr val="bg1"/>
            </a:solidFill>
          </p:spPr>
          <p:txBody>
            <a:bodyPr wrap="none" rtlCol="0">
              <a:spAutoFit/>
            </a:bodyPr>
            <a:lstStyle/>
            <a:p>
              <a:r>
                <a:rPr lang="en-GB" sz="1200" b="1" dirty="0"/>
                <a:t>  P</a:t>
              </a:r>
            </a:p>
          </p:txBody>
        </p:sp>
        <p:sp>
          <p:nvSpPr>
            <p:cNvPr id="7" name="TextBox 6">
              <a:extLst>
                <a:ext uri="{FF2B5EF4-FFF2-40B4-BE49-F238E27FC236}">
                  <a16:creationId xmlns:a16="http://schemas.microsoft.com/office/drawing/2014/main" id="{8CBD2242-46C5-4E7F-B7FB-F692F368BB8C}"/>
                </a:ext>
              </a:extLst>
            </p:cNvPr>
            <p:cNvSpPr txBox="1"/>
            <p:nvPr/>
          </p:nvSpPr>
          <p:spPr>
            <a:xfrm>
              <a:off x="6331543" y="3429000"/>
              <a:ext cx="434734" cy="276999"/>
            </a:xfrm>
            <a:prstGeom prst="rect">
              <a:avLst/>
            </a:prstGeom>
            <a:solidFill>
              <a:schemeClr val="bg1"/>
            </a:solidFill>
          </p:spPr>
          <p:txBody>
            <a:bodyPr wrap="none" rtlCol="0">
              <a:spAutoFit/>
            </a:bodyPr>
            <a:lstStyle/>
            <a:p>
              <a:r>
                <a:rPr lang="en-GB" sz="1200" b="1" dirty="0"/>
                <a:t>Q   </a:t>
              </a:r>
            </a:p>
          </p:txBody>
        </p:sp>
        <p:sp>
          <p:nvSpPr>
            <p:cNvPr id="8" name="TextBox 7">
              <a:extLst>
                <a:ext uri="{FF2B5EF4-FFF2-40B4-BE49-F238E27FC236}">
                  <a16:creationId xmlns:a16="http://schemas.microsoft.com/office/drawing/2014/main" id="{0CBDAF55-025B-40F8-AC27-EEC43E2A277C}"/>
                </a:ext>
              </a:extLst>
            </p:cNvPr>
            <p:cNvSpPr txBox="1"/>
            <p:nvPr/>
          </p:nvSpPr>
          <p:spPr>
            <a:xfrm>
              <a:off x="4123680" y="731857"/>
              <a:ext cx="3235116" cy="954107"/>
            </a:xfrm>
            <a:prstGeom prst="rect">
              <a:avLst/>
            </a:prstGeom>
            <a:noFill/>
          </p:spPr>
          <p:txBody>
            <a:bodyPr wrap="none" rtlCol="0">
              <a:spAutoFit/>
            </a:bodyPr>
            <a:lstStyle/>
            <a:p>
              <a:r>
                <a:rPr lang="en-GB" sz="1400" b="1" dirty="0"/>
                <a:t>Finding points</a:t>
              </a:r>
            </a:p>
            <a:p>
              <a:r>
                <a:rPr lang="en-GB" sz="1400" dirty="0"/>
                <a:t>The graph shows a rectangle</a:t>
              </a:r>
            </a:p>
            <a:p>
              <a:endParaRPr lang="en-GB" sz="1400" dirty="0"/>
            </a:p>
            <a:p>
              <a:r>
                <a:rPr lang="en-GB" sz="1400" dirty="0"/>
                <a:t>What are the coordinates of P and Q ?</a:t>
              </a:r>
            </a:p>
          </p:txBody>
        </p:sp>
      </p:grpSp>
    </p:spTree>
    <p:extLst>
      <p:ext uri="{BB962C8B-B14F-4D97-AF65-F5344CB8AC3E}">
        <p14:creationId xmlns:p14="http://schemas.microsoft.com/office/powerpoint/2010/main" val="2714139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09DF6167-0F4A-4621-BF50-BED8A8FA5FE8}"/>
              </a:ext>
            </a:extLst>
          </p:cNvPr>
          <p:cNvPicPr>
            <a:picLocks noChangeAspect="1"/>
          </p:cNvPicPr>
          <p:nvPr/>
        </p:nvPicPr>
        <p:blipFill rotWithShape="1">
          <a:blip r:embed="rId3"/>
          <a:srcRect b="34153"/>
          <a:stretch/>
        </p:blipFill>
        <p:spPr>
          <a:xfrm>
            <a:off x="2057892" y="1083698"/>
            <a:ext cx="5353797" cy="3964427"/>
          </a:xfrm>
          <a:prstGeom prst="rect">
            <a:avLst/>
          </a:prstGeom>
        </p:spPr>
      </p:pic>
      <p:sp>
        <p:nvSpPr>
          <p:cNvPr id="2" name="TextBox 1">
            <a:extLst>
              <a:ext uri="{FF2B5EF4-FFF2-40B4-BE49-F238E27FC236}">
                <a16:creationId xmlns:a16="http://schemas.microsoft.com/office/drawing/2014/main" id="{5A665D0A-A3DF-4B15-8D49-8B85F61C67FA}"/>
              </a:ext>
            </a:extLst>
          </p:cNvPr>
          <p:cNvSpPr txBox="1"/>
          <p:nvPr/>
        </p:nvSpPr>
        <p:spPr>
          <a:xfrm>
            <a:off x="6447393" y="2951946"/>
            <a:ext cx="3686715" cy="954107"/>
          </a:xfrm>
          <a:prstGeom prst="rect">
            <a:avLst/>
          </a:prstGeom>
          <a:solidFill>
            <a:schemeClr val="bg1"/>
          </a:solidFill>
        </p:spPr>
        <p:txBody>
          <a:bodyPr wrap="none" rtlCol="0">
            <a:spAutoFit/>
          </a:bodyPr>
          <a:lstStyle/>
          <a:p>
            <a:r>
              <a:rPr lang="en-GB" sz="1400" dirty="0"/>
              <a:t>What are the coordinates of points A and C?</a:t>
            </a:r>
          </a:p>
          <a:p>
            <a:endParaRPr lang="en-GB" sz="1400" dirty="0"/>
          </a:p>
          <a:p>
            <a:r>
              <a:rPr lang="en-GB" sz="1400" dirty="0"/>
              <a:t>ABCD is a rectangle</a:t>
            </a:r>
          </a:p>
          <a:p>
            <a:r>
              <a:rPr lang="en-GB" sz="1400" dirty="0"/>
              <a:t>What are the coordinates of point D?</a:t>
            </a:r>
          </a:p>
        </p:txBody>
      </p:sp>
      <p:sp>
        <p:nvSpPr>
          <p:cNvPr id="5" name="TextBox 4">
            <a:extLst>
              <a:ext uri="{FF2B5EF4-FFF2-40B4-BE49-F238E27FC236}">
                <a16:creationId xmlns:a16="http://schemas.microsoft.com/office/drawing/2014/main" id="{C11A0577-6C67-42FF-B440-59CCC40353BC}"/>
              </a:ext>
            </a:extLst>
          </p:cNvPr>
          <p:cNvSpPr txBox="1"/>
          <p:nvPr/>
        </p:nvSpPr>
        <p:spPr>
          <a:xfrm>
            <a:off x="8036936" y="6172200"/>
            <a:ext cx="2028184" cy="307777"/>
          </a:xfrm>
          <a:prstGeom prst="rect">
            <a:avLst/>
          </a:prstGeom>
          <a:noFill/>
        </p:spPr>
        <p:txBody>
          <a:bodyPr wrap="none" rtlCol="0">
            <a:spAutoFit/>
          </a:bodyPr>
          <a:lstStyle/>
          <a:p>
            <a:r>
              <a:rPr lang="en-GB" sz="1400" dirty="0"/>
              <a:t>Taken from ‘Test Base’ </a:t>
            </a:r>
          </a:p>
        </p:txBody>
      </p:sp>
    </p:spTree>
    <p:extLst>
      <p:ext uri="{BB962C8B-B14F-4D97-AF65-F5344CB8AC3E}">
        <p14:creationId xmlns:p14="http://schemas.microsoft.com/office/powerpoint/2010/main" val="3292635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EAF48868-0FCB-430A-A87B-6774F2DE82EB}"/>
              </a:ext>
            </a:extLst>
          </p:cNvPr>
          <p:cNvSpPr txBox="1"/>
          <p:nvPr/>
        </p:nvSpPr>
        <p:spPr>
          <a:xfrm>
            <a:off x="8036936" y="6172200"/>
            <a:ext cx="2174954" cy="307777"/>
          </a:xfrm>
          <a:prstGeom prst="rect">
            <a:avLst/>
          </a:prstGeom>
          <a:noFill/>
        </p:spPr>
        <p:txBody>
          <a:bodyPr wrap="none" rtlCol="0">
            <a:spAutoFit/>
          </a:bodyPr>
          <a:lstStyle/>
          <a:p>
            <a:r>
              <a:rPr lang="en-GB" sz="1400" dirty="0"/>
              <a:t>Adapted from ‘Test Base’</a:t>
            </a:r>
          </a:p>
        </p:txBody>
      </p:sp>
      <p:grpSp>
        <p:nvGrpSpPr>
          <p:cNvPr id="23" name="Group 22">
            <a:extLst>
              <a:ext uri="{FF2B5EF4-FFF2-40B4-BE49-F238E27FC236}">
                <a16:creationId xmlns:a16="http://schemas.microsoft.com/office/drawing/2014/main" id="{BD9CEE1E-D7E8-47EA-B4D7-7173F05D2E16}"/>
              </a:ext>
            </a:extLst>
          </p:cNvPr>
          <p:cNvGrpSpPr/>
          <p:nvPr/>
        </p:nvGrpSpPr>
        <p:grpSpPr>
          <a:xfrm>
            <a:off x="3903517" y="1312417"/>
            <a:ext cx="3811300" cy="4233165"/>
            <a:chOff x="4225636" y="231232"/>
            <a:chExt cx="3811300" cy="4233165"/>
          </a:xfrm>
        </p:grpSpPr>
        <p:cxnSp>
          <p:nvCxnSpPr>
            <p:cNvPr id="11" name="Straight Arrow Connector 10">
              <a:extLst>
                <a:ext uri="{FF2B5EF4-FFF2-40B4-BE49-F238E27FC236}">
                  <a16:creationId xmlns:a16="http://schemas.microsoft.com/office/drawing/2014/main" id="{4FDDE336-76B7-42BF-852F-BBC7EFE08F6E}"/>
                </a:ext>
              </a:extLst>
            </p:cNvPr>
            <p:cNvCxnSpPr/>
            <p:nvPr/>
          </p:nvCxnSpPr>
          <p:spPr>
            <a:xfrm flipV="1">
              <a:off x="5611091" y="1336734"/>
              <a:ext cx="0" cy="312766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F65B816C-453E-4AFD-8704-CD6DB062B542}"/>
                </a:ext>
              </a:extLst>
            </p:cNvPr>
            <p:cNvCxnSpPr>
              <a:cxnSpLocks/>
            </p:cNvCxnSpPr>
            <p:nvPr/>
          </p:nvCxnSpPr>
          <p:spPr>
            <a:xfrm flipV="1">
              <a:off x="4225636" y="2999278"/>
              <a:ext cx="3074078"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Isosceles Triangle 13">
              <a:extLst>
                <a:ext uri="{FF2B5EF4-FFF2-40B4-BE49-F238E27FC236}">
                  <a16:creationId xmlns:a16="http://schemas.microsoft.com/office/drawing/2014/main" id="{F8058BF3-2A51-42A9-BAC6-3350B14A87C8}"/>
                </a:ext>
              </a:extLst>
            </p:cNvPr>
            <p:cNvSpPr/>
            <p:nvPr/>
          </p:nvSpPr>
          <p:spPr>
            <a:xfrm>
              <a:off x="4974560" y="1971714"/>
              <a:ext cx="1273061" cy="1743036"/>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400006F2-4508-4EE8-9874-F4B8A508EA10}"/>
                </a:ext>
              </a:extLst>
            </p:cNvPr>
            <p:cNvSpPr txBox="1"/>
            <p:nvPr/>
          </p:nvSpPr>
          <p:spPr>
            <a:xfrm>
              <a:off x="5311008" y="1222067"/>
              <a:ext cx="274434" cy="307777"/>
            </a:xfrm>
            <a:prstGeom prst="rect">
              <a:avLst/>
            </a:prstGeom>
            <a:noFill/>
          </p:spPr>
          <p:txBody>
            <a:bodyPr wrap="none" rtlCol="0">
              <a:spAutoFit/>
            </a:bodyPr>
            <a:lstStyle/>
            <a:p>
              <a:r>
                <a:rPr lang="en-GB" sz="1400" dirty="0"/>
                <a:t>y</a:t>
              </a:r>
            </a:p>
          </p:txBody>
        </p:sp>
        <p:sp>
          <p:nvSpPr>
            <p:cNvPr id="18" name="TextBox 17">
              <a:extLst>
                <a:ext uri="{FF2B5EF4-FFF2-40B4-BE49-F238E27FC236}">
                  <a16:creationId xmlns:a16="http://schemas.microsoft.com/office/drawing/2014/main" id="{8CD904C7-CCBB-49E3-9E09-36C54B71DB52}"/>
                </a:ext>
              </a:extLst>
            </p:cNvPr>
            <p:cNvSpPr txBox="1"/>
            <p:nvPr/>
          </p:nvSpPr>
          <p:spPr>
            <a:xfrm>
              <a:off x="7305632" y="2970486"/>
              <a:ext cx="274434" cy="307777"/>
            </a:xfrm>
            <a:prstGeom prst="rect">
              <a:avLst/>
            </a:prstGeom>
            <a:noFill/>
          </p:spPr>
          <p:txBody>
            <a:bodyPr wrap="none" rtlCol="0">
              <a:spAutoFit/>
            </a:bodyPr>
            <a:lstStyle/>
            <a:p>
              <a:r>
                <a:rPr lang="en-GB" sz="1400" dirty="0"/>
                <a:t>x</a:t>
              </a:r>
            </a:p>
          </p:txBody>
        </p:sp>
        <p:sp>
          <p:nvSpPr>
            <p:cNvPr id="19" name="TextBox 18">
              <a:extLst>
                <a:ext uri="{FF2B5EF4-FFF2-40B4-BE49-F238E27FC236}">
                  <a16:creationId xmlns:a16="http://schemas.microsoft.com/office/drawing/2014/main" id="{ABFBF163-8756-420E-897D-F7F692DD5027}"/>
                </a:ext>
              </a:extLst>
            </p:cNvPr>
            <p:cNvSpPr txBox="1"/>
            <p:nvPr/>
          </p:nvSpPr>
          <p:spPr>
            <a:xfrm>
              <a:off x="4801820" y="231232"/>
              <a:ext cx="3235116" cy="954107"/>
            </a:xfrm>
            <a:prstGeom prst="rect">
              <a:avLst/>
            </a:prstGeom>
            <a:noFill/>
          </p:spPr>
          <p:txBody>
            <a:bodyPr wrap="none" rtlCol="0">
              <a:spAutoFit/>
            </a:bodyPr>
            <a:lstStyle/>
            <a:p>
              <a:r>
                <a:rPr lang="en-GB" sz="1400" b="1" dirty="0"/>
                <a:t>Finding points</a:t>
              </a:r>
            </a:p>
            <a:p>
              <a:r>
                <a:rPr lang="en-GB" sz="1400" dirty="0"/>
                <a:t>The graph shows an isosceles triangle</a:t>
              </a:r>
            </a:p>
            <a:p>
              <a:endParaRPr lang="en-GB" sz="1400" dirty="0"/>
            </a:p>
            <a:p>
              <a:r>
                <a:rPr lang="en-GB" sz="1400" dirty="0"/>
                <a:t>What are the coordinates of P?</a:t>
              </a:r>
            </a:p>
          </p:txBody>
        </p:sp>
        <p:sp>
          <p:nvSpPr>
            <p:cNvPr id="20" name="TextBox 19">
              <a:extLst>
                <a:ext uri="{FF2B5EF4-FFF2-40B4-BE49-F238E27FC236}">
                  <a16:creationId xmlns:a16="http://schemas.microsoft.com/office/drawing/2014/main" id="{F28319AA-D6C3-47FA-815E-96845E6D9965}"/>
                </a:ext>
              </a:extLst>
            </p:cNvPr>
            <p:cNvSpPr txBox="1"/>
            <p:nvPr/>
          </p:nvSpPr>
          <p:spPr>
            <a:xfrm>
              <a:off x="6246728" y="3600407"/>
              <a:ext cx="638316" cy="276999"/>
            </a:xfrm>
            <a:prstGeom prst="rect">
              <a:avLst/>
            </a:prstGeom>
            <a:solidFill>
              <a:schemeClr val="bg1"/>
            </a:solidFill>
          </p:spPr>
          <p:txBody>
            <a:bodyPr wrap="none" rtlCol="0">
              <a:spAutoFit/>
            </a:bodyPr>
            <a:lstStyle/>
            <a:p>
              <a:r>
                <a:rPr lang="en-GB" sz="1200" dirty="0"/>
                <a:t>(3 , -3)</a:t>
              </a:r>
            </a:p>
          </p:txBody>
        </p:sp>
        <p:sp>
          <p:nvSpPr>
            <p:cNvPr id="21" name="TextBox 20">
              <a:extLst>
                <a:ext uri="{FF2B5EF4-FFF2-40B4-BE49-F238E27FC236}">
                  <a16:creationId xmlns:a16="http://schemas.microsoft.com/office/drawing/2014/main" id="{8065EA38-7C5B-4304-A70D-3C29A61F5DA0}"/>
                </a:ext>
              </a:extLst>
            </p:cNvPr>
            <p:cNvSpPr txBox="1"/>
            <p:nvPr/>
          </p:nvSpPr>
          <p:spPr>
            <a:xfrm>
              <a:off x="5635846" y="1719966"/>
              <a:ext cx="587020" cy="276999"/>
            </a:xfrm>
            <a:prstGeom prst="rect">
              <a:avLst/>
            </a:prstGeom>
            <a:solidFill>
              <a:schemeClr val="bg1"/>
            </a:solidFill>
          </p:spPr>
          <p:txBody>
            <a:bodyPr wrap="none" rtlCol="0">
              <a:spAutoFit/>
            </a:bodyPr>
            <a:lstStyle/>
            <a:p>
              <a:r>
                <a:rPr lang="en-GB" sz="1200" dirty="0"/>
                <a:t>(0 , 5)</a:t>
              </a:r>
            </a:p>
          </p:txBody>
        </p:sp>
        <p:sp>
          <p:nvSpPr>
            <p:cNvPr id="22" name="TextBox 21">
              <a:extLst>
                <a:ext uri="{FF2B5EF4-FFF2-40B4-BE49-F238E27FC236}">
                  <a16:creationId xmlns:a16="http://schemas.microsoft.com/office/drawing/2014/main" id="{4FEFF2EC-8F64-4EB6-9B60-F596424DA6BE}"/>
                </a:ext>
              </a:extLst>
            </p:cNvPr>
            <p:cNvSpPr txBox="1"/>
            <p:nvPr/>
          </p:nvSpPr>
          <p:spPr>
            <a:xfrm>
              <a:off x="4600740" y="3601591"/>
              <a:ext cx="373820" cy="276999"/>
            </a:xfrm>
            <a:prstGeom prst="rect">
              <a:avLst/>
            </a:prstGeom>
            <a:solidFill>
              <a:schemeClr val="bg1"/>
            </a:solidFill>
          </p:spPr>
          <p:txBody>
            <a:bodyPr wrap="none" rtlCol="0">
              <a:spAutoFit/>
            </a:bodyPr>
            <a:lstStyle/>
            <a:p>
              <a:r>
                <a:rPr lang="en-GB" sz="1200" b="1" dirty="0"/>
                <a:t>  P</a:t>
              </a:r>
            </a:p>
          </p:txBody>
        </p:sp>
      </p:grpSp>
    </p:spTree>
    <p:extLst>
      <p:ext uri="{BB962C8B-B14F-4D97-AF65-F5344CB8AC3E}">
        <p14:creationId xmlns:p14="http://schemas.microsoft.com/office/powerpoint/2010/main" val="1775272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EAF48868-0FCB-430A-A87B-6774F2DE82EB}"/>
              </a:ext>
            </a:extLst>
          </p:cNvPr>
          <p:cNvSpPr txBox="1"/>
          <p:nvPr/>
        </p:nvSpPr>
        <p:spPr>
          <a:xfrm>
            <a:off x="8036936" y="6172200"/>
            <a:ext cx="2174954" cy="307777"/>
          </a:xfrm>
          <a:prstGeom prst="rect">
            <a:avLst/>
          </a:prstGeom>
          <a:noFill/>
        </p:spPr>
        <p:txBody>
          <a:bodyPr wrap="none" rtlCol="0">
            <a:spAutoFit/>
          </a:bodyPr>
          <a:lstStyle/>
          <a:p>
            <a:r>
              <a:rPr lang="en-GB" sz="1400" dirty="0"/>
              <a:t>Adapted from ‘Test Base’</a:t>
            </a:r>
          </a:p>
        </p:txBody>
      </p:sp>
      <p:grpSp>
        <p:nvGrpSpPr>
          <p:cNvPr id="7" name="Group 6">
            <a:extLst>
              <a:ext uri="{FF2B5EF4-FFF2-40B4-BE49-F238E27FC236}">
                <a16:creationId xmlns:a16="http://schemas.microsoft.com/office/drawing/2014/main" id="{A3402A86-8C26-4DA3-91BE-F9D2D005C66F}"/>
              </a:ext>
            </a:extLst>
          </p:cNvPr>
          <p:cNvGrpSpPr/>
          <p:nvPr/>
        </p:nvGrpSpPr>
        <p:grpSpPr>
          <a:xfrm>
            <a:off x="3173565" y="1312418"/>
            <a:ext cx="5844870" cy="4233164"/>
            <a:chOff x="3173565" y="1312418"/>
            <a:chExt cx="5844870" cy="4233164"/>
          </a:xfrm>
        </p:grpSpPr>
        <p:grpSp>
          <p:nvGrpSpPr>
            <p:cNvPr id="23" name="Group 22">
              <a:extLst>
                <a:ext uri="{FF2B5EF4-FFF2-40B4-BE49-F238E27FC236}">
                  <a16:creationId xmlns:a16="http://schemas.microsoft.com/office/drawing/2014/main" id="{BD9CEE1E-D7E8-47EA-B4D7-7173F05D2E16}"/>
                </a:ext>
              </a:extLst>
            </p:cNvPr>
            <p:cNvGrpSpPr/>
            <p:nvPr/>
          </p:nvGrpSpPr>
          <p:grpSpPr>
            <a:xfrm>
              <a:off x="3173565" y="1312418"/>
              <a:ext cx="5844870" cy="4233164"/>
              <a:chOff x="3491346" y="231233"/>
              <a:chExt cx="5844870" cy="4233164"/>
            </a:xfrm>
          </p:grpSpPr>
          <p:cxnSp>
            <p:nvCxnSpPr>
              <p:cNvPr id="11" name="Straight Arrow Connector 10">
                <a:extLst>
                  <a:ext uri="{FF2B5EF4-FFF2-40B4-BE49-F238E27FC236}">
                    <a16:creationId xmlns:a16="http://schemas.microsoft.com/office/drawing/2014/main" id="{4FDDE336-76B7-42BF-852F-BBC7EFE08F6E}"/>
                  </a:ext>
                </a:extLst>
              </p:cNvPr>
              <p:cNvCxnSpPr/>
              <p:nvPr/>
            </p:nvCxnSpPr>
            <p:spPr>
              <a:xfrm flipV="1">
                <a:off x="5611091" y="1336734"/>
                <a:ext cx="0" cy="312766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F65B816C-453E-4AFD-8704-CD6DB062B542}"/>
                  </a:ext>
                </a:extLst>
              </p:cNvPr>
              <p:cNvCxnSpPr>
                <a:cxnSpLocks/>
              </p:cNvCxnSpPr>
              <p:nvPr/>
            </p:nvCxnSpPr>
            <p:spPr>
              <a:xfrm>
                <a:off x="4224763" y="2970486"/>
                <a:ext cx="3074951" cy="287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400006F2-4508-4EE8-9874-F4B8A508EA10}"/>
                  </a:ext>
                </a:extLst>
              </p:cNvPr>
              <p:cNvSpPr txBox="1"/>
              <p:nvPr/>
            </p:nvSpPr>
            <p:spPr>
              <a:xfrm>
                <a:off x="5311008" y="1222067"/>
                <a:ext cx="274434" cy="307777"/>
              </a:xfrm>
              <a:prstGeom prst="rect">
                <a:avLst/>
              </a:prstGeom>
              <a:noFill/>
            </p:spPr>
            <p:txBody>
              <a:bodyPr wrap="none" rtlCol="0">
                <a:spAutoFit/>
              </a:bodyPr>
              <a:lstStyle/>
              <a:p>
                <a:r>
                  <a:rPr lang="en-GB" sz="1400" dirty="0"/>
                  <a:t>y</a:t>
                </a:r>
              </a:p>
            </p:txBody>
          </p:sp>
          <p:sp>
            <p:nvSpPr>
              <p:cNvPr id="18" name="TextBox 17">
                <a:extLst>
                  <a:ext uri="{FF2B5EF4-FFF2-40B4-BE49-F238E27FC236}">
                    <a16:creationId xmlns:a16="http://schemas.microsoft.com/office/drawing/2014/main" id="{8CD904C7-CCBB-49E3-9E09-36C54B71DB52}"/>
                  </a:ext>
                </a:extLst>
              </p:cNvPr>
              <p:cNvSpPr txBox="1"/>
              <p:nvPr/>
            </p:nvSpPr>
            <p:spPr>
              <a:xfrm>
                <a:off x="7305632" y="2970486"/>
                <a:ext cx="274434" cy="307777"/>
              </a:xfrm>
              <a:prstGeom prst="rect">
                <a:avLst/>
              </a:prstGeom>
              <a:noFill/>
            </p:spPr>
            <p:txBody>
              <a:bodyPr wrap="none" rtlCol="0">
                <a:spAutoFit/>
              </a:bodyPr>
              <a:lstStyle/>
              <a:p>
                <a:r>
                  <a:rPr lang="en-GB" sz="1400" dirty="0"/>
                  <a:t>x</a:t>
                </a:r>
              </a:p>
            </p:txBody>
          </p:sp>
          <p:sp>
            <p:nvSpPr>
              <p:cNvPr id="19" name="TextBox 18">
                <a:extLst>
                  <a:ext uri="{FF2B5EF4-FFF2-40B4-BE49-F238E27FC236}">
                    <a16:creationId xmlns:a16="http://schemas.microsoft.com/office/drawing/2014/main" id="{ABFBF163-8756-420E-897D-F7F692DD5027}"/>
                  </a:ext>
                </a:extLst>
              </p:cNvPr>
              <p:cNvSpPr txBox="1"/>
              <p:nvPr/>
            </p:nvSpPr>
            <p:spPr>
              <a:xfrm>
                <a:off x="3491346" y="231233"/>
                <a:ext cx="5844870" cy="954107"/>
              </a:xfrm>
              <a:prstGeom prst="rect">
                <a:avLst/>
              </a:prstGeom>
              <a:noFill/>
            </p:spPr>
            <p:txBody>
              <a:bodyPr wrap="none" rtlCol="0">
                <a:spAutoFit/>
              </a:bodyPr>
              <a:lstStyle/>
              <a:p>
                <a:r>
                  <a:rPr lang="en-GB" sz="1400" b="1" dirty="0"/>
                  <a:t>Finding points</a:t>
                </a:r>
              </a:p>
              <a:p>
                <a:r>
                  <a:rPr lang="en-GB" sz="1400" dirty="0"/>
                  <a:t>The graph shows an isosceles trapezium with the y-axis as a mirror line</a:t>
                </a:r>
              </a:p>
              <a:p>
                <a:endParaRPr lang="en-GB" sz="1400" dirty="0"/>
              </a:p>
              <a:p>
                <a:r>
                  <a:rPr lang="en-GB" sz="1400" dirty="0"/>
                  <a:t>What are the coordinates of P and Q?</a:t>
                </a:r>
              </a:p>
            </p:txBody>
          </p:sp>
          <p:sp>
            <p:nvSpPr>
              <p:cNvPr id="20" name="TextBox 19">
                <a:extLst>
                  <a:ext uri="{FF2B5EF4-FFF2-40B4-BE49-F238E27FC236}">
                    <a16:creationId xmlns:a16="http://schemas.microsoft.com/office/drawing/2014/main" id="{F28319AA-D6C3-47FA-815E-96845E6D9965}"/>
                  </a:ext>
                </a:extLst>
              </p:cNvPr>
              <p:cNvSpPr txBox="1"/>
              <p:nvPr/>
            </p:nvSpPr>
            <p:spPr>
              <a:xfrm>
                <a:off x="5933475" y="3093183"/>
                <a:ext cx="681597" cy="276999"/>
              </a:xfrm>
              <a:prstGeom prst="rect">
                <a:avLst/>
              </a:prstGeom>
              <a:solidFill>
                <a:schemeClr val="bg1"/>
              </a:solidFill>
            </p:spPr>
            <p:txBody>
              <a:bodyPr wrap="none" rtlCol="0">
                <a:spAutoFit/>
              </a:bodyPr>
              <a:lstStyle/>
              <a:p>
                <a:r>
                  <a:rPr lang="en-GB" sz="1200" dirty="0"/>
                  <a:t>( 2 , -1)</a:t>
                </a:r>
              </a:p>
            </p:txBody>
          </p:sp>
          <p:sp>
            <p:nvSpPr>
              <p:cNvPr id="21" name="TextBox 20">
                <a:extLst>
                  <a:ext uri="{FF2B5EF4-FFF2-40B4-BE49-F238E27FC236}">
                    <a16:creationId xmlns:a16="http://schemas.microsoft.com/office/drawing/2014/main" id="{8065EA38-7C5B-4304-A70D-3C29A61F5DA0}"/>
                  </a:ext>
                </a:extLst>
              </p:cNvPr>
              <p:cNvSpPr txBox="1"/>
              <p:nvPr/>
            </p:nvSpPr>
            <p:spPr>
              <a:xfrm>
                <a:off x="5635846" y="1719966"/>
                <a:ext cx="587020" cy="276999"/>
              </a:xfrm>
              <a:prstGeom prst="rect">
                <a:avLst/>
              </a:prstGeom>
              <a:solidFill>
                <a:schemeClr val="bg1"/>
              </a:solidFill>
            </p:spPr>
            <p:txBody>
              <a:bodyPr wrap="none" rtlCol="0">
                <a:spAutoFit/>
              </a:bodyPr>
              <a:lstStyle/>
              <a:p>
                <a:r>
                  <a:rPr lang="en-GB" sz="1200" dirty="0"/>
                  <a:t>(0 , 5)</a:t>
                </a:r>
              </a:p>
            </p:txBody>
          </p:sp>
          <p:sp>
            <p:nvSpPr>
              <p:cNvPr id="22" name="TextBox 21">
                <a:extLst>
                  <a:ext uri="{FF2B5EF4-FFF2-40B4-BE49-F238E27FC236}">
                    <a16:creationId xmlns:a16="http://schemas.microsoft.com/office/drawing/2014/main" id="{4FEFF2EC-8F64-4EB6-9B60-F596424DA6BE}"/>
                  </a:ext>
                </a:extLst>
              </p:cNvPr>
              <p:cNvSpPr txBox="1"/>
              <p:nvPr/>
            </p:nvSpPr>
            <p:spPr>
              <a:xfrm>
                <a:off x="4937188" y="3124374"/>
                <a:ext cx="373820" cy="276999"/>
              </a:xfrm>
              <a:prstGeom prst="rect">
                <a:avLst/>
              </a:prstGeom>
              <a:solidFill>
                <a:schemeClr val="bg1"/>
              </a:solidFill>
            </p:spPr>
            <p:txBody>
              <a:bodyPr wrap="none" rtlCol="0">
                <a:spAutoFit/>
              </a:bodyPr>
              <a:lstStyle/>
              <a:p>
                <a:r>
                  <a:rPr lang="en-GB" sz="1200" b="1" dirty="0"/>
                  <a:t>  P</a:t>
                </a:r>
              </a:p>
            </p:txBody>
          </p:sp>
        </p:grpSp>
        <p:sp>
          <p:nvSpPr>
            <p:cNvPr id="3" name="Trapezoid 2">
              <a:extLst>
                <a:ext uri="{FF2B5EF4-FFF2-40B4-BE49-F238E27FC236}">
                  <a16:creationId xmlns:a16="http://schemas.microsoft.com/office/drawing/2014/main" id="{3A9106DE-8ABF-4AEB-A3EB-D53F325101CF}"/>
                </a:ext>
              </a:extLst>
            </p:cNvPr>
            <p:cNvSpPr/>
            <p:nvPr/>
          </p:nvSpPr>
          <p:spPr>
            <a:xfrm>
              <a:off x="4677199" y="4312868"/>
              <a:ext cx="1273056" cy="1000309"/>
            </a:xfrm>
            <a:prstGeom prst="trapezoid">
              <a:avLst>
                <a:gd name="adj" fmla="val 3434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TextBox 16">
              <a:extLst>
                <a:ext uri="{FF2B5EF4-FFF2-40B4-BE49-F238E27FC236}">
                  <a16:creationId xmlns:a16="http://schemas.microsoft.com/office/drawing/2014/main" id="{EC6B0EC8-DB86-4358-A61C-158C811C2123}"/>
                </a:ext>
              </a:extLst>
            </p:cNvPr>
            <p:cNvSpPr txBox="1"/>
            <p:nvPr/>
          </p:nvSpPr>
          <p:spPr>
            <a:xfrm>
              <a:off x="3950466" y="5174677"/>
              <a:ext cx="732893" cy="276999"/>
            </a:xfrm>
            <a:prstGeom prst="rect">
              <a:avLst/>
            </a:prstGeom>
            <a:solidFill>
              <a:schemeClr val="bg1"/>
            </a:solidFill>
          </p:spPr>
          <p:txBody>
            <a:bodyPr wrap="none" rtlCol="0">
              <a:spAutoFit/>
            </a:bodyPr>
            <a:lstStyle/>
            <a:p>
              <a:r>
                <a:rPr lang="en-GB" sz="1200" dirty="0"/>
                <a:t>( -4 , -7)</a:t>
              </a:r>
            </a:p>
          </p:txBody>
        </p:sp>
        <p:sp>
          <p:nvSpPr>
            <p:cNvPr id="24" name="TextBox 23">
              <a:extLst>
                <a:ext uri="{FF2B5EF4-FFF2-40B4-BE49-F238E27FC236}">
                  <a16:creationId xmlns:a16="http://schemas.microsoft.com/office/drawing/2014/main" id="{42315AC3-E644-4437-B8C1-54B04E1E1C3F}"/>
                </a:ext>
              </a:extLst>
            </p:cNvPr>
            <p:cNvSpPr txBox="1"/>
            <p:nvPr/>
          </p:nvSpPr>
          <p:spPr>
            <a:xfrm>
              <a:off x="5967591" y="5223063"/>
              <a:ext cx="304892" cy="276999"/>
            </a:xfrm>
            <a:prstGeom prst="rect">
              <a:avLst/>
            </a:prstGeom>
            <a:solidFill>
              <a:schemeClr val="bg1"/>
            </a:solidFill>
          </p:spPr>
          <p:txBody>
            <a:bodyPr wrap="none" rtlCol="0">
              <a:spAutoFit/>
            </a:bodyPr>
            <a:lstStyle/>
            <a:p>
              <a:r>
                <a:rPr lang="en-GB" sz="1200" b="1" dirty="0"/>
                <a:t>Q</a:t>
              </a:r>
            </a:p>
          </p:txBody>
        </p:sp>
      </p:grpSp>
    </p:spTree>
    <p:extLst>
      <p:ext uri="{BB962C8B-B14F-4D97-AF65-F5344CB8AC3E}">
        <p14:creationId xmlns:p14="http://schemas.microsoft.com/office/powerpoint/2010/main" val="861931299"/>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833</TotalTime>
  <Words>948</Words>
  <Application>Microsoft Office PowerPoint</Application>
  <PresentationFormat>Widescreen</PresentationFormat>
  <Paragraphs>182</Paragraphs>
  <Slides>14</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3_HIAS PowerPoint template</vt:lpstr>
      <vt:lpstr>Year 7</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JO Lees</cp:lastModifiedBy>
  <cp:revision>84</cp:revision>
  <dcterms:created xsi:type="dcterms:W3CDTF">2021-01-05T11:02:27Z</dcterms:created>
  <dcterms:modified xsi:type="dcterms:W3CDTF">2021-01-21T15:34:31Z</dcterms:modified>
</cp:coreProperties>
</file>