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6" r:id="rId4"/>
    <p:sldId id="262" r:id="rId5"/>
    <p:sldId id="2636" r:id="rId6"/>
    <p:sldId id="2637" r:id="rId7"/>
    <p:sldId id="2645" r:id="rId8"/>
    <p:sldId id="2638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3E8639-C331-4564-B041-5576CBCA6C91}" v="18" dt="2021-01-11T13:57:08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sz="6400" b="1" dirty="0">
                <a:solidFill>
                  <a:schemeClr val="tx1"/>
                </a:solidFill>
              </a:rPr>
              <a:t>Fractions 1</a:t>
            </a:r>
          </a:p>
          <a:p>
            <a:pPr algn="l"/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 problems involving increasingly harder fractions to calculate quantities and fractions to divide quantities, including non-unit fractions where the answer is a whole number. </a:t>
            </a: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485B68E5-F36B-4783-B160-42CF83F0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52224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ChangeArrowheads="1"/>
              </p:cNvSpPr>
              <p:nvPr>
                <p:ph idx="1"/>
              </p:nvPr>
            </p:nvSpPr>
            <p:spPr bwMode="auto">
              <a:xfrm>
                <a:off x="5389296" y="1751226"/>
                <a:ext cx="6352247" cy="4247317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Kitty gets £15 pocket money each month.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She saves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this in the bank.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much will she have saved after one year?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5389296" y="1751226"/>
                <a:ext cx="6352247" cy="4247317"/>
              </a:xfrm>
              <a:prstGeom prst="rect">
                <a:avLst/>
              </a:prstGeom>
              <a:blipFill>
                <a:blip r:embed="rId2"/>
                <a:stretch>
                  <a:fillRect l="-1820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pPr lvl="1"/>
            <a:r>
              <a:rPr lang="en-GB" dirty="0">
                <a:cs typeface="Times New Roman" panose="02020603050405020304" pitchFamily="18" charset="0"/>
              </a:rPr>
              <a:t>Remember your answer needs to be in £s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1874448-AD1E-4E6E-B8A1-D95533F3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ChangeArrowheads="1"/>
              </p:cNvSpPr>
              <p:nvPr>
                <p:ph idx="1"/>
              </p:nvPr>
            </p:nvSpPr>
            <p:spPr bwMode="auto">
              <a:xfrm>
                <a:off x="5389296" y="1601732"/>
                <a:ext cx="6352247" cy="3857466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Kitty gets £20 pocket money each month.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She saves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this in the bank. </a:t>
                </a: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much will she have saved after one year?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5389296" y="1601732"/>
                <a:ext cx="6352247" cy="3857466"/>
              </a:xfrm>
              <a:prstGeom prst="rect">
                <a:avLst/>
              </a:prstGeom>
              <a:blipFill>
                <a:blip r:embed="rId2"/>
                <a:stretch>
                  <a:fillRect l="-1820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47093AC-0C9F-49A7-8108-3D53CED6F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554982C7-EA62-4593-9C65-70B45EF44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Working out fractions of amounts of money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ChangeArrowheads="1"/>
              </p:cNvSpPr>
              <p:nvPr>
                <p:ph idx="1"/>
              </p:nvPr>
            </p:nvSpPr>
            <p:spPr bwMode="auto">
              <a:xfrm>
                <a:off x="1981200" y="1600200"/>
                <a:ext cx="8229600" cy="3916363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Kitty gets £15 pocket money each month.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She saves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this in the bank.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much will she have saved after one year?</a:t>
                </a: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1981200" y="1600200"/>
                <a:ext cx="8229600" cy="3916363"/>
              </a:xfrm>
              <a:prstGeom prst="rect">
                <a:avLst/>
              </a:prstGeom>
              <a:blipFill>
                <a:blip r:embed="rId2"/>
                <a:stretch>
                  <a:fillRect l="-1405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2">
            <a:extLst>
              <a:ext uri="{FF2B5EF4-FFF2-40B4-BE49-F238E27FC236}">
                <a16:creationId xmlns:a16="http://schemas.microsoft.com/office/drawing/2014/main" id="{4BDCC19A-4AE3-4E9F-8535-27B8BC57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ChangeArrowheads="1"/>
              </p:cNvSpPr>
              <p:nvPr>
                <p:ph idx="1"/>
              </p:nvPr>
            </p:nvSpPr>
            <p:spPr bwMode="auto">
              <a:xfrm>
                <a:off x="5405480" y="1616384"/>
                <a:ext cx="6352247" cy="4274618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Kitty gets £15 pocket money each month.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She saves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this in the bank.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much will she have saved after one year?</a:t>
                </a: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5405480" y="1616384"/>
                <a:ext cx="6352247" cy="4274618"/>
              </a:xfrm>
              <a:prstGeom prst="rect">
                <a:avLst/>
              </a:prstGeom>
              <a:blipFill>
                <a:blip r:embed="rId2"/>
                <a:stretch>
                  <a:fillRect l="-1916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/>
              <p:nvPr/>
            </p:nvSpPr>
            <p:spPr>
              <a:xfrm>
                <a:off x="525983" y="1808344"/>
                <a:ext cx="4518053" cy="353244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i="1" dirty="0"/>
                  <a:t>Kitty get some money each month. </a:t>
                </a:r>
              </a:p>
              <a:p>
                <a:r>
                  <a:rPr lang="en-GB" i="1" dirty="0"/>
                  <a:t>She saves some each month and keeps the rest.</a:t>
                </a:r>
              </a:p>
              <a:p>
                <a:endParaRPr lang="en-GB" i="1" dirty="0"/>
              </a:p>
              <a:p>
                <a:r>
                  <a:rPr lang="en-GB" i="1" dirty="0"/>
                  <a:t>She does this for a year.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 </a:t>
                </a:r>
                <a:r>
                  <a:rPr lang="en-GB" i="1" dirty="0"/>
                  <a:t>A year is 12 months</a:t>
                </a:r>
              </a:p>
              <a:p>
                <a:endParaRPr lang="en-GB" i="1" dirty="0"/>
              </a:p>
              <a:p>
                <a:r>
                  <a:rPr lang="en-GB" i="1" dirty="0"/>
                  <a:t>Work out how much money she has after saving some money each month.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i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i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GB" i="1" dirty="0"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i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GB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83" y="1808344"/>
                <a:ext cx="4518053" cy="3532442"/>
              </a:xfrm>
              <a:prstGeom prst="rect">
                <a:avLst/>
              </a:prstGeom>
              <a:blipFill>
                <a:blip r:embed="rId3"/>
                <a:stretch>
                  <a:fillRect l="-1080" t="-1036" b="-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tar: 5 Points 3">
            <a:extLst>
              <a:ext uri="{FF2B5EF4-FFF2-40B4-BE49-F238E27FC236}">
                <a16:creationId xmlns:a16="http://schemas.microsoft.com/office/drawing/2014/main" id="{C667832A-3437-455D-9427-9A96C593354A}"/>
              </a:ext>
            </a:extLst>
          </p:cNvPr>
          <p:cNvSpPr/>
          <p:nvPr/>
        </p:nvSpPr>
        <p:spPr>
          <a:xfrm>
            <a:off x="6956453" y="1754636"/>
            <a:ext cx="914400" cy="914400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369B3DF6-3550-4951-A523-D1424B33B665}"/>
              </a:ext>
            </a:extLst>
          </p:cNvPr>
          <p:cNvSpPr/>
          <p:nvPr/>
        </p:nvSpPr>
        <p:spPr>
          <a:xfrm>
            <a:off x="7068393" y="3117365"/>
            <a:ext cx="914400" cy="914400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BDD2FE1C-7079-43D6-B71D-DFAD019DF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447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ChangeArrowheads="1"/>
              </p:cNvSpPr>
              <p:nvPr>
                <p:ph idx="1"/>
              </p:nvPr>
            </p:nvSpPr>
            <p:spPr bwMode="auto">
              <a:xfrm>
                <a:off x="5405480" y="1616384"/>
                <a:ext cx="6352247" cy="4654943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Kitty gets £15 pocket money each month.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She saves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this in the bank.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much will she have saved after one year?</a:t>
                </a: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5405480" y="1616384"/>
                <a:ext cx="6352247" cy="4654943"/>
              </a:xfrm>
              <a:prstGeom prst="rect">
                <a:avLst/>
              </a:prstGeom>
              <a:blipFill>
                <a:blip r:embed="rId2"/>
                <a:stretch>
                  <a:fillRect l="-1916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/>
              <p:nvPr/>
            </p:nvSpPr>
            <p:spPr>
              <a:xfrm>
                <a:off x="430226" y="1425730"/>
                <a:ext cx="4518053" cy="500220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of 15 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cs typeface="Times New Roman" panose="02020603050405020304" pitchFamily="18" charset="0"/>
                  </a:rPr>
                  <a:t>What representations and jottings could you use to support reasoning about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dirty="0">
                    <a:cs typeface="Times New Roman" panose="02020603050405020304" pitchFamily="18" charset="0"/>
                  </a:rPr>
                  <a:t>?</a:t>
                </a:r>
              </a:p>
              <a:p>
                <a:r>
                  <a:rPr lang="en-GB" dirty="0">
                    <a:cs typeface="Times New Roman" panose="02020603050405020304" pitchFamily="18" charset="0"/>
                  </a:rPr>
                  <a:t>? bar model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of 15 to know how much Kitty saves each month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cs typeface="Times New Roman" panose="02020603050405020304" pitchFamily="18" charset="0"/>
                  </a:rPr>
                  <a:t> = ?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cs typeface="Times New Roman" panose="02020603050405020304" pitchFamily="18" charset="0"/>
                  </a:rPr>
                  <a:t> would be ?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 Remember how many months she saves for. One year = 12 months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cs typeface="Times New Roman" panose="02020603050405020304" pitchFamily="18" charset="0"/>
                  </a:rPr>
                  <a:t>Multiply how much she saves each month by 12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26" y="1425730"/>
                <a:ext cx="4518053" cy="5002203"/>
              </a:xfrm>
              <a:prstGeom prst="rect">
                <a:avLst/>
              </a:prstGeom>
              <a:blipFill>
                <a:blip r:embed="rId3"/>
                <a:stretch>
                  <a:fillRect l="-1215" r="-135" b="-10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2">
            <a:extLst>
              <a:ext uri="{FF2B5EF4-FFF2-40B4-BE49-F238E27FC236}">
                <a16:creationId xmlns:a16="http://schemas.microsoft.com/office/drawing/2014/main" id="{FF54B870-8BF1-419D-B303-396640153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FD3545-DEB8-4AA4-B4AC-BE7267692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847" y="1620962"/>
            <a:ext cx="9148977" cy="361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7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ChangeArrowheads="1"/>
              </p:cNvSpPr>
              <p:nvPr>
                <p:ph idx="1"/>
              </p:nvPr>
            </p:nvSpPr>
            <p:spPr bwMode="auto">
              <a:xfrm>
                <a:off x="5405480" y="1616384"/>
                <a:ext cx="6352247" cy="4396812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Kitty gets £15 pocket money each month.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She saves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this in the bank.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How much will she have saved after one year?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en-GB" sz="24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2">
                <a:extLst>
                  <a:ext uri="{FF2B5EF4-FFF2-40B4-BE49-F238E27FC236}">
                    <a16:creationId xmlns:a16="http://schemas.microsoft.com/office/drawing/2014/main" id="{F34E6F11-56D1-46EC-A93A-BB940636CDA3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5405480" y="1616384"/>
                <a:ext cx="6352247" cy="4396812"/>
              </a:xfrm>
              <a:prstGeom prst="rect">
                <a:avLst/>
              </a:prstGeom>
              <a:blipFill>
                <a:blip r:embed="rId2"/>
                <a:stretch>
                  <a:fillRect l="-1916"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/>
              <p:nvPr/>
            </p:nvSpPr>
            <p:spPr>
              <a:xfrm>
                <a:off x="519238" y="1601732"/>
                <a:ext cx="4518053" cy="42165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endParaRPr lang="en-GB" b="1" dirty="0"/>
              </a:p>
              <a:p>
                <a:r>
                  <a:rPr lang="en-GB" b="1" dirty="0"/>
                  <a:t>Step 1: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of 15 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of 15 to know how much Kitty saves each month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 Remember how many months she saves for. One year = 12 months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38" y="1601732"/>
                <a:ext cx="4518053" cy="4216539"/>
              </a:xfrm>
              <a:prstGeom prst="rect">
                <a:avLst/>
              </a:prstGeom>
              <a:blipFill>
                <a:blip r:embed="rId3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2">
            <a:extLst>
              <a:ext uri="{FF2B5EF4-FFF2-40B4-BE49-F238E27FC236}">
                <a16:creationId xmlns:a16="http://schemas.microsoft.com/office/drawing/2014/main" id="{ED0D315E-310F-43DF-8548-1B18021FB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646ED5-7950-4100-B932-83AC9A024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44" y="1248728"/>
            <a:ext cx="5523356" cy="21802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E6FAA0-660F-4907-BE75-E5A7AAC7F120}"/>
                  </a:ext>
                </a:extLst>
              </p:cNvPr>
              <p:cNvSpPr txBox="1"/>
              <p:nvPr/>
            </p:nvSpPr>
            <p:spPr>
              <a:xfrm>
                <a:off x="572644" y="450945"/>
                <a:ext cx="3384361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 Work out </a:t>
                </a:r>
                <a:r>
                  <a:rPr lang="en-GB" b="1" dirty="0">
                    <a:effectLst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of £15</a:t>
                </a:r>
                <a:r>
                  <a:rPr lang="en-GB" b="1" dirty="0"/>
                  <a:t> 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E6FAA0-660F-4907-BE75-E5A7AAC7F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44" y="450945"/>
                <a:ext cx="3384361" cy="492443"/>
              </a:xfrm>
              <a:prstGeom prst="rect">
                <a:avLst/>
              </a:prstGeom>
              <a:blipFill>
                <a:blip r:embed="rId3"/>
                <a:stretch>
                  <a:fillRect l="-1622" b="-6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0F5A44-61E1-4995-8B3B-E6D9E5513420}"/>
                  </a:ext>
                </a:extLst>
              </p:cNvPr>
              <p:cNvSpPr txBox="1"/>
              <p:nvPr/>
            </p:nvSpPr>
            <p:spPr>
              <a:xfrm>
                <a:off x="663544" y="3971841"/>
                <a:ext cx="4814761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2: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GB" b="1" dirty="0"/>
                  <a:t> of £15</a:t>
                </a:r>
              </a:p>
              <a:p>
                <a:endParaRPr lang="en-GB" b="1" dirty="0"/>
              </a:p>
              <a:p>
                <a:r>
                  <a:rPr lang="en-GB" dirty="0"/>
                  <a:t>£5 + £5 = £10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0F5A44-61E1-4995-8B3B-E6D9E5513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44" y="3971841"/>
                <a:ext cx="4814761" cy="1046440"/>
              </a:xfrm>
              <a:prstGeom prst="rect">
                <a:avLst/>
              </a:prstGeom>
              <a:blipFill>
                <a:blip r:embed="rId4"/>
                <a:stretch>
                  <a:fillRect l="-1139" b="-87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AE44432-2317-48E3-8364-15BB5FAD7277}"/>
              </a:ext>
            </a:extLst>
          </p:cNvPr>
          <p:cNvSpPr txBox="1"/>
          <p:nvPr/>
        </p:nvSpPr>
        <p:spPr>
          <a:xfrm>
            <a:off x="7320053" y="2327214"/>
            <a:ext cx="44457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Step 3: Work out 12 months x £10</a:t>
            </a:r>
          </a:p>
          <a:p>
            <a:endParaRPr lang="en-GB" b="1" dirty="0"/>
          </a:p>
          <a:p>
            <a:r>
              <a:rPr lang="en-GB"/>
              <a:t>12 months  x £10 </a:t>
            </a:r>
            <a:r>
              <a:rPr lang="en-GB" dirty="0"/>
              <a:t>= £120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D6B42E-6F6F-4C54-ADEF-9A093C42F7E0}"/>
              </a:ext>
            </a:extLst>
          </p:cNvPr>
          <p:cNvSpPr txBox="1"/>
          <p:nvPr/>
        </p:nvSpPr>
        <p:spPr>
          <a:xfrm>
            <a:off x="7320053" y="3971841"/>
            <a:ext cx="31154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Solution to the problem:</a:t>
            </a:r>
          </a:p>
          <a:p>
            <a:endParaRPr lang="en-GB" b="1" dirty="0"/>
          </a:p>
          <a:p>
            <a:r>
              <a:rPr lang="en-GB" dirty="0"/>
              <a:t>Kitty saves £120 </a:t>
            </a:r>
          </a:p>
        </p:txBody>
      </p:sp>
    </p:spTree>
    <p:extLst>
      <p:ext uri="{BB962C8B-B14F-4D97-AF65-F5344CB8AC3E}">
        <p14:creationId xmlns:p14="http://schemas.microsoft.com/office/powerpoint/2010/main" val="1314137022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974</Words>
  <Application>Microsoft Office PowerPoint</Application>
  <PresentationFormat>Widescreen</PresentationFormat>
  <Paragraphs>141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Symbol</vt:lpstr>
      <vt:lpstr>3_HIAS PowerPoint template</vt:lpstr>
      <vt:lpstr>Year 4</vt:lpstr>
      <vt:lpstr> HIAS Blended Learning Resource</vt:lpstr>
      <vt:lpstr>PowerPoint Presentation</vt:lpstr>
      <vt:lpstr>Working out fractions of amounts of money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6</cp:revision>
  <dcterms:created xsi:type="dcterms:W3CDTF">2021-01-05T11:02:27Z</dcterms:created>
  <dcterms:modified xsi:type="dcterms:W3CDTF">2021-01-18T12:27:55Z</dcterms:modified>
</cp:coreProperties>
</file>