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2" r:id="rId2"/>
    <p:sldId id="2643" r:id="rId3"/>
    <p:sldId id="2646" r:id="rId4"/>
    <p:sldId id="262" r:id="rId5"/>
    <p:sldId id="2636" r:id="rId6"/>
    <p:sldId id="2637" r:id="rId7"/>
    <p:sldId id="2645" r:id="rId8"/>
    <p:sldId id="2638" r:id="rId9"/>
    <p:sldId id="2644" r:id="rId10"/>
    <p:sldId id="2641" r:id="rId11"/>
    <p:sldId id="264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3E8639-C331-4564-B041-5576CBCA6C91}" v="18" dt="2021-01-11T13:57:08.4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4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0AFF3-C104-4FF2-9246-46F3E7242363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29179-DAC7-4087-8034-1DBDA8E95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5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48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200996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170080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67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56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77440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 baseline="0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774405"/>
          </a:xfr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5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7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56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84785"/>
            <a:ext cx="6815667" cy="4464496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84785"/>
            <a:ext cx="4011084" cy="446260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90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003" y="4800600"/>
            <a:ext cx="7315200" cy="566738"/>
          </a:xfrm>
        </p:spPr>
        <p:txBody>
          <a:bodyPr anchor="b"/>
          <a:lstStyle>
            <a:lvl1pPr algn="l">
              <a:defRPr sz="2000" b="1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5003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5003" y="5367338"/>
            <a:ext cx="7315200" cy="509934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574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81745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07" b="43192"/>
          <a:stretch>
            <a:fillRect/>
          </a:stretch>
        </p:blipFill>
        <p:spPr bwMode="auto">
          <a:xfrm>
            <a:off x="9914468" y="4652964"/>
            <a:ext cx="2518833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967" y="260350"/>
            <a:ext cx="2641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41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Jo.Lees@hants.gov.uk" TargetMode="External"/><Relationship Id="rId2" Type="http://schemas.openxmlformats.org/officeDocument/2006/relationships/hyperlink" Target="mailto:Jacqui.clifft@hants.gov.uk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7.png"/><Relationship Id="rId4" Type="http://schemas.openxmlformats.org/officeDocument/2006/relationships/hyperlink" Target="mailto:hias.enquiries@hants.gov.u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" t="1016" r="535"/>
          <a:stretch/>
        </p:blipFill>
        <p:spPr bwMode="auto">
          <a:xfrm>
            <a:off x="472664" y="171903"/>
            <a:ext cx="10163596" cy="6514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528" y="162880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Year 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528" y="3068960"/>
            <a:ext cx="7776864" cy="62292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GB" sz="6400" b="1" dirty="0">
                <a:solidFill>
                  <a:schemeClr val="tx1"/>
                </a:solidFill>
              </a:rPr>
              <a:t>Fractions 1</a:t>
            </a:r>
          </a:p>
          <a:p>
            <a:pPr algn="l"/>
            <a:r>
              <a:rPr lang="en-GB" sz="6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Solve problems involving increasingly harder fractions to calculate quantities and fractions to divide quantities, including non-unit fractions where the answer is a whole number. </a:t>
            </a:r>
            <a:endParaRPr lang="en-GB" sz="6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83718" y="4797152"/>
            <a:ext cx="7776864" cy="11269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HIAS maths  Team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2021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version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Hampshire County Council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537" y="323225"/>
            <a:ext cx="2139950" cy="835025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841" y="6052700"/>
            <a:ext cx="1951355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485B68E5-F36B-4783-B160-42CF83F0A4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52224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424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000" b="1" dirty="0"/>
              <a:t>Review your solution: does it seem reasonable?</a:t>
            </a:r>
            <a:br>
              <a:rPr lang="en-GB" sz="2000" b="1" dirty="0"/>
            </a:br>
            <a:r>
              <a:rPr lang="en-GB" sz="2000" b="1" dirty="0"/>
              <a:t>Which steps/ parts did you find easy and which harder?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2">
                <a:extLst>
                  <a:ext uri="{FF2B5EF4-FFF2-40B4-BE49-F238E27FC236}">
                    <a16:creationId xmlns:a16="http://schemas.microsoft.com/office/drawing/2014/main" id="{F34E6F11-56D1-46EC-A93A-BB940636CDA3}"/>
                  </a:ext>
                </a:extLst>
              </p:cNvPr>
              <p:cNvSpPr txBox="1">
                <a:spLocks noGrp="1" noChangeArrowheads="1"/>
              </p:cNvSpPr>
              <p:nvPr>
                <p:ph idx="1"/>
              </p:nvPr>
            </p:nvSpPr>
            <p:spPr bwMode="auto">
              <a:xfrm>
                <a:off x="5389296" y="1751226"/>
                <a:ext cx="6352247" cy="4247317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sz="18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Kitty gets £15 pocket money each month. 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She saves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of this in the bank. 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How much will she have saved after one year?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sz="2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 Box 2">
                <a:extLst>
                  <a:ext uri="{FF2B5EF4-FFF2-40B4-BE49-F238E27FC236}">
                    <a16:creationId xmlns:a16="http://schemas.microsoft.com/office/drawing/2014/main" id="{F34E6F11-56D1-46EC-A93A-BB940636CDA3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xfrm>
                <a:off x="5389296" y="1751226"/>
                <a:ext cx="6352247" cy="4247317"/>
              </a:xfrm>
              <a:prstGeom prst="rect">
                <a:avLst/>
              </a:prstGeom>
              <a:blipFill>
                <a:blip r:embed="rId2"/>
                <a:stretch>
                  <a:fillRect l="-1820"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535422" y="1765879"/>
            <a:ext cx="4518053" cy="42473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How could you check?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Go through the steps you took  and check for errors</a:t>
            </a:r>
          </a:p>
          <a:p>
            <a:pPr lvl="1"/>
            <a:r>
              <a:rPr lang="en-GB" dirty="0">
                <a:cs typeface="Times New Roman" panose="02020603050405020304" pitchFamily="18" charset="0"/>
              </a:rPr>
              <a:t>Remember your answer needs to be in £s</a:t>
            </a:r>
          </a:p>
          <a:p>
            <a:pPr marL="342900" indent="-342900">
              <a:buAutoNum type="arabicPeriod"/>
            </a:pPr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Try to solve the calculation a different way and see if you get the same answer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1874448-AD1E-4E6E-B8A1-D95533F3A4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4819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Now try this one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2">
                <a:extLst>
                  <a:ext uri="{FF2B5EF4-FFF2-40B4-BE49-F238E27FC236}">
                    <a16:creationId xmlns:a16="http://schemas.microsoft.com/office/drawing/2014/main" id="{F34E6F11-56D1-46EC-A93A-BB940636CDA3}"/>
                  </a:ext>
                </a:extLst>
              </p:cNvPr>
              <p:cNvSpPr txBox="1">
                <a:spLocks noGrp="1" noChangeArrowheads="1"/>
              </p:cNvSpPr>
              <p:nvPr>
                <p:ph idx="1"/>
              </p:nvPr>
            </p:nvSpPr>
            <p:spPr bwMode="auto">
              <a:xfrm>
                <a:off x="5389296" y="1601732"/>
                <a:ext cx="6352247" cy="3857466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sz="18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Kitty gets £20 pocket money each month. 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She saves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</m:t>
                        </m:r>
                      </m:num>
                      <m:den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of this in the bank. </a:t>
                </a:r>
                <a:endParaRPr lang="en-GB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How much will she have saved after one year?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sz="2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 Box 2">
                <a:extLst>
                  <a:ext uri="{FF2B5EF4-FFF2-40B4-BE49-F238E27FC236}">
                    <a16:creationId xmlns:a16="http://schemas.microsoft.com/office/drawing/2014/main" id="{F34E6F11-56D1-46EC-A93A-BB940636CDA3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xfrm>
                <a:off x="5389296" y="1601732"/>
                <a:ext cx="6352247" cy="3857466"/>
              </a:xfrm>
              <a:prstGeom prst="rect">
                <a:avLst/>
              </a:prstGeom>
              <a:blipFill>
                <a:blip r:embed="rId2"/>
                <a:stretch>
                  <a:fillRect l="-1820"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373581" y="1515025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Understand the problem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Make a plan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Carry out your plan: show your reasoning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Review your solution: does it seem reasonable?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Think about your learning: which parts of the problem did you find easy and which parts did you find harder?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E47093AC-0C9F-49A7-8108-3D53CED6F4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23064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HIAS Maths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5FA5-D23A-4E53-9E19-A45B7DE6E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061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The HIAS maths team offer a wide range of high-quality services to support schools in improving outcomes for learners, including courses, bespoke consultancy and in-house training. 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referring </a:t>
            </a:r>
            <a:r>
              <a:rPr lang="en-GB" sz="1800"/>
              <a:t>to maths, </a:t>
            </a:r>
            <a:r>
              <a:rPr lang="en-GB" sz="1800" dirty="0"/>
              <a:t>please contact either of the team leads:</a:t>
            </a:r>
          </a:p>
          <a:p>
            <a:pPr marL="0" indent="0">
              <a:buNone/>
            </a:pPr>
            <a:r>
              <a:rPr lang="en-GB" sz="1800" dirty="0"/>
              <a:t>	Jacqui Clifft : </a:t>
            </a:r>
            <a:r>
              <a:rPr lang="en-GB" sz="1800" dirty="0">
                <a:hlinkClick r:id="rId2"/>
              </a:rPr>
              <a:t>Jacqui.clifft@hants.gov.uk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	Jo Lees: </a:t>
            </a:r>
            <a:r>
              <a:rPr lang="en-GB" sz="1800" dirty="0">
                <a:hlinkClick r:id="rId3"/>
              </a:rPr>
              <a:t>Jo.Lees@hants.gov.uk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r>
              <a:rPr lang="en-GB" sz="1800" dirty="0"/>
              <a:t>Tel: 01962 874820 or email: hias.enquiries@hants.gov.uk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2000" dirty="0"/>
              <a:t> </a:t>
            </a:r>
          </a:p>
          <a:p>
            <a:pPr marL="0" indent="0">
              <a:buNone/>
            </a:pPr>
            <a:r>
              <a:rPr lang="en-GB" sz="2000" dirty="0"/>
              <a:t>Tel: 01962 874820 or email: </a:t>
            </a:r>
            <a:r>
              <a:rPr lang="en-GB" sz="2000" u="sng" dirty="0">
                <a:hlinkClick r:id="rId4"/>
              </a:rPr>
              <a:t>hias.enquiries@hants.gov.uk</a:t>
            </a:r>
            <a:r>
              <a:rPr lang="en-GB" sz="20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9214C5-B01F-45DC-B050-A3009F4A4ED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578" y="6353176"/>
            <a:ext cx="1951355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image001">
            <a:extLst>
              <a:ext uri="{FF2B5EF4-FFF2-40B4-BE49-F238E27FC236}">
                <a16:creationId xmlns:a16="http://schemas.microsoft.com/office/drawing/2014/main" id="{A1225777-4001-4A53-9C8C-6F01F7A252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6" t="17177" r="11766" b="27104"/>
          <a:stretch/>
        </p:blipFill>
        <p:spPr bwMode="auto">
          <a:xfrm>
            <a:off x="9112668" y="5517232"/>
            <a:ext cx="1555333" cy="134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554982C7-EA62-4593-9C65-70B45EF440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293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08BC7-3958-4725-9814-E8937628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These slides are intended to support teachers and pupils with a blended approach to learning, either in-class or online. The tasks are intended to form part of a learning journey and could be the basis of either one lesson or a short sequence of connected lessons. 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4-step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model for problem solving has been used to provide a structure to support reasoning. Teachers may need to use more or fewer steps to support the range of learners in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their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class.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should delete, change and add slides to suit the needs of 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their </a:t>
            </a:r>
            <a:r>
              <a:rPr lang="en-GB" sz="1800">
                <a:latin typeface="Calibri" panose="020F0502020204030204" pitchFamily="34" charset="0"/>
                <a:ea typeface="Calibri" panose="020F0502020204030204" pitchFamily="34" charset="0"/>
              </a:rPr>
              <a:t>pupil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Extra slides with personalised prompts and appropriate examples based on previous teaching may be suitable. When changing the slide-deck, teachers should consider:</a:t>
            </a: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Their expectations for the use of representations such as bar models, number lines, arrays and  diagrams.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Which strategies and methods pupils should use and record when solving problems or identifying solutions. This could include a range of informal jottings and diagrams, the use of tables to record solutions systematically and formal or informal calculation methods.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may also wish to record a ‘voice over’ to talk pupils through the slides.</a:t>
            </a:r>
            <a:endParaRPr lang="en-GB" sz="1600" dirty="0"/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AD1D9EC-C89D-4E25-B8F7-4B64D4F88E5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8174038" cy="1143000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hangingPunct="0">
              <a:spcBef>
                <a:spcPts val="700"/>
              </a:spcBef>
            </a:pPr>
            <a:b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</a:b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772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06" y="506029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8794BD-7A56-4ADD-AB22-E23ACB844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4944" y="1142681"/>
            <a:ext cx="4382112" cy="45726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8F265A-7D5C-42F1-84B4-D2C743825212}"/>
              </a:ext>
            </a:extLst>
          </p:cNvPr>
          <p:cNvSpPr txBox="1"/>
          <p:nvPr/>
        </p:nvSpPr>
        <p:spPr>
          <a:xfrm>
            <a:off x="3681876" y="5922740"/>
            <a:ext cx="6295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1945 George </a:t>
            </a:r>
            <a:r>
              <a:rPr lang="en-GB" sz="1200" dirty="0" err="1"/>
              <a:t>Polya</a:t>
            </a:r>
            <a:r>
              <a:rPr lang="en-GB" sz="1200" dirty="0"/>
              <a:t> published  ‘How To Solve It’ 2nd ed., Princeton University Press, 1957, ISBN 0-691-08097-6.</a:t>
            </a:r>
          </a:p>
        </p:txBody>
      </p:sp>
    </p:spTree>
    <p:extLst>
      <p:ext uri="{BB962C8B-B14F-4D97-AF65-F5344CB8AC3E}">
        <p14:creationId xmlns:p14="http://schemas.microsoft.com/office/powerpoint/2010/main" val="399897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Working out fractions of amounts of money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2">
                <a:extLst>
                  <a:ext uri="{FF2B5EF4-FFF2-40B4-BE49-F238E27FC236}">
                    <a16:creationId xmlns:a16="http://schemas.microsoft.com/office/drawing/2014/main" id="{F34E6F11-56D1-46EC-A93A-BB940636CDA3}"/>
                  </a:ext>
                </a:extLst>
              </p:cNvPr>
              <p:cNvSpPr txBox="1">
                <a:spLocks noGrp="1" noChangeArrowheads="1"/>
              </p:cNvSpPr>
              <p:nvPr>
                <p:ph idx="1"/>
              </p:nvPr>
            </p:nvSpPr>
            <p:spPr bwMode="auto">
              <a:xfrm>
                <a:off x="1981200" y="1600200"/>
                <a:ext cx="8229600" cy="3916363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sz="18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Kitty gets £15 pocket money each month. 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She saves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of this in the bank. 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How much will she have saved after one year?</a:t>
                </a:r>
                <a:endParaRPr lang="en-GB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sz="2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 Box 2">
                <a:extLst>
                  <a:ext uri="{FF2B5EF4-FFF2-40B4-BE49-F238E27FC236}">
                    <a16:creationId xmlns:a16="http://schemas.microsoft.com/office/drawing/2014/main" id="{F34E6F11-56D1-46EC-A93A-BB940636CDA3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xfrm>
                <a:off x="1981200" y="1600200"/>
                <a:ext cx="8229600" cy="3916363"/>
              </a:xfrm>
              <a:prstGeom prst="rect">
                <a:avLst/>
              </a:prstGeom>
              <a:blipFill>
                <a:blip r:embed="rId2"/>
                <a:stretch>
                  <a:fillRect l="-1405"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 Box 2">
            <a:extLst>
              <a:ext uri="{FF2B5EF4-FFF2-40B4-BE49-F238E27FC236}">
                <a16:creationId xmlns:a16="http://schemas.microsoft.com/office/drawing/2014/main" id="{4BDCC19A-4AE3-4E9F-8535-27B8BC575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199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Understand the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2">
                <a:extLst>
                  <a:ext uri="{FF2B5EF4-FFF2-40B4-BE49-F238E27FC236}">
                    <a16:creationId xmlns:a16="http://schemas.microsoft.com/office/drawing/2014/main" id="{F34E6F11-56D1-46EC-A93A-BB940636CDA3}"/>
                  </a:ext>
                </a:extLst>
              </p:cNvPr>
              <p:cNvSpPr txBox="1">
                <a:spLocks noGrp="1" noChangeArrowheads="1"/>
              </p:cNvSpPr>
              <p:nvPr>
                <p:ph idx="1"/>
              </p:nvPr>
            </p:nvSpPr>
            <p:spPr bwMode="auto">
              <a:xfrm>
                <a:off x="5405480" y="1616384"/>
                <a:ext cx="6352247" cy="4274618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sz="18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Kitty gets £15 pocket money each month. 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She saves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of this in the bank. 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How much will she have saved after one year?</a:t>
                </a:r>
                <a:endParaRPr lang="en-GB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sz="2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 Box 2">
                <a:extLst>
                  <a:ext uri="{FF2B5EF4-FFF2-40B4-BE49-F238E27FC236}">
                    <a16:creationId xmlns:a16="http://schemas.microsoft.com/office/drawing/2014/main" id="{F34E6F11-56D1-46EC-A93A-BB940636CDA3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xfrm>
                <a:off x="5405480" y="1616384"/>
                <a:ext cx="6352247" cy="4274618"/>
              </a:xfrm>
              <a:prstGeom prst="rect">
                <a:avLst/>
              </a:prstGeom>
              <a:blipFill>
                <a:blip r:embed="rId2"/>
                <a:stretch>
                  <a:fillRect l="-1916"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108D53A-CBF5-4B0E-8282-15120F8F0D36}"/>
                  </a:ext>
                </a:extLst>
              </p:cNvPr>
              <p:cNvSpPr txBox="1"/>
              <p:nvPr/>
            </p:nvSpPr>
            <p:spPr>
              <a:xfrm>
                <a:off x="525983" y="1808344"/>
                <a:ext cx="4518053" cy="3532442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i="1" dirty="0"/>
                  <a:t>Kitty get some money each month. </a:t>
                </a:r>
              </a:p>
              <a:p>
                <a:r>
                  <a:rPr lang="en-GB" i="1" dirty="0"/>
                  <a:t>She saves some each month and keeps the rest.</a:t>
                </a:r>
              </a:p>
              <a:p>
                <a:endParaRPr lang="en-GB" i="1" dirty="0"/>
              </a:p>
              <a:p>
                <a:r>
                  <a:rPr lang="en-GB" i="1" dirty="0"/>
                  <a:t>She does this for a year.</a:t>
                </a:r>
              </a:p>
              <a:p>
                <a:endParaRPr lang="en-GB" i="1" dirty="0"/>
              </a:p>
              <a:p>
                <a:r>
                  <a:rPr lang="en-GB" b="1" i="1" dirty="0"/>
                  <a:t>Key fact: </a:t>
                </a:r>
                <a:r>
                  <a:rPr lang="en-GB" i="1" dirty="0"/>
                  <a:t>A year is 12 months</a:t>
                </a:r>
              </a:p>
              <a:p>
                <a:endParaRPr lang="en-GB" i="1" dirty="0"/>
              </a:p>
              <a:p>
                <a:r>
                  <a:rPr lang="en-GB" i="1" dirty="0"/>
                  <a:t>Work out how much money she has after saving some money each month.</a:t>
                </a:r>
              </a:p>
              <a:p>
                <a:endParaRPr lang="en-GB" i="1" dirty="0"/>
              </a:p>
              <a:p>
                <a:r>
                  <a:rPr lang="en-GB" b="1" i="1" dirty="0"/>
                  <a:t>Key fact: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i="1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a:rPr lang="en-GB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i="1" dirty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+</a:t>
                </a:r>
                <a:r>
                  <a:rPr lang="en-GB" i="1" dirty="0"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a:rPr lang="en-GB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i="1" dirty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GB" i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108D53A-CBF5-4B0E-8282-15120F8F0D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983" y="1808344"/>
                <a:ext cx="4518053" cy="3532442"/>
              </a:xfrm>
              <a:prstGeom prst="rect">
                <a:avLst/>
              </a:prstGeom>
              <a:blipFill>
                <a:blip r:embed="rId3"/>
                <a:stretch>
                  <a:fillRect l="-1080" t="-1036" b="-1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tar: 5 Points 3">
            <a:extLst>
              <a:ext uri="{FF2B5EF4-FFF2-40B4-BE49-F238E27FC236}">
                <a16:creationId xmlns:a16="http://schemas.microsoft.com/office/drawing/2014/main" id="{C667832A-3437-455D-9427-9A96C593354A}"/>
              </a:ext>
            </a:extLst>
          </p:cNvPr>
          <p:cNvSpPr/>
          <p:nvPr/>
        </p:nvSpPr>
        <p:spPr>
          <a:xfrm>
            <a:off x="6956453" y="1754636"/>
            <a:ext cx="914400" cy="914400"/>
          </a:xfrm>
          <a:prstGeom prst="star5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369B3DF6-3550-4951-A523-D1424B33B665}"/>
              </a:ext>
            </a:extLst>
          </p:cNvPr>
          <p:cNvSpPr/>
          <p:nvPr/>
        </p:nvSpPr>
        <p:spPr>
          <a:xfrm>
            <a:off x="7068393" y="3117365"/>
            <a:ext cx="914400" cy="914400"/>
          </a:xfrm>
          <a:prstGeom prst="star5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BDD2FE1C-7079-43D6-B71D-DFAD019DF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24474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Make a Plan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2">
                <a:extLst>
                  <a:ext uri="{FF2B5EF4-FFF2-40B4-BE49-F238E27FC236}">
                    <a16:creationId xmlns:a16="http://schemas.microsoft.com/office/drawing/2014/main" id="{F34E6F11-56D1-46EC-A93A-BB940636CDA3}"/>
                  </a:ext>
                </a:extLst>
              </p:cNvPr>
              <p:cNvSpPr txBox="1">
                <a:spLocks noGrp="1" noChangeArrowheads="1"/>
              </p:cNvSpPr>
              <p:nvPr>
                <p:ph idx="1"/>
              </p:nvPr>
            </p:nvSpPr>
            <p:spPr bwMode="auto">
              <a:xfrm>
                <a:off x="5405480" y="1616384"/>
                <a:ext cx="6352247" cy="4654943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sz="18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Kitty gets £15 pocket money each month. 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She saves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of this in the bank. 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How much will she have saved after one year?</a:t>
                </a:r>
                <a:endParaRPr lang="en-GB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sz="2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 Box 2">
                <a:extLst>
                  <a:ext uri="{FF2B5EF4-FFF2-40B4-BE49-F238E27FC236}">
                    <a16:creationId xmlns:a16="http://schemas.microsoft.com/office/drawing/2014/main" id="{F34E6F11-56D1-46EC-A93A-BB940636CDA3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xfrm>
                <a:off x="5405480" y="1616384"/>
                <a:ext cx="6352247" cy="4654943"/>
              </a:xfrm>
              <a:prstGeom prst="rect">
                <a:avLst/>
              </a:prstGeom>
              <a:blipFill>
                <a:blip r:embed="rId2"/>
                <a:stretch>
                  <a:fillRect l="-1916"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108D53A-CBF5-4B0E-8282-15120F8F0D36}"/>
                  </a:ext>
                </a:extLst>
              </p:cNvPr>
              <p:cNvSpPr txBox="1"/>
              <p:nvPr/>
            </p:nvSpPr>
            <p:spPr>
              <a:xfrm>
                <a:off x="430226" y="1425730"/>
                <a:ext cx="4518053" cy="5002203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b="1" dirty="0"/>
                  <a:t>Step 1: Work out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𝟏</m:t>
                        </m:r>
                      </m:num>
                      <m:den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GB" b="1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of 15 </a:t>
                </a:r>
              </a:p>
              <a:p>
                <a:endParaRPr lang="en-GB" dirty="0">
                  <a:cs typeface="Times New Roman" panose="02020603050405020304" pitchFamily="18" charset="0"/>
                </a:endParaRPr>
              </a:p>
              <a:p>
                <a:r>
                  <a:rPr lang="en-GB" dirty="0">
                    <a:cs typeface="Times New Roman" panose="02020603050405020304" pitchFamily="18" charset="0"/>
                  </a:rPr>
                  <a:t>What representations and jottings could you use to support reasoning about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dirty="0">
                    <a:cs typeface="Times New Roman" panose="02020603050405020304" pitchFamily="18" charset="0"/>
                  </a:rPr>
                  <a:t>?</a:t>
                </a:r>
              </a:p>
              <a:p>
                <a:r>
                  <a:rPr lang="en-GB" dirty="0">
                    <a:cs typeface="Times New Roman" panose="02020603050405020304" pitchFamily="18" charset="0"/>
                  </a:rPr>
                  <a:t>? bar model</a:t>
                </a:r>
              </a:p>
              <a:p>
                <a:endParaRPr lang="en-GB" dirty="0">
                  <a:cs typeface="Times New Roman" panose="02020603050405020304" pitchFamily="18" charset="0"/>
                </a:endParaRP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Step 2: Work out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𝟐</m:t>
                        </m:r>
                      </m:num>
                      <m:den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GB" b="1" dirty="0">
                    <a:cs typeface="Times New Roman" panose="02020603050405020304" pitchFamily="18" charset="0"/>
                  </a:rPr>
                  <a:t> of 15 to know how much Kitty saves each month</a:t>
                </a:r>
              </a:p>
              <a:p>
                <a:endParaRPr lang="en-GB" b="1" dirty="0">
                  <a:cs typeface="Times New Roman" panose="02020603050405020304" pitchFamily="18" charset="0"/>
                </a:endParaRPr>
              </a:p>
              <a:p>
                <a:r>
                  <a:rPr lang="en-GB" dirty="0">
                    <a:cs typeface="Times New Roman" panose="02020603050405020304" pitchFamily="18" charset="0"/>
                  </a:rPr>
                  <a:t>If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>
                    <a:cs typeface="Times New Roman" panose="02020603050405020304" pitchFamily="18" charset="0"/>
                  </a:rPr>
                  <a:t> = ? then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a:rPr lang="en-GB" b="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>
                    <a:cs typeface="Times New Roman" panose="02020603050405020304" pitchFamily="18" charset="0"/>
                  </a:rPr>
                  <a:t> would be ?</a:t>
                </a:r>
              </a:p>
              <a:p>
                <a:endParaRPr lang="en-GB" dirty="0">
                  <a:cs typeface="Times New Roman" panose="02020603050405020304" pitchFamily="18" charset="0"/>
                </a:endParaRP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Step 3: Remember how many months she saves for. One year = 12 months</a:t>
                </a:r>
              </a:p>
              <a:p>
                <a:endParaRPr lang="en-GB" b="1" dirty="0">
                  <a:cs typeface="Times New Roman" panose="02020603050405020304" pitchFamily="18" charset="0"/>
                </a:endParaRPr>
              </a:p>
              <a:p>
                <a:r>
                  <a:rPr lang="en-GB" dirty="0">
                    <a:cs typeface="Times New Roman" panose="02020603050405020304" pitchFamily="18" charset="0"/>
                  </a:rPr>
                  <a:t>Multiply how much she saves each month by 12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108D53A-CBF5-4B0E-8282-15120F8F0D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226" y="1425730"/>
                <a:ext cx="4518053" cy="5002203"/>
              </a:xfrm>
              <a:prstGeom prst="rect">
                <a:avLst/>
              </a:prstGeom>
              <a:blipFill>
                <a:blip r:embed="rId3"/>
                <a:stretch>
                  <a:fillRect l="-1215" r="-135" b="-109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 Box 2">
            <a:extLst>
              <a:ext uri="{FF2B5EF4-FFF2-40B4-BE49-F238E27FC236}">
                <a16:creationId xmlns:a16="http://schemas.microsoft.com/office/drawing/2014/main" id="{FF54B870-8BF1-419D-B303-396640153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8352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0FD3545-DEB8-4AA4-B4AC-BE72676928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847" y="1620962"/>
            <a:ext cx="9148977" cy="3611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71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Carry out your plan: show your reasoning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2">
                <a:extLst>
                  <a:ext uri="{FF2B5EF4-FFF2-40B4-BE49-F238E27FC236}">
                    <a16:creationId xmlns:a16="http://schemas.microsoft.com/office/drawing/2014/main" id="{F34E6F11-56D1-46EC-A93A-BB940636CDA3}"/>
                  </a:ext>
                </a:extLst>
              </p:cNvPr>
              <p:cNvSpPr txBox="1">
                <a:spLocks noGrp="1" noChangeArrowheads="1"/>
              </p:cNvSpPr>
              <p:nvPr>
                <p:ph idx="1"/>
              </p:nvPr>
            </p:nvSpPr>
            <p:spPr bwMode="auto">
              <a:xfrm>
                <a:off x="5405480" y="1616384"/>
                <a:ext cx="6352247" cy="4396812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sz="18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Kitty gets £15 pocket money each month. 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She saves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of this in the bank. 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GB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How much will she have saved after one year?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en-GB" sz="2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 Box 2">
                <a:extLst>
                  <a:ext uri="{FF2B5EF4-FFF2-40B4-BE49-F238E27FC236}">
                    <a16:creationId xmlns:a16="http://schemas.microsoft.com/office/drawing/2014/main" id="{F34E6F11-56D1-46EC-A93A-BB940636CDA3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xfrm>
                <a:off x="5405480" y="1616384"/>
                <a:ext cx="6352247" cy="4396812"/>
              </a:xfrm>
              <a:prstGeom prst="rect">
                <a:avLst/>
              </a:prstGeom>
              <a:blipFill>
                <a:blip r:embed="rId2"/>
                <a:stretch>
                  <a:fillRect l="-1916"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108D53A-CBF5-4B0E-8282-15120F8F0D36}"/>
                  </a:ext>
                </a:extLst>
              </p:cNvPr>
              <p:cNvSpPr txBox="1"/>
              <p:nvPr/>
            </p:nvSpPr>
            <p:spPr>
              <a:xfrm>
                <a:off x="519238" y="1601732"/>
                <a:ext cx="4518053" cy="4216539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endParaRPr lang="en-GB" b="1" dirty="0"/>
              </a:p>
              <a:p>
                <a:r>
                  <a:rPr lang="en-GB" b="1" dirty="0"/>
                  <a:t>Step 1: Work out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𝟏</m:t>
                        </m:r>
                      </m:num>
                      <m:den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GB" b="1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of 15 </a:t>
                </a:r>
              </a:p>
              <a:p>
                <a:endParaRPr lang="en-GB" dirty="0">
                  <a:cs typeface="Times New Roman" panose="02020603050405020304" pitchFamily="18" charset="0"/>
                </a:endParaRPr>
              </a:p>
              <a:p>
                <a:endParaRPr lang="en-GB" dirty="0">
                  <a:cs typeface="Times New Roman" panose="02020603050405020304" pitchFamily="18" charset="0"/>
                </a:endParaRP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Step 2: Work out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𝟐</m:t>
                        </m:r>
                      </m:num>
                      <m:den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GB" b="1" dirty="0">
                    <a:cs typeface="Times New Roman" panose="02020603050405020304" pitchFamily="18" charset="0"/>
                  </a:rPr>
                  <a:t> of 15 to know how much Kitty saves each month</a:t>
                </a:r>
              </a:p>
              <a:p>
                <a:endParaRPr lang="en-GB" b="1" dirty="0">
                  <a:cs typeface="Times New Roman" panose="02020603050405020304" pitchFamily="18" charset="0"/>
                </a:endParaRPr>
              </a:p>
              <a:p>
                <a:endParaRPr lang="en-GB" b="1" dirty="0">
                  <a:cs typeface="Times New Roman" panose="02020603050405020304" pitchFamily="18" charset="0"/>
                </a:endParaRPr>
              </a:p>
              <a:p>
                <a:endParaRPr lang="en-GB" dirty="0">
                  <a:cs typeface="Times New Roman" panose="02020603050405020304" pitchFamily="18" charset="0"/>
                </a:endParaRP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Step 3: Remember how many months she saves for. One year = 12 months</a:t>
                </a:r>
              </a:p>
              <a:p>
                <a:endParaRPr lang="en-GB" b="1" dirty="0">
                  <a:cs typeface="Times New Roman" panose="02020603050405020304" pitchFamily="18" charset="0"/>
                </a:endParaRPr>
              </a:p>
              <a:p>
                <a:endParaRPr lang="en-GB" b="1" dirty="0">
                  <a:cs typeface="Times New Roman" panose="02020603050405020304" pitchFamily="18" charset="0"/>
                </a:endParaRPr>
              </a:p>
              <a:p>
                <a:endParaRPr lang="en-GB" b="1" dirty="0"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108D53A-CBF5-4B0E-8282-15120F8F0D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238" y="1601732"/>
                <a:ext cx="4518053" cy="4216539"/>
              </a:xfrm>
              <a:prstGeom prst="rect">
                <a:avLst/>
              </a:prstGeom>
              <a:blipFill>
                <a:blip r:embed="rId3"/>
                <a:stretch>
                  <a:fillRect l="-10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 Box 2">
            <a:extLst>
              <a:ext uri="{FF2B5EF4-FFF2-40B4-BE49-F238E27FC236}">
                <a16:creationId xmlns:a16="http://schemas.microsoft.com/office/drawing/2014/main" id="{ED0D315E-310F-43DF-8548-1B18021FB1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1533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D646ED5-7950-4100-B932-83AC9A0243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644" y="1248728"/>
            <a:ext cx="5523356" cy="218027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9E6FAA0-660F-4907-BE75-E5A7AAC7F120}"/>
                  </a:ext>
                </a:extLst>
              </p:cNvPr>
              <p:cNvSpPr txBox="1"/>
              <p:nvPr/>
            </p:nvSpPr>
            <p:spPr>
              <a:xfrm>
                <a:off x="572644" y="450945"/>
                <a:ext cx="3384361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/>
                  <a:t>Step 1: Work out </a:t>
                </a:r>
                <a:r>
                  <a:rPr lang="en-GB" b="1" dirty="0">
                    <a:effectLst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𝟏</m:t>
                        </m:r>
                      </m:num>
                      <m:den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GB" b="1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of £15</a:t>
                </a:r>
                <a:r>
                  <a:rPr lang="en-GB" b="1" dirty="0"/>
                  <a:t> 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9E6FAA0-660F-4907-BE75-E5A7AAC7F1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644" y="450945"/>
                <a:ext cx="3384361" cy="492443"/>
              </a:xfrm>
              <a:prstGeom prst="rect">
                <a:avLst/>
              </a:prstGeom>
              <a:blipFill>
                <a:blip r:embed="rId3"/>
                <a:stretch>
                  <a:fillRect l="-1622" b="-61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D0F5A44-61E1-4995-8B3B-E6D9E5513420}"/>
                  </a:ext>
                </a:extLst>
              </p:cNvPr>
              <p:cNvSpPr txBox="1"/>
              <p:nvPr/>
            </p:nvSpPr>
            <p:spPr>
              <a:xfrm>
                <a:off x="663544" y="3971841"/>
                <a:ext cx="4814761" cy="10464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/>
                  <a:t>Step 2: work out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𝟐</m:t>
                        </m:r>
                      </m:num>
                      <m:den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GB" b="1" dirty="0"/>
                  <a:t> of £15</a:t>
                </a:r>
              </a:p>
              <a:p>
                <a:endParaRPr lang="en-GB" b="1" dirty="0"/>
              </a:p>
              <a:p>
                <a:r>
                  <a:rPr lang="en-GB" dirty="0"/>
                  <a:t>£5 + £5 = £10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D0F5A44-61E1-4995-8B3B-E6D9E55134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544" y="3971841"/>
                <a:ext cx="4814761" cy="1046440"/>
              </a:xfrm>
              <a:prstGeom prst="rect">
                <a:avLst/>
              </a:prstGeom>
              <a:blipFill>
                <a:blip r:embed="rId4"/>
                <a:stretch>
                  <a:fillRect l="-1139" b="-877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7AE44432-2317-48E3-8364-15BB5FAD7277}"/>
              </a:ext>
            </a:extLst>
          </p:cNvPr>
          <p:cNvSpPr txBox="1"/>
          <p:nvPr/>
        </p:nvSpPr>
        <p:spPr>
          <a:xfrm>
            <a:off x="7320053" y="2327214"/>
            <a:ext cx="44457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Step 3: Work out 12 months x £10</a:t>
            </a:r>
          </a:p>
          <a:p>
            <a:endParaRPr lang="en-GB" b="1" dirty="0"/>
          </a:p>
          <a:p>
            <a:r>
              <a:rPr lang="en-GB"/>
              <a:t>12 months  x £10 </a:t>
            </a:r>
            <a:r>
              <a:rPr lang="en-GB" dirty="0"/>
              <a:t>= £120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D6B42E-6F6F-4C54-ADEF-9A093C42F7E0}"/>
              </a:ext>
            </a:extLst>
          </p:cNvPr>
          <p:cNvSpPr txBox="1"/>
          <p:nvPr/>
        </p:nvSpPr>
        <p:spPr>
          <a:xfrm>
            <a:off x="7320053" y="3971841"/>
            <a:ext cx="31154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Solution to the problem:</a:t>
            </a:r>
          </a:p>
          <a:p>
            <a:endParaRPr lang="en-GB" b="1" dirty="0"/>
          </a:p>
          <a:p>
            <a:r>
              <a:rPr lang="en-GB" dirty="0"/>
              <a:t>Kitty saves £120 </a:t>
            </a:r>
          </a:p>
        </p:txBody>
      </p:sp>
    </p:spTree>
    <p:extLst>
      <p:ext uri="{BB962C8B-B14F-4D97-AF65-F5344CB8AC3E}">
        <p14:creationId xmlns:p14="http://schemas.microsoft.com/office/powerpoint/2010/main" val="1314137022"/>
      </p:ext>
    </p:extLst>
  </p:cSld>
  <p:clrMapOvr>
    <a:masterClrMapping/>
  </p:clrMapOvr>
</p:sld>
</file>

<file path=ppt/theme/theme1.xml><?xml version="1.0" encoding="utf-8"?>
<a:theme xmlns:a="http://schemas.openxmlformats.org/drawingml/2006/main" name="3_HIAS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974</Words>
  <Application>Microsoft Office PowerPoint</Application>
  <PresentationFormat>Widescreen</PresentationFormat>
  <Paragraphs>141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 Math</vt:lpstr>
      <vt:lpstr>Symbol</vt:lpstr>
      <vt:lpstr>3_HIAS PowerPoint template</vt:lpstr>
      <vt:lpstr>Year 4</vt:lpstr>
      <vt:lpstr> HIAS Blended Learning Resource</vt:lpstr>
      <vt:lpstr>PowerPoint Presentation</vt:lpstr>
      <vt:lpstr>Working out fractions of amounts of money</vt:lpstr>
      <vt:lpstr>Understand the problem</vt:lpstr>
      <vt:lpstr>Make a Plan</vt:lpstr>
      <vt:lpstr>PowerPoint Presentation</vt:lpstr>
      <vt:lpstr>Carry out your plan: show your reasoning</vt:lpstr>
      <vt:lpstr>PowerPoint Presentation</vt:lpstr>
      <vt:lpstr>Review your solution: does it seem reasonable? Which steps/ parts did you find easy and which harder?</vt:lpstr>
      <vt:lpstr>Now try this one</vt:lpstr>
      <vt:lpstr>HIAS Maths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Clifft, Jacqui</dc:creator>
  <cp:lastModifiedBy>Vickers, Rebecca</cp:lastModifiedBy>
  <cp:revision>6</cp:revision>
  <dcterms:created xsi:type="dcterms:W3CDTF">2021-01-05T11:02:27Z</dcterms:created>
  <dcterms:modified xsi:type="dcterms:W3CDTF">2021-01-18T12:27:55Z</dcterms:modified>
</cp:coreProperties>
</file>