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72" r:id="rId2"/>
    <p:sldId id="2643" r:id="rId3"/>
    <p:sldId id="2644" r:id="rId4"/>
    <p:sldId id="2665" r:id="rId5"/>
    <p:sldId id="2664" r:id="rId6"/>
    <p:sldId id="2652" r:id="rId7"/>
    <p:sldId id="2657"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88335" autoAdjust="0"/>
  </p:normalViewPr>
  <p:slideViewPr>
    <p:cSldViewPr snapToGrid="0">
      <p:cViewPr varScale="1">
        <p:scale>
          <a:sx n="76" d="100"/>
          <a:sy n="76" d="100"/>
        </p:scale>
        <p:origin x="907" y="4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03/03/2021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24901 = 2.4901 x 10</a:t>
            </a:r>
            <a:r>
              <a:rPr lang="en-GB" baseline="30000" dirty="0"/>
              <a:t>4</a:t>
            </a:r>
          </a:p>
          <a:p>
            <a:r>
              <a:rPr lang="en-GB" baseline="0" dirty="0"/>
              <a:t>12 x </a:t>
            </a:r>
            <a:r>
              <a:rPr lang="en-GB" dirty="0"/>
              <a:t>2.4901 x 10</a:t>
            </a:r>
            <a:r>
              <a:rPr lang="en-GB" baseline="30000" dirty="0"/>
              <a:t>4 </a:t>
            </a:r>
            <a:r>
              <a:rPr lang="en-GB" baseline="0" dirty="0"/>
              <a:t> = 298812 = 2.98812 x 10</a:t>
            </a:r>
            <a:r>
              <a:rPr lang="en-GB" baseline="30000" dirty="0"/>
              <a:t>5</a:t>
            </a:r>
            <a:endParaRPr lang="en-GB" baseline="0" dirty="0"/>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504643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125.6 mm= 1.256 x 10</a:t>
            </a:r>
            <a:r>
              <a:rPr lang="en-GB" baseline="30000" dirty="0"/>
              <a:t>2 </a:t>
            </a:r>
            <a:r>
              <a:rPr lang="en-GB" baseline="0" dirty="0"/>
              <a:t>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30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1.256 x 10</a:t>
            </a:r>
            <a:r>
              <a:rPr lang="en-GB" baseline="30000" dirty="0"/>
              <a:t>2 </a:t>
            </a:r>
            <a:r>
              <a:rPr lang="en-GB" baseline="0" dirty="0"/>
              <a:t>÷ 10</a:t>
            </a:r>
            <a:r>
              <a:rPr lang="en-GB" baseline="30000" dirty="0"/>
              <a:t>3 </a:t>
            </a:r>
            <a:r>
              <a:rPr lang="en-GB" baseline="0" dirty="0"/>
              <a:t>= </a:t>
            </a:r>
            <a:r>
              <a:rPr lang="en-GB" dirty="0"/>
              <a:t>1.256 x 10</a:t>
            </a:r>
            <a:r>
              <a:rPr lang="en-GB" baseline="30000" dirty="0"/>
              <a:t>-1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(125.6 mm= 0.1256 m  = 1.256 x 10</a:t>
            </a:r>
            <a:r>
              <a:rPr lang="en-GB" baseline="30000" dirty="0"/>
              <a:t>-1 </a:t>
            </a:r>
            <a:r>
              <a:rPr lang="en-GB" baseline="0" dirty="0"/>
              <a:t>m)</a:t>
            </a:r>
            <a:endParaRPr lang="en-GB" baseline="30000"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2101582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9 430 000 000 000 = 9.43 x 10</a:t>
            </a:r>
            <a:r>
              <a:rPr lang="en-GB" baseline="30000" dirty="0"/>
              <a:t>12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7.8 x </a:t>
            </a:r>
            <a:r>
              <a:rPr lang="en-GB" dirty="0"/>
              <a:t>9.43 x 10</a:t>
            </a:r>
            <a:r>
              <a:rPr lang="en-GB" baseline="30000" dirty="0"/>
              <a:t>12</a:t>
            </a:r>
            <a:r>
              <a:rPr lang="en-GB" baseline="0" dirty="0"/>
              <a:t> = 73.554 x </a:t>
            </a:r>
            <a:r>
              <a:rPr lang="en-GB" dirty="0"/>
              <a:t>10</a:t>
            </a:r>
            <a:r>
              <a:rPr lang="en-GB" baseline="30000" dirty="0"/>
              <a:t>12</a:t>
            </a:r>
            <a:r>
              <a:rPr lang="en-GB" baseline="0" dirty="0"/>
              <a:t> = 7.3554 x 10</a:t>
            </a:r>
            <a:r>
              <a:rPr lang="en-GB" baseline="30000" dirty="0"/>
              <a:t>13</a:t>
            </a:r>
            <a:endParaRPr lang="en-GB" baseline="0"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2107824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1.38 million  = 1 380 000 = 1.38 x 10</a:t>
            </a:r>
            <a:r>
              <a:rPr lang="en-GB" baseline="30000" dirty="0"/>
              <a:t>6</a:t>
            </a:r>
          </a:p>
          <a:p>
            <a:endParaRPr lang="en-GB" baseline="0" dirty="0"/>
          </a:p>
          <a:p>
            <a:r>
              <a:rPr lang="en-GB" baseline="0" dirty="0"/>
              <a:t>1.38 x 10</a:t>
            </a:r>
            <a:r>
              <a:rPr lang="en-GB" baseline="30000" dirty="0"/>
              <a:t>6</a:t>
            </a:r>
            <a:r>
              <a:rPr lang="en-GB" baseline="0" dirty="0"/>
              <a:t> ÷ 120 = 1.38 ÷ 120 x 10</a:t>
            </a:r>
            <a:r>
              <a:rPr lang="en-GB" baseline="30000" dirty="0"/>
              <a:t>6</a:t>
            </a:r>
            <a:r>
              <a:rPr lang="en-GB" baseline="0" dirty="0"/>
              <a:t>  = 0.0115 x 10</a:t>
            </a:r>
            <a:r>
              <a:rPr lang="en-GB" baseline="30000" dirty="0"/>
              <a:t>6</a:t>
            </a:r>
            <a:r>
              <a:rPr lang="en-GB" baseline="0" dirty="0"/>
              <a:t> = 11500 = 1.15 x 10</a:t>
            </a:r>
            <a:r>
              <a:rPr lang="en-GB" baseline="30000" dirty="0"/>
              <a:t>4</a:t>
            </a:r>
            <a:r>
              <a:rPr lang="en-GB" baseline="0" dirty="0"/>
              <a:t> </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2376732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4.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88182" y="1292248"/>
            <a:ext cx="7772400" cy="1470025"/>
          </a:xfrm>
        </p:spPr>
        <p:txBody>
          <a:bodyPr>
            <a:normAutofit/>
          </a:bodyPr>
          <a:lstStyle/>
          <a:p>
            <a:pPr algn="l"/>
            <a:r>
              <a:rPr lang="en-GB" b="1" dirty="0"/>
              <a:t>Year 8</a:t>
            </a:r>
          </a:p>
        </p:txBody>
      </p:sp>
      <p:sp>
        <p:nvSpPr>
          <p:cNvPr id="3" name="Subtitle 2"/>
          <p:cNvSpPr>
            <a:spLocks noGrp="1"/>
          </p:cNvSpPr>
          <p:nvPr>
            <p:ph type="subTitle" idx="1"/>
          </p:nvPr>
        </p:nvSpPr>
        <p:spPr>
          <a:xfrm>
            <a:off x="1898634" y="2278595"/>
            <a:ext cx="8029025" cy="622920"/>
          </a:xfrm>
        </p:spPr>
        <p:txBody>
          <a:bodyPr>
            <a:normAutofit fontScale="25000" lnSpcReduction="20000"/>
          </a:bodyPr>
          <a:lstStyle/>
          <a:p>
            <a:pPr algn="l"/>
            <a:endParaRPr lang="en-GB" sz="6000" b="1" dirty="0">
              <a:solidFill>
                <a:schemeClr val="tx1"/>
              </a:solidFill>
            </a:endParaRPr>
          </a:p>
          <a:p>
            <a:pPr algn="l"/>
            <a:r>
              <a:rPr lang="en-GB" sz="7600" b="1" dirty="0">
                <a:solidFill>
                  <a:schemeClr val="tx1"/>
                </a:solidFill>
              </a:rPr>
              <a:t>Number: Standard Form and Prime Factorisation (unit 8.10) </a:t>
            </a:r>
          </a:p>
          <a:p>
            <a:pPr algn="l"/>
            <a:endParaRPr lang="en-GB" sz="7600" dirty="0">
              <a:solidFill>
                <a:schemeClr val="tx1"/>
              </a:solidFill>
            </a:endParaRPr>
          </a:p>
          <a:p>
            <a:pPr algn="l"/>
            <a:r>
              <a:rPr lang="en-US" sz="6000" dirty="0">
                <a:solidFill>
                  <a:schemeClr val="tx1"/>
                </a:solidFill>
              </a:rPr>
              <a:t>This unit is about representing numbers in different ways. This will include exploring very small and very large numbers , representing and calculating in standard and ordinary form, and application of prime factorisation. </a:t>
            </a:r>
            <a:endParaRPr lang="en-GB" sz="76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a:t>Teachers </a:t>
            </a:r>
            <a:r>
              <a:rPr lang="en-GB" sz="1600" dirty="0"/>
              <a:t>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D8E8323C-C806-423C-9B91-D409CDD276ED}"/>
              </a:ext>
            </a:extLst>
          </p:cNvPr>
          <p:cNvGraphicFramePr>
            <a:graphicFrameLocks noGrp="1"/>
          </p:cNvGraphicFramePr>
          <p:nvPr>
            <p:extLst>
              <p:ext uri="{D42A27DB-BD31-4B8C-83A1-F6EECF244321}">
                <p14:modId xmlns:p14="http://schemas.microsoft.com/office/powerpoint/2010/main" val="4059003154"/>
              </p:ext>
            </p:extLst>
          </p:nvPr>
        </p:nvGraphicFramePr>
        <p:xfrm>
          <a:off x="2209893" y="711628"/>
          <a:ext cx="7165204" cy="5367435"/>
        </p:xfrm>
        <a:graphic>
          <a:graphicData uri="http://schemas.openxmlformats.org/drawingml/2006/table">
            <a:tbl>
              <a:tblPr firstRow="1" firstCol="1" bandRow="1">
                <a:tableStyleId>{5C22544A-7EE6-4342-B048-85BDC9FD1C3A}</a:tableStyleId>
              </a:tblPr>
              <a:tblGrid>
                <a:gridCol w="693487">
                  <a:extLst>
                    <a:ext uri="{9D8B030D-6E8A-4147-A177-3AD203B41FA5}">
                      <a16:colId xmlns:a16="http://schemas.microsoft.com/office/drawing/2014/main" val="3537107209"/>
                    </a:ext>
                  </a:extLst>
                </a:gridCol>
                <a:gridCol w="1604212">
                  <a:extLst>
                    <a:ext uri="{9D8B030D-6E8A-4147-A177-3AD203B41FA5}">
                      <a16:colId xmlns:a16="http://schemas.microsoft.com/office/drawing/2014/main" val="2308527142"/>
                    </a:ext>
                  </a:extLst>
                </a:gridCol>
                <a:gridCol w="4867505">
                  <a:extLst>
                    <a:ext uri="{9D8B030D-6E8A-4147-A177-3AD203B41FA5}">
                      <a16:colId xmlns:a16="http://schemas.microsoft.com/office/drawing/2014/main" val="58298509"/>
                    </a:ext>
                  </a:extLst>
                </a:gridCol>
              </a:tblGrid>
              <a:tr h="289819">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8 :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6933579"/>
                  </a:ext>
                </a:extLst>
              </a:tr>
              <a:tr h="422818">
                <a:tc>
                  <a:txBody>
                    <a:bodyPr/>
                    <a:lstStyle/>
                    <a:p>
                      <a:pPr algn="ctr">
                        <a:lnSpc>
                          <a:spcPct val="115000"/>
                        </a:lnSpc>
                        <a:spcAft>
                          <a:spcPts val="1000"/>
                        </a:spcAft>
                      </a:pPr>
                      <a:r>
                        <a:rPr lang="en-GB" sz="1600" dirty="0">
                          <a:effectLst/>
                        </a:rPr>
                        <a:t>Week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b="1" dirty="0">
                          <a:solidFill>
                            <a:schemeClr val="bg1"/>
                          </a:solidFill>
                          <a:effectLst/>
                        </a:rPr>
                        <a:t>HIAS Unit </a:t>
                      </a:r>
                      <a:r>
                        <a:rPr lang="en-GB" sz="2000" b="1" dirty="0">
                          <a:solidFill>
                            <a:schemeClr val="bg1"/>
                          </a:solidFill>
                          <a:effectLst/>
                        </a:rPr>
                        <a:t>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2000" b="1" dirty="0">
                          <a:solidFill>
                            <a:schemeClr val="bg1"/>
                          </a:solidFill>
                          <a:effectLst/>
                        </a:rPr>
                        <a:t>Topic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22243573"/>
                  </a:ext>
                </a:extLst>
              </a:tr>
              <a:tr h="549705">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Geometry: Formulae for perimeters and areas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0296429"/>
                  </a:ext>
                </a:extLst>
              </a:tr>
              <a:tr h="362456">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8.7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Accuracy, powers, and roots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4397431"/>
                  </a:ext>
                </a:extLst>
              </a:tr>
              <a:tr h="362456">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Unit 8.8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Compound measures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9500993"/>
                  </a:ext>
                </a:extLst>
              </a:tr>
              <a:tr h="362456">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Statistics: Graphs and charts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0280606"/>
                  </a:ext>
                </a:extLst>
              </a:tr>
              <a:tr h="362456">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Statistics: averages for numerical data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6433354"/>
                  </a:ext>
                </a:extLst>
              </a:tr>
              <a:tr h="240120">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dirty="0">
                          <a:effectLst/>
                        </a:rPr>
                        <a:t>Half term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4860918"/>
                  </a:ext>
                </a:extLst>
              </a:tr>
              <a:tr h="428701">
                <a:tc rowSpan="2">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lnSpc>
                          <a:spcPct val="115000"/>
                        </a:lnSpc>
                        <a:spcAft>
                          <a:spcPts val="1000"/>
                        </a:spcAft>
                      </a:pPr>
                      <a:r>
                        <a:rPr lang="en-GB" sz="1600" dirty="0">
                          <a:effectLst/>
                        </a:rPr>
                        <a:t>Unit 8.10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Number: Standard form (representing numbers)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322623"/>
                  </a:ext>
                </a:extLst>
              </a:tr>
              <a:tr h="1672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4382580"/>
                  </a:ext>
                </a:extLst>
              </a:tr>
              <a:tr h="267706">
                <a:tc rowSpan="2">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169467"/>
                  </a:ext>
                </a:extLst>
              </a:tr>
              <a:tr h="2819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974810"/>
                  </a:ext>
                </a:extLst>
              </a:tr>
              <a:tr h="0">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930361"/>
                  </a:ext>
                </a:extLst>
              </a:tr>
              <a:tr h="362456">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Graphs: Linear and quadratic</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1560867"/>
                  </a:ext>
                </a:extLst>
              </a:tr>
              <a:tr h="549705">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Graphs: Simultaneous equations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3841416"/>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B0C91D78-7F60-498D-94DA-5F0FBB62FB0E}"/>
              </a:ext>
            </a:extLst>
          </p:cNvPr>
          <p:cNvSpPr txBox="1"/>
          <p:nvPr/>
        </p:nvSpPr>
        <p:spPr>
          <a:xfrm>
            <a:off x="521794" y="1949593"/>
            <a:ext cx="8815298" cy="2031325"/>
          </a:xfrm>
          <a:prstGeom prst="rect">
            <a:avLst/>
          </a:prstGeom>
          <a:noFill/>
        </p:spPr>
        <p:txBody>
          <a:bodyPr wrap="none" rtlCol="0">
            <a:spAutoFit/>
          </a:bodyPr>
          <a:lstStyle/>
          <a:p>
            <a:r>
              <a:rPr lang="en-GB" dirty="0"/>
              <a:t>The distance around planet earth , using the equator is approximately 24,901 miles </a:t>
            </a:r>
          </a:p>
          <a:p>
            <a:endParaRPr lang="en-GB" dirty="0"/>
          </a:p>
          <a:p>
            <a:r>
              <a:rPr lang="en-GB" dirty="0"/>
              <a:t>Write this number in standard form</a:t>
            </a:r>
          </a:p>
          <a:p>
            <a:endParaRPr lang="en-GB" dirty="0"/>
          </a:p>
          <a:p>
            <a:r>
              <a:rPr lang="en-GB" dirty="0"/>
              <a:t>If you were to fly twelve times around the equator, how far would you have travelled?</a:t>
            </a:r>
          </a:p>
          <a:p>
            <a:endParaRPr lang="en-GB" dirty="0"/>
          </a:p>
          <a:p>
            <a:r>
              <a:rPr lang="en-GB" dirty="0"/>
              <a:t>Give your answer in standard form</a:t>
            </a:r>
          </a:p>
        </p:txBody>
      </p:sp>
      <p:pic>
        <p:nvPicPr>
          <p:cNvPr id="8" name="Picture 7">
            <a:extLst>
              <a:ext uri="{FF2B5EF4-FFF2-40B4-BE49-F238E27FC236}">
                <a16:creationId xmlns:a16="http://schemas.microsoft.com/office/drawing/2014/main" id="{AF9CFDCD-2BC0-43E7-8476-DA4EBCCA0312}"/>
              </a:ext>
            </a:extLst>
          </p:cNvPr>
          <p:cNvPicPr>
            <a:picLocks noChangeAspect="1"/>
          </p:cNvPicPr>
          <p:nvPr/>
        </p:nvPicPr>
        <p:blipFill rotWithShape="1">
          <a:blip r:embed="rId3"/>
          <a:srcRect l="1926"/>
          <a:stretch/>
        </p:blipFill>
        <p:spPr>
          <a:xfrm>
            <a:off x="9149755" y="1949593"/>
            <a:ext cx="2656113" cy="2902252"/>
          </a:xfrm>
          <a:prstGeom prst="rect">
            <a:avLst/>
          </a:prstGeom>
        </p:spPr>
      </p:pic>
      <p:sp>
        <p:nvSpPr>
          <p:cNvPr id="6" name="TextBox 5">
            <a:extLst>
              <a:ext uri="{FF2B5EF4-FFF2-40B4-BE49-F238E27FC236}">
                <a16:creationId xmlns:a16="http://schemas.microsoft.com/office/drawing/2014/main" id="{FAC538FF-1C6E-4D2F-944A-B770AF18F18A}"/>
              </a:ext>
            </a:extLst>
          </p:cNvPr>
          <p:cNvSpPr txBox="1"/>
          <p:nvPr/>
        </p:nvSpPr>
        <p:spPr>
          <a:xfrm>
            <a:off x="4592097" y="257455"/>
            <a:ext cx="4557658" cy="369332"/>
          </a:xfrm>
          <a:prstGeom prst="rect">
            <a:avLst/>
          </a:prstGeom>
          <a:noFill/>
        </p:spPr>
        <p:txBody>
          <a:bodyPr wrap="none" rtlCol="0">
            <a:spAutoFit/>
          </a:bodyPr>
          <a:lstStyle/>
          <a:p>
            <a:r>
              <a:rPr lang="en-GB" dirty="0"/>
              <a:t>Calculating with  numbers in standard form</a:t>
            </a:r>
          </a:p>
        </p:txBody>
      </p:sp>
    </p:spTree>
    <p:extLst>
      <p:ext uri="{BB962C8B-B14F-4D97-AF65-F5344CB8AC3E}">
        <p14:creationId xmlns:p14="http://schemas.microsoft.com/office/powerpoint/2010/main" val="4166484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7" name="TextBox 6">
            <a:extLst>
              <a:ext uri="{FF2B5EF4-FFF2-40B4-BE49-F238E27FC236}">
                <a16:creationId xmlns:a16="http://schemas.microsoft.com/office/drawing/2014/main" id="{3747670C-B92E-41D4-A681-E0E7FC662172}"/>
              </a:ext>
            </a:extLst>
          </p:cNvPr>
          <p:cNvSpPr txBox="1"/>
          <p:nvPr/>
        </p:nvSpPr>
        <p:spPr>
          <a:xfrm>
            <a:off x="4592097" y="257455"/>
            <a:ext cx="4557658" cy="369332"/>
          </a:xfrm>
          <a:prstGeom prst="rect">
            <a:avLst/>
          </a:prstGeom>
          <a:noFill/>
        </p:spPr>
        <p:txBody>
          <a:bodyPr wrap="none" rtlCol="0">
            <a:spAutoFit/>
          </a:bodyPr>
          <a:lstStyle/>
          <a:p>
            <a:r>
              <a:rPr lang="en-GB" dirty="0"/>
              <a:t>Calculating with  numbers in standard form</a:t>
            </a:r>
          </a:p>
        </p:txBody>
      </p:sp>
      <p:sp>
        <p:nvSpPr>
          <p:cNvPr id="2" name="TextBox 1">
            <a:extLst>
              <a:ext uri="{FF2B5EF4-FFF2-40B4-BE49-F238E27FC236}">
                <a16:creationId xmlns:a16="http://schemas.microsoft.com/office/drawing/2014/main" id="{EE6EA5ED-2901-4324-BF37-ED21A5BEFBD8}"/>
              </a:ext>
            </a:extLst>
          </p:cNvPr>
          <p:cNvSpPr txBox="1"/>
          <p:nvPr/>
        </p:nvSpPr>
        <p:spPr>
          <a:xfrm>
            <a:off x="4823209" y="2220686"/>
            <a:ext cx="6199133" cy="2308324"/>
          </a:xfrm>
          <a:prstGeom prst="rect">
            <a:avLst/>
          </a:prstGeom>
          <a:noFill/>
        </p:spPr>
        <p:txBody>
          <a:bodyPr wrap="none" rtlCol="0">
            <a:spAutoFit/>
          </a:bodyPr>
          <a:lstStyle/>
          <a:p>
            <a:r>
              <a:rPr lang="en-GB" dirty="0"/>
              <a:t>The circumference of a ping pong ball is 125.6 mm</a:t>
            </a:r>
          </a:p>
          <a:p>
            <a:endParaRPr lang="en-GB" dirty="0"/>
          </a:p>
          <a:p>
            <a:r>
              <a:rPr lang="en-GB" dirty="0"/>
              <a:t>Express this number in standard form</a:t>
            </a:r>
          </a:p>
          <a:p>
            <a:endParaRPr lang="en-GB" dirty="0"/>
          </a:p>
          <a:p>
            <a:r>
              <a:rPr lang="en-GB" dirty="0"/>
              <a:t>What is the circumference of the ping pong ball in metres ?</a:t>
            </a:r>
          </a:p>
          <a:p>
            <a:endParaRPr lang="en-GB" dirty="0"/>
          </a:p>
          <a:p>
            <a:r>
              <a:rPr lang="en-GB" dirty="0"/>
              <a:t>Write your answer in standard form</a:t>
            </a:r>
          </a:p>
          <a:p>
            <a:endParaRPr lang="en-GB" dirty="0"/>
          </a:p>
        </p:txBody>
      </p:sp>
      <p:pic>
        <p:nvPicPr>
          <p:cNvPr id="10" name="Picture 9">
            <a:extLst>
              <a:ext uri="{FF2B5EF4-FFF2-40B4-BE49-F238E27FC236}">
                <a16:creationId xmlns:a16="http://schemas.microsoft.com/office/drawing/2014/main" id="{09A20583-EDBA-4A22-8D06-DDD47B62B197}"/>
              </a:ext>
            </a:extLst>
          </p:cNvPr>
          <p:cNvPicPr>
            <a:picLocks noChangeAspect="1"/>
          </p:cNvPicPr>
          <p:nvPr/>
        </p:nvPicPr>
        <p:blipFill rotWithShape="1">
          <a:blip r:embed="rId3"/>
          <a:srcRect l="3181" r="2816"/>
          <a:stretch/>
        </p:blipFill>
        <p:spPr>
          <a:xfrm>
            <a:off x="1748413" y="1968822"/>
            <a:ext cx="1728317" cy="1771897"/>
          </a:xfrm>
          <a:prstGeom prst="rect">
            <a:avLst/>
          </a:prstGeom>
        </p:spPr>
      </p:pic>
    </p:spTree>
    <p:extLst>
      <p:ext uri="{BB962C8B-B14F-4D97-AF65-F5344CB8AC3E}">
        <p14:creationId xmlns:p14="http://schemas.microsoft.com/office/powerpoint/2010/main" val="1862108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5" name="Picture 4">
            <a:extLst>
              <a:ext uri="{FF2B5EF4-FFF2-40B4-BE49-F238E27FC236}">
                <a16:creationId xmlns:a16="http://schemas.microsoft.com/office/drawing/2014/main" id="{5FF64017-50F7-4C38-BDC7-FD0BE535CB2E}"/>
              </a:ext>
            </a:extLst>
          </p:cNvPr>
          <p:cNvPicPr>
            <a:picLocks noChangeAspect="1"/>
          </p:cNvPicPr>
          <p:nvPr/>
        </p:nvPicPr>
        <p:blipFill rotWithShape="1">
          <a:blip r:embed="rId3"/>
          <a:srcRect l="8501" t="36617" r="18174" b="28856"/>
          <a:stretch/>
        </p:blipFill>
        <p:spPr>
          <a:xfrm>
            <a:off x="3667648" y="2964263"/>
            <a:ext cx="5723318" cy="1668027"/>
          </a:xfrm>
          <a:prstGeom prst="rect">
            <a:avLst/>
          </a:prstGeom>
        </p:spPr>
      </p:pic>
      <p:sp>
        <p:nvSpPr>
          <p:cNvPr id="6" name="TextBox 5">
            <a:extLst>
              <a:ext uri="{FF2B5EF4-FFF2-40B4-BE49-F238E27FC236}">
                <a16:creationId xmlns:a16="http://schemas.microsoft.com/office/drawing/2014/main" id="{0121D44E-9B58-487F-B059-488EC192A46D}"/>
              </a:ext>
            </a:extLst>
          </p:cNvPr>
          <p:cNvSpPr txBox="1"/>
          <p:nvPr/>
        </p:nvSpPr>
        <p:spPr>
          <a:xfrm>
            <a:off x="8177737" y="6249389"/>
            <a:ext cx="2998765" cy="369332"/>
          </a:xfrm>
          <a:prstGeom prst="rect">
            <a:avLst/>
          </a:prstGeom>
          <a:noFill/>
        </p:spPr>
        <p:txBody>
          <a:bodyPr wrap="square">
            <a:spAutoFit/>
          </a:bodyPr>
          <a:lstStyle/>
          <a:p>
            <a:r>
              <a:rPr lang="en-GB" dirty="0">
                <a:solidFill>
                  <a:srgbClr val="00B0F0"/>
                </a:solidFill>
              </a:rPr>
              <a:t>Test Base question</a:t>
            </a:r>
          </a:p>
        </p:txBody>
      </p:sp>
      <p:sp>
        <p:nvSpPr>
          <p:cNvPr id="7" name="TextBox 6">
            <a:extLst>
              <a:ext uri="{FF2B5EF4-FFF2-40B4-BE49-F238E27FC236}">
                <a16:creationId xmlns:a16="http://schemas.microsoft.com/office/drawing/2014/main" id="{3747670C-B92E-41D4-A681-E0E7FC662172}"/>
              </a:ext>
            </a:extLst>
          </p:cNvPr>
          <p:cNvSpPr txBox="1"/>
          <p:nvPr/>
        </p:nvSpPr>
        <p:spPr>
          <a:xfrm>
            <a:off x="4592097" y="257455"/>
            <a:ext cx="4557658" cy="369332"/>
          </a:xfrm>
          <a:prstGeom prst="rect">
            <a:avLst/>
          </a:prstGeom>
          <a:noFill/>
        </p:spPr>
        <p:txBody>
          <a:bodyPr wrap="none" rtlCol="0">
            <a:spAutoFit/>
          </a:bodyPr>
          <a:lstStyle/>
          <a:p>
            <a:r>
              <a:rPr lang="en-GB" dirty="0"/>
              <a:t>Calculating with  numbers in standard form</a:t>
            </a:r>
          </a:p>
        </p:txBody>
      </p:sp>
      <p:pic>
        <p:nvPicPr>
          <p:cNvPr id="3" name="Picture 2">
            <a:extLst>
              <a:ext uri="{FF2B5EF4-FFF2-40B4-BE49-F238E27FC236}">
                <a16:creationId xmlns:a16="http://schemas.microsoft.com/office/drawing/2014/main" id="{4C408C2E-7405-4C55-96E5-3A80A750A9F8}"/>
              </a:ext>
            </a:extLst>
          </p:cNvPr>
          <p:cNvPicPr>
            <a:picLocks noChangeAspect="1"/>
          </p:cNvPicPr>
          <p:nvPr/>
        </p:nvPicPr>
        <p:blipFill>
          <a:blip r:embed="rId4"/>
          <a:stretch>
            <a:fillRect/>
          </a:stretch>
        </p:blipFill>
        <p:spPr>
          <a:xfrm>
            <a:off x="940296" y="2948813"/>
            <a:ext cx="1561744" cy="1459148"/>
          </a:xfrm>
          <a:prstGeom prst="rect">
            <a:avLst/>
          </a:prstGeom>
        </p:spPr>
      </p:pic>
      <p:pic>
        <p:nvPicPr>
          <p:cNvPr id="8" name="Picture 7">
            <a:extLst>
              <a:ext uri="{FF2B5EF4-FFF2-40B4-BE49-F238E27FC236}">
                <a16:creationId xmlns:a16="http://schemas.microsoft.com/office/drawing/2014/main" id="{22790E05-FCAE-4227-B621-D8B160A2A8BA}"/>
              </a:ext>
            </a:extLst>
          </p:cNvPr>
          <p:cNvPicPr>
            <a:picLocks noChangeAspect="1"/>
          </p:cNvPicPr>
          <p:nvPr/>
        </p:nvPicPr>
        <p:blipFill rotWithShape="1">
          <a:blip r:embed="rId3"/>
          <a:srcRect l="8664" t="9006" r="23892" b="70721"/>
          <a:stretch/>
        </p:blipFill>
        <p:spPr>
          <a:xfrm>
            <a:off x="3526970" y="1475896"/>
            <a:ext cx="5887081" cy="1095270"/>
          </a:xfrm>
          <a:prstGeom prst="rect">
            <a:avLst/>
          </a:prstGeom>
        </p:spPr>
      </p:pic>
    </p:spTree>
    <p:extLst>
      <p:ext uri="{BB962C8B-B14F-4D97-AF65-F5344CB8AC3E}">
        <p14:creationId xmlns:p14="http://schemas.microsoft.com/office/powerpoint/2010/main" val="2286943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Box 5">
            <a:extLst>
              <a:ext uri="{FF2B5EF4-FFF2-40B4-BE49-F238E27FC236}">
                <a16:creationId xmlns:a16="http://schemas.microsoft.com/office/drawing/2014/main" id="{6071271E-1CC0-4570-A237-CC26E297A0A2}"/>
              </a:ext>
            </a:extLst>
          </p:cNvPr>
          <p:cNvSpPr txBox="1"/>
          <p:nvPr/>
        </p:nvSpPr>
        <p:spPr>
          <a:xfrm>
            <a:off x="4222821" y="1397674"/>
            <a:ext cx="7031334" cy="2031325"/>
          </a:xfrm>
          <a:prstGeom prst="rect">
            <a:avLst/>
          </a:prstGeom>
          <a:noFill/>
        </p:spPr>
        <p:txBody>
          <a:bodyPr wrap="square">
            <a:spAutoFit/>
          </a:bodyPr>
          <a:lstStyle/>
          <a:p>
            <a:r>
              <a:rPr lang="en-US" dirty="0">
                <a:latin typeface="Roboto"/>
              </a:rPr>
              <a:t>The sun has a</a:t>
            </a:r>
            <a:r>
              <a:rPr lang="en-US" b="0" i="0" dirty="0">
                <a:effectLst/>
                <a:latin typeface="Roboto"/>
              </a:rPr>
              <a:t> diameter of approximately 1.38 million kilometres</a:t>
            </a:r>
          </a:p>
          <a:p>
            <a:r>
              <a:rPr lang="en-US" dirty="0">
                <a:latin typeface="Roboto"/>
              </a:rPr>
              <a:t>Write the diameter of the sun in standard form</a:t>
            </a:r>
            <a:r>
              <a:rPr lang="en-US" b="0" i="0" dirty="0">
                <a:effectLst/>
                <a:latin typeface="Roboto"/>
              </a:rPr>
              <a:t> </a:t>
            </a:r>
          </a:p>
          <a:p>
            <a:endParaRPr lang="en-US" b="0" i="0" dirty="0">
              <a:effectLst/>
              <a:latin typeface="Roboto"/>
            </a:endParaRPr>
          </a:p>
          <a:p>
            <a:r>
              <a:rPr lang="en-US" dirty="0">
                <a:latin typeface="Roboto"/>
              </a:rPr>
              <a:t>The diameter of the sun is approximately</a:t>
            </a:r>
            <a:r>
              <a:rPr lang="en-US" b="0" i="0" dirty="0">
                <a:effectLst/>
                <a:latin typeface="Roboto"/>
              </a:rPr>
              <a:t> 120 times that of Earth</a:t>
            </a:r>
          </a:p>
          <a:p>
            <a:endParaRPr lang="en-US" dirty="0">
              <a:latin typeface="Roboto"/>
            </a:endParaRPr>
          </a:p>
          <a:p>
            <a:r>
              <a:rPr lang="en-US" dirty="0">
                <a:latin typeface="Roboto"/>
              </a:rPr>
              <a:t>What is the diameter of the Earth ?</a:t>
            </a:r>
          </a:p>
          <a:p>
            <a:r>
              <a:rPr lang="en-US" dirty="0">
                <a:latin typeface="Roboto"/>
              </a:rPr>
              <a:t>Give your answer in standard form</a:t>
            </a:r>
            <a:endParaRPr lang="en-GB" dirty="0"/>
          </a:p>
        </p:txBody>
      </p:sp>
      <p:pic>
        <p:nvPicPr>
          <p:cNvPr id="8" name="Picture 7">
            <a:extLst>
              <a:ext uri="{FF2B5EF4-FFF2-40B4-BE49-F238E27FC236}">
                <a16:creationId xmlns:a16="http://schemas.microsoft.com/office/drawing/2014/main" id="{1D987C69-ED9A-46FB-8896-87A8A1C51B9D}"/>
              </a:ext>
            </a:extLst>
          </p:cNvPr>
          <p:cNvPicPr>
            <a:picLocks noChangeAspect="1"/>
          </p:cNvPicPr>
          <p:nvPr/>
        </p:nvPicPr>
        <p:blipFill>
          <a:blip r:embed="rId3"/>
          <a:stretch>
            <a:fillRect/>
          </a:stretch>
        </p:blipFill>
        <p:spPr>
          <a:xfrm>
            <a:off x="630460" y="1278390"/>
            <a:ext cx="2878927" cy="2850839"/>
          </a:xfrm>
          <a:prstGeom prst="rect">
            <a:avLst/>
          </a:prstGeom>
        </p:spPr>
      </p:pic>
      <p:pic>
        <p:nvPicPr>
          <p:cNvPr id="10" name="Picture 9">
            <a:extLst>
              <a:ext uri="{FF2B5EF4-FFF2-40B4-BE49-F238E27FC236}">
                <a16:creationId xmlns:a16="http://schemas.microsoft.com/office/drawing/2014/main" id="{ACAEF95D-08BB-4753-B7EA-ECBB385F7FBB}"/>
              </a:ext>
            </a:extLst>
          </p:cNvPr>
          <p:cNvPicPr>
            <a:picLocks noChangeAspect="1"/>
          </p:cNvPicPr>
          <p:nvPr/>
        </p:nvPicPr>
        <p:blipFill>
          <a:blip r:embed="rId4"/>
          <a:stretch>
            <a:fillRect/>
          </a:stretch>
        </p:blipFill>
        <p:spPr>
          <a:xfrm>
            <a:off x="9693183" y="3086344"/>
            <a:ext cx="726959" cy="685311"/>
          </a:xfrm>
          <a:prstGeom prst="rect">
            <a:avLst/>
          </a:prstGeom>
        </p:spPr>
      </p:pic>
      <p:sp>
        <p:nvSpPr>
          <p:cNvPr id="11" name="TextBox 10">
            <a:extLst>
              <a:ext uri="{FF2B5EF4-FFF2-40B4-BE49-F238E27FC236}">
                <a16:creationId xmlns:a16="http://schemas.microsoft.com/office/drawing/2014/main" id="{E1DA0CF4-66A8-4D77-95ED-1E5127E84A4B}"/>
              </a:ext>
            </a:extLst>
          </p:cNvPr>
          <p:cNvSpPr txBox="1"/>
          <p:nvPr/>
        </p:nvSpPr>
        <p:spPr>
          <a:xfrm>
            <a:off x="4592097" y="257455"/>
            <a:ext cx="4557658" cy="369332"/>
          </a:xfrm>
          <a:prstGeom prst="rect">
            <a:avLst/>
          </a:prstGeom>
          <a:noFill/>
        </p:spPr>
        <p:txBody>
          <a:bodyPr wrap="none" rtlCol="0">
            <a:spAutoFit/>
          </a:bodyPr>
          <a:lstStyle/>
          <a:p>
            <a:r>
              <a:rPr lang="en-GB" dirty="0"/>
              <a:t>Calculating with  numbers in standard form</a:t>
            </a:r>
          </a:p>
        </p:txBody>
      </p:sp>
    </p:spTree>
    <p:extLst>
      <p:ext uri="{BB962C8B-B14F-4D97-AF65-F5344CB8AC3E}">
        <p14:creationId xmlns:p14="http://schemas.microsoft.com/office/powerpoint/2010/main" val="128462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813</TotalTime>
  <Words>758</Words>
  <Application>Microsoft Office PowerPoint</Application>
  <PresentationFormat>Widescreen</PresentationFormat>
  <Paragraphs>120</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Roboto</vt:lpstr>
      <vt:lpstr>3_HIAS PowerPoint template</vt:lpstr>
      <vt:lpstr>Year 8</vt:lpstr>
      <vt:lpstr>HIAS Blended Learning Resource</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44</cp:revision>
  <dcterms:created xsi:type="dcterms:W3CDTF">2021-01-05T11:02:27Z</dcterms:created>
  <dcterms:modified xsi:type="dcterms:W3CDTF">2021-03-03T15:59:10Z</dcterms:modified>
</cp:coreProperties>
</file>