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2" r:id="rId2"/>
    <p:sldId id="2643" r:id="rId3"/>
    <p:sldId id="2644" r:id="rId4"/>
    <p:sldId id="2647" r:id="rId5"/>
    <p:sldId id="2652" r:id="rId6"/>
    <p:sldId id="2648" r:id="rId7"/>
    <p:sldId id="2649" r:id="rId8"/>
    <p:sldId id="2651"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88335" autoAdjust="0"/>
  </p:normalViewPr>
  <p:slideViewPr>
    <p:cSldViewPr snapToGrid="0">
      <p:cViewPr varScale="1">
        <p:scale>
          <a:sx n="70" d="100"/>
          <a:sy n="70" d="100"/>
        </p:scale>
        <p:origin x="496" y="60"/>
      </p:cViewPr>
      <p:guideLst/>
    </p:cSldViewPr>
  </p:slideViewPr>
  <p:notesTextViewPr>
    <p:cViewPr>
      <p:scale>
        <a:sx n="1" d="1"/>
        <a:sy n="1" d="1"/>
      </p:scale>
      <p:origin x="0" y="-1764"/>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ssa Ingrey" userId="76bbaaa5-65e9-438c-a633-87c6bdb8be91" providerId="ADAL" clId="{A95FB8C1-C2CA-4724-9D90-C1FCA9EB9FB3}"/>
    <pc:docChg chg="custSel addSld delSld modSld sldOrd">
      <pc:chgData name="Tessa Ingrey" userId="76bbaaa5-65e9-438c-a633-87c6bdb8be91" providerId="ADAL" clId="{A95FB8C1-C2CA-4724-9D90-C1FCA9EB9FB3}" dt="2021-02-28T21:55:15.313" v="3100" actId="20577"/>
      <pc:docMkLst>
        <pc:docMk/>
      </pc:docMkLst>
      <pc:sldChg chg="modSp mod">
        <pc:chgData name="Tessa Ingrey" userId="76bbaaa5-65e9-438c-a633-87c6bdb8be91" providerId="ADAL" clId="{A95FB8C1-C2CA-4724-9D90-C1FCA9EB9FB3}" dt="2021-02-25T21:15:13.755" v="16" actId="20577"/>
        <pc:sldMkLst>
          <pc:docMk/>
          <pc:sldMk cId="4284245350" sldId="272"/>
        </pc:sldMkLst>
        <pc:spChg chg="mod">
          <ac:chgData name="Tessa Ingrey" userId="76bbaaa5-65e9-438c-a633-87c6bdb8be91" providerId="ADAL" clId="{A95FB8C1-C2CA-4724-9D90-C1FCA9EB9FB3}" dt="2021-02-25T21:15:05.455" v="11" actId="1076"/>
          <ac:spMkLst>
            <pc:docMk/>
            <pc:sldMk cId="4284245350" sldId="272"/>
            <ac:spMk id="2" creationId="{00000000-0000-0000-0000-000000000000}"/>
          </ac:spMkLst>
        </pc:spChg>
        <pc:spChg chg="mod">
          <ac:chgData name="Tessa Ingrey" userId="76bbaaa5-65e9-438c-a633-87c6bdb8be91" providerId="ADAL" clId="{A95FB8C1-C2CA-4724-9D90-C1FCA9EB9FB3}" dt="2021-02-25T21:15:13.755" v="16" actId="20577"/>
          <ac:spMkLst>
            <pc:docMk/>
            <pc:sldMk cId="4284245350" sldId="272"/>
            <ac:spMk id="3" creationId="{00000000-0000-0000-0000-000000000000}"/>
          </ac:spMkLst>
        </pc:spChg>
      </pc:sldChg>
      <pc:sldChg chg="addSp delSp modSp mod modNotesTx">
        <pc:chgData name="Tessa Ingrey" userId="76bbaaa5-65e9-438c-a633-87c6bdb8be91" providerId="ADAL" clId="{A95FB8C1-C2CA-4724-9D90-C1FCA9EB9FB3}" dt="2021-02-28T21:30:08.237" v="1176" actId="20577"/>
        <pc:sldMkLst>
          <pc:docMk/>
          <pc:sldMk cId="1683183876" sldId="2647"/>
        </pc:sldMkLst>
        <pc:spChg chg="add mod">
          <ac:chgData name="Tessa Ingrey" userId="76bbaaa5-65e9-438c-a633-87c6bdb8be91" providerId="ADAL" clId="{A95FB8C1-C2CA-4724-9D90-C1FCA9EB9FB3}" dt="2021-02-25T21:53:41.175" v="689" actId="20577"/>
          <ac:spMkLst>
            <pc:docMk/>
            <pc:sldMk cId="1683183876" sldId="2647"/>
            <ac:spMk id="2" creationId="{12614A3C-AC26-476F-B046-35C166695C3A}"/>
          </ac:spMkLst>
        </pc:spChg>
        <pc:picChg chg="add del mod">
          <ac:chgData name="Tessa Ingrey" userId="76bbaaa5-65e9-438c-a633-87c6bdb8be91" providerId="ADAL" clId="{A95FB8C1-C2CA-4724-9D90-C1FCA9EB9FB3}" dt="2021-02-25T21:42:52.968" v="330" actId="478"/>
          <ac:picMkLst>
            <pc:docMk/>
            <pc:sldMk cId="1683183876" sldId="2647"/>
            <ac:picMk id="6" creationId="{B3FFED03-E414-40F8-95F6-C90797573D5C}"/>
          </ac:picMkLst>
        </pc:picChg>
      </pc:sldChg>
      <pc:sldChg chg="addSp delSp modSp mod ord modNotesTx">
        <pc:chgData name="Tessa Ingrey" userId="76bbaaa5-65e9-438c-a633-87c6bdb8be91" providerId="ADAL" clId="{A95FB8C1-C2CA-4724-9D90-C1FCA9EB9FB3}" dt="2021-02-28T21:38:10.481" v="1842" actId="20577"/>
        <pc:sldMkLst>
          <pc:docMk/>
          <pc:sldMk cId="1022996525" sldId="2648"/>
        </pc:sldMkLst>
        <pc:spChg chg="add mod">
          <ac:chgData name="Tessa Ingrey" userId="76bbaaa5-65e9-438c-a633-87c6bdb8be91" providerId="ADAL" clId="{A95FB8C1-C2CA-4724-9D90-C1FCA9EB9FB3}" dt="2021-02-25T21:29:45.391" v="37" actId="1076"/>
          <ac:spMkLst>
            <pc:docMk/>
            <pc:sldMk cId="1022996525" sldId="2648"/>
            <ac:spMk id="7" creationId="{FCDB9802-01C3-4D85-85CE-476015C3A0D2}"/>
          </ac:spMkLst>
        </pc:spChg>
        <pc:picChg chg="add">
          <ac:chgData name="Tessa Ingrey" userId="76bbaaa5-65e9-438c-a633-87c6bdb8be91" providerId="ADAL" clId="{A95FB8C1-C2CA-4724-9D90-C1FCA9EB9FB3}" dt="2021-02-25T21:24:23.405" v="18" actId="22"/>
          <ac:picMkLst>
            <pc:docMk/>
            <pc:sldMk cId="1022996525" sldId="2648"/>
            <ac:picMk id="5" creationId="{848C25AA-9621-4805-A41A-7D47E1B84848}"/>
          </ac:picMkLst>
        </pc:picChg>
        <pc:picChg chg="add del mod">
          <ac:chgData name="Tessa Ingrey" userId="76bbaaa5-65e9-438c-a633-87c6bdb8be91" providerId="ADAL" clId="{A95FB8C1-C2CA-4724-9D90-C1FCA9EB9FB3}" dt="2021-02-25T21:29:31.674" v="26" actId="478"/>
          <ac:picMkLst>
            <pc:docMk/>
            <pc:sldMk cId="1022996525" sldId="2648"/>
            <ac:picMk id="6" creationId="{903E3404-DA39-4D31-A01D-7B1A94700056}"/>
          </ac:picMkLst>
        </pc:picChg>
      </pc:sldChg>
      <pc:sldChg chg="addSp delSp modSp mod modNotesTx">
        <pc:chgData name="Tessa Ingrey" userId="76bbaaa5-65e9-438c-a633-87c6bdb8be91" providerId="ADAL" clId="{A95FB8C1-C2CA-4724-9D90-C1FCA9EB9FB3}" dt="2021-02-28T21:46:12.090" v="2266" actId="20577"/>
        <pc:sldMkLst>
          <pc:docMk/>
          <pc:sldMk cId="2703991705" sldId="2649"/>
        </pc:sldMkLst>
        <pc:spChg chg="add mod">
          <ac:chgData name="Tessa Ingrey" userId="76bbaaa5-65e9-438c-a633-87c6bdb8be91" providerId="ADAL" clId="{A95FB8C1-C2CA-4724-9D90-C1FCA9EB9FB3}" dt="2021-02-26T11:11:31.257" v="1027" actId="14100"/>
          <ac:spMkLst>
            <pc:docMk/>
            <pc:sldMk cId="2703991705" sldId="2649"/>
            <ac:spMk id="2" creationId="{94728C8E-3CF6-440A-8220-2B933BC901B0}"/>
          </ac:spMkLst>
        </pc:spChg>
        <pc:picChg chg="add del mod">
          <ac:chgData name="Tessa Ingrey" userId="76bbaaa5-65e9-438c-a633-87c6bdb8be91" providerId="ADAL" clId="{A95FB8C1-C2CA-4724-9D90-C1FCA9EB9FB3}" dt="2021-02-26T11:11:24.955" v="1025" actId="478"/>
          <ac:picMkLst>
            <pc:docMk/>
            <pc:sldMk cId="2703991705" sldId="2649"/>
            <ac:picMk id="5" creationId="{E3E10A5A-E6D9-4E91-B1C9-140A6B690DC4}"/>
          </ac:picMkLst>
        </pc:picChg>
      </pc:sldChg>
      <pc:sldChg chg="del">
        <pc:chgData name="Tessa Ingrey" userId="76bbaaa5-65e9-438c-a633-87c6bdb8be91" providerId="ADAL" clId="{A95FB8C1-C2CA-4724-9D90-C1FCA9EB9FB3}" dt="2021-02-26T11:12:37.410" v="1028" actId="47"/>
        <pc:sldMkLst>
          <pc:docMk/>
          <pc:sldMk cId="1575648264" sldId="2650"/>
        </pc:sldMkLst>
      </pc:sldChg>
      <pc:sldChg chg="addSp modSp mod modNotesTx">
        <pc:chgData name="Tessa Ingrey" userId="76bbaaa5-65e9-438c-a633-87c6bdb8be91" providerId="ADAL" clId="{A95FB8C1-C2CA-4724-9D90-C1FCA9EB9FB3}" dt="2021-02-28T21:55:15.313" v="3100" actId="20577"/>
        <pc:sldMkLst>
          <pc:docMk/>
          <pc:sldMk cId="2161755771" sldId="2651"/>
        </pc:sldMkLst>
        <pc:picChg chg="add">
          <ac:chgData name="Tessa Ingrey" userId="76bbaaa5-65e9-438c-a633-87c6bdb8be91" providerId="ADAL" clId="{A95FB8C1-C2CA-4724-9D90-C1FCA9EB9FB3}" dt="2021-02-25T21:23:24.874" v="17" actId="22"/>
          <ac:picMkLst>
            <pc:docMk/>
            <pc:sldMk cId="2161755771" sldId="2651"/>
            <ac:picMk id="3" creationId="{EC96F03B-E15A-41B3-A243-DF11C9D6D4EB}"/>
          </ac:picMkLst>
        </pc:picChg>
        <pc:picChg chg="add mod">
          <ac:chgData name="Tessa Ingrey" userId="76bbaaa5-65e9-438c-a633-87c6bdb8be91" providerId="ADAL" clId="{A95FB8C1-C2CA-4724-9D90-C1FCA9EB9FB3}" dt="2021-02-25T21:29:11.462" v="24" actId="1076"/>
          <ac:picMkLst>
            <pc:docMk/>
            <pc:sldMk cId="2161755771" sldId="2651"/>
            <ac:picMk id="5" creationId="{28370949-3C84-43F9-B6F0-E730EBF88DCA}"/>
          </ac:picMkLst>
        </pc:picChg>
      </pc:sldChg>
      <pc:sldChg chg="modSp add mod modNotesTx">
        <pc:chgData name="Tessa Ingrey" userId="76bbaaa5-65e9-438c-a633-87c6bdb8be91" providerId="ADAL" clId="{A95FB8C1-C2CA-4724-9D90-C1FCA9EB9FB3}" dt="2021-02-28T21:36:20.126" v="1711" actId="20577"/>
        <pc:sldMkLst>
          <pc:docMk/>
          <pc:sldMk cId="627364095" sldId="2652"/>
        </pc:sldMkLst>
        <pc:spChg chg="mod">
          <ac:chgData name="Tessa Ingrey" userId="76bbaaa5-65e9-438c-a633-87c6bdb8be91" providerId="ADAL" clId="{A95FB8C1-C2CA-4724-9D90-C1FCA9EB9FB3}" dt="2021-02-25T21:52:54.255" v="688" actId="20577"/>
          <ac:spMkLst>
            <pc:docMk/>
            <pc:sldMk cId="627364095" sldId="2652"/>
            <ac:spMk id="2" creationId="{12614A3C-AC26-476F-B046-35C166695C3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28/02/2021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24.5x4 = 98</a:t>
            </a:r>
          </a:p>
          <a:p>
            <a:r>
              <a:rPr lang="en-GB" dirty="0"/>
              <a:t>22x5= 110</a:t>
            </a:r>
          </a:p>
          <a:p>
            <a:r>
              <a:rPr lang="en-GB" dirty="0"/>
              <a:t>Difference is 12, therefore the person who has now been included is 12 years old</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2394039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 1:</a:t>
            </a:r>
          </a:p>
          <a:p>
            <a:r>
              <a:rPr lang="en-GB" dirty="0"/>
              <a:t>2 ages are the same and the total of their ages is 16x3 = 48</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20, 20, 8</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19, 19, 10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18, 18, 12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17, 17, 14</a:t>
            </a:r>
          </a:p>
          <a:p>
            <a:r>
              <a:rPr lang="en-GB" dirty="0"/>
              <a:t>15, 15, 18</a:t>
            </a:r>
          </a:p>
          <a:p>
            <a:r>
              <a:rPr lang="en-GB" dirty="0"/>
              <a:t>14, 14, 20</a:t>
            </a:r>
          </a:p>
          <a:p>
            <a:r>
              <a:rPr lang="en-GB" dirty="0"/>
              <a:t>13, 13, 22</a:t>
            </a:r>
          </a:p>
          <a:p>
            <a:r>
              <a:rPr lang="en-GB" dirty="0"/>
              <a:t>16 doesn’t work as the children would all be the same age</a:t>
            </a:r>
          </a:p>
          <a:p>
            <a:endParaRPr lang="en-GB" dirty="0"/>
          </a:p>
          <a:p>
            <a:r>
              <a:rPr lang="en-GB" dirty="0"/>
              <a:t>Solution 2:</a:t>
            </a:r>
          </a:p>
          <a:p>
            <a:r>
              <a:rPr lang="en-GB" dirty="0"/>
              <a:t>26 x 5 = 130 (total of ages of all family)</a:t>
            </a:r>
          </a:p>
          <a:p>
            <a:r>
              <a:rPr lang="en-GB" dirty="0"/>
              <a:t>16x3 = 48 (total of children’s ages)</a:t>
            </a:r>
          </a:p>
          <a:p>
            <a:r>
              <a:rPr lang="en-GB" dirty="0"/>
              <a:t>130 – 48 = 82 (sum of adults ages)</a:t>
            </a:r>
          </a:p>
          <a:p>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2306330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Total of males ages is 28 x 2 = 56</a:t>
            </a:r>
          </a:p>
          <a:p>
            <a:r>
              <a:rPr lang="en-GB" dirty="0"/>
              <a:t>Mean of all ages is (38 + 9 + 7 +56)÷5 = 22 years</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3660978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 1: </a:t>
            </a:r>
          </a:p>
          <a:p>
            <a:r>
              <a:rPr lang="en-GB" dirty="0"/>
              <a:t>5x6=30 so total of ages is 30</a:t>
            </a:r>
          </a:p>
          <a:p>
            <a:r>
              <a:rPr lang="en-GB" dirty="0"/>
              <a:t>3, 4, 6, 7, 10</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Solution 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30 – 8 = 22 so other 3 ages need to sum to 22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3, 4, 4, 7, 12	       2, 4, 4, 8, 12	1, 4, 4, 9, 12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Solution 3: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 is the middle number, and the total of 5 ages is 30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4, 5, 6, 7, 8		3, 5, 6, 7, 9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Solution 4: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 is the middle number, the total of 5 ages is 30 and the most frequent age is 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4, 4, 6, 7, 9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727550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 1:</a:t>
            </a:r>
          </a:p>
          <a:p>
            <a:r>
              <a:rPr lang="en-GB" dirty="0"/>
              <a:t>6, 6, 6, 6, 6		4, 5, 6, 7, 8		3, 4, 6, 8, 9	etc</a:t>
            </a:r>
          </a:p>
          <a:p>
            <a:r>
              <a:rPr lang="en-GB" dirty="0"/>
              <a:t>Sum of each group is 30, then dividing by 5 gives a mean of 6</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Solution 2:</a:t>
            </a:r>
          </a:p>
          <a:p>
            <a:r>
              <a:rPr lang="en-GB" dirty="0"/>
              <a:t>2, 3, 4, 10, 11		2, 3, 4, 9, 12   		1, 2, 4, 10, 13  etc</a:t>
            </a:r>
          </a:p>
          <a:p>
            <a:r>
              <a:rPr lang="en-GB" dirty="0"/>
              <a:t>Sum of each group is 30, the middle value has to be 4</a:t>
            </a:r>
          </a:p>
          <a:p>
            <a:r>
              <a:rPr lang="en-GB" dirty="0"/>
              <a:t>This means that the remaining 4 values sum to 26, with 2 values less than or equal to 4 and 2 values greater than or equal to  4</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Solution 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Sum of each group is 30, the middle value has to be 4 and the most frequent number is 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means the first 3 values are: 2, 2, 4. the remaining 2 values have to sum to 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2, 4, 10, 12		2, 2, 4, 9, 13		2, 2, 4, 8, 14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Solution 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Sum of each group is 30, the middle value has to be 4 and the most frequent number is 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means the first 3 values are: 2, 2, 4</a:t>
            </a:r>
            <a:r>
              <a:rPr lang="en-GB"/>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The </a:t>
            </a:r>
            <a:r>
              <a:rPr lang="en-GB" dirty="0"/>
              <a:t>difference between the smallest and largest value is 13, therefore the largest value has to be 15 as we know the smallest value is 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2, 2, 4, 7, 15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4124227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1.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88182" y="1292248"/>
            <a:ext cx="7772400" cy="1470025"/>
          </a:xfrm>
        </p:spPr>
        <p:txBody>
          <a:bodyPr>
            <a:normAutofit/>
          </a:bodyPr>
          <a:lstStyle/>
          <a:p>
            <a:pPr algn="l"/>
            <a:r>
              <a:rPr lang="en-GB" b="1" dirty="0"/>
              <a:t>Year 8</a:t>
            </a:r>
          </a:p>
        </p:txBody>
      </p:sp>
      <p:sp>
        <p:nvSpPr>
          <p:cNvPr id="3" name="Subtitle 2"/>
          <p:cNvSpPr>
            <a:spLocks noGrp="1"/>
          </p:cNvSpPr>
          <p:nvPr>
            <p:ph type="subTitle" idx="1"/>
          </p:nvPr>
        </p:nvSpPr>
        <p:spPr>
          <a:xfrm>
            <a:off x="1898634" y="2278595"/>
            <a:ext cx="8029025" cy="622920"/>
          </a:xfrm>
        </p:spPr>
        <p:txBody>
          <a:bodyPr>
            <a:normAutofit fontScale="25000" lnSpcReduction="20000"/>
          </a:bodyPr>
          <a:lstStyle/>
          <a:p>
            <a:pPr algn="l"/>
            <a:endParaRPr lang="en-GB" sz="6000" b="1" dirty="0">
              <a:solidFill>
                <a:schemeClr val="tx1"/>
              </a:solidFill>
            </a:endParaRPr>
          </a:p>
          <a:p>
            <a:pPr algn="l"/>
            <a:r>
              <a:rPr lang="en-GB" sz="7600" b="1" dirty="0">
                <a:solidFill>
                  <a:schemeClr val="tx1"/>
                </a:solidFill>
              </a:rPr>
              <a:t>Statistics: Graphs, charts and averages for numerical data (unit 8.9) </a:t>
            </a:r>
          </a:p>
          <a:p>
            <a:pPr algn="l"/>
            <a:endParaRPr lang="en-GB" sz="7600" dirty="0">
              <a:solidFill>
                <a:schemeClr val="tx1"/>
              </a:solidFill>
            </a:endParaRPr>
          </a:p>
          <a:p>
            <a:pPr marL="360000" indent="-360000" algn="l">
              <a:buFont typeface="Arial" panose="020B0604020202020204" pitchFamily="34" charset="0"/>
              <a:buChar char="•"/>
            </a:pPr>
            <a:r>
              <a:rPr lang="en-GB" sz="7200" b="1" dirty="0">
                <a:solidFill>
                  <a:schemeClr val="tx1"/>
                </a:solidFill>
              </a:rPr>
              <a:t>Construct and interpret appropriate tables, charts and diagrams, including frequency tables, bar charts, pie charts and pictograms for categorical data </a:t>
            </a:r>
          </a:p>
          <a:p>
            <a:pPr marL="360000" indent="-360000" algn="l">
              <a:buFont typeface="Arial" panose="020B0604020202020204" pitchFamily="34" charset="0"/>
              <a:buChar char="•"/>
            </a:pPr>
            <a:r>
              <a:rPr lang="en-GB" sz="7200" b="1" dirty="0">
                <a:solidFill>
                  <a:schemeClr val="tx1"/>
                </a:solidFill>
              </a:rPr>
              <a:t>Construct and interpret vertical line (or bar) charts for ungrouped numerical data and grouped numerical data. </a:t>
            </a:r>
          </a:p>
          <a:p>
            <a:pPr marL="360000" indent="-360000" algn="l">
              <a:buFont typeface="Arial" panose="020B0604020202020204" pitchFamily="34" charset="0"/>
              <a:buChar char="•"/>
            </a:pPr>
            <a:r>
              <a:rPr lang="en-GB" sz="7200" b="1" dirty="0">
                <a:solidFill>
                  <a:schemeClr val="tx1"/>
                </a:solidFill>
              </a:rPr>
              <a:t>Calculate and interpret measures of central tendency and spread, including consideration of outliers.</a:t>
            </a:r>
            <a:endParaRPr lang="en-GB" sz="7200" b="1" i="1"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a:t>Teachers </a:t>
            </a:r>
            <a:r>
              <a:rPr lang="en-GB" sz="1600" dirty="0"/>
              <a:t>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D8E8323C-C806-423C-9B91-D409CDD276ED}"/>
              </a:ext>
            </a:extLst>
          </p:cNvPr>
          <p:cNvGraphicFramePr>
            <a:graphicFrameLocks noGrp="1"/>
          </p:cNvGraphicFramePr>
          <p:nvPr>
            <p:extLst>
              <p:ext uri="{D42A27DB-BD31-4B8C-83A1-F6EECF244321}">
                <p14:modId xmlns:p14="http://schemas.microsoft.com/office/powerpoint/2010/main" val="4059003154"/>
              </p:ext>
            </p:extLst>
          </p:nvPr>
        </p:nvGraphicFramePr>
        <p:xfrm>
          <a:off x="2209893" y="711628"/>
          <a:ext cx="7165204" cy="5367435"/>
        </p:xfrm>
        <a:graphic>
          <a:graphicData uri="http://schemas.openxmlformats.org/drawingml/2006/table">
            <a:tbl>
              <a:tblPr firstRow="1" firstCol="1" bandRow="1">
                <a:tableStyleId>{5C22544A-7EE6-4342-B048-85BDC9FD1C3A}</a:tableStyleId>
              </a:tblPr>
              <a:tblGrid>
                <a:gridCol w="693487">
                  <a:extLst>
                    <a:ext uri="{9D8B030D-6E8A-4147-A177-3AD203B41FA5}">
                      <a16:colId xmlns:a16="http://schemas.microsoft.com/office/drawing/2014/main" val="3537107209"/>
                    </a:ext>
                  </a:extLst>
                </a:gridCol>
                <a:gridCol w="1604212">
                  <a:extLst>
                    <a:ext uri="{9D8B030D-6E8A-4147-A177-3AD203B41FA5}">
                      <a16:colId xmlns:a16="http://schemas.microsoft.com/office/drawing/2014/main" val="2308527142"/>
                    </a:ext>
                  </a:extLst>
                </a:gridCol>
                <a:gridCol w="4867505">
                  <a:extLst>
                    <a:ext uri="{9D8B030D-6E8A-4147-A177-3AD203B41FA5}">
                      <a16:colId xmlns:a16="http://schemas.microsoft.com/office/drawing/2014/main" val="58298509"/>
                    </a:ext>
                  </a:extLst>
                </a:gridCol>
              </a:tblGrid>
              <a:tr h="289819">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8 :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6933579"/>
                  </a:ext>
                </a:extLst>
              </a:tr>
              <a:tr h="422818">
                <a:tc>
                  <a:txBody>
                    <a:bodyPr/>
                    <a:lstStyle/>
                    <a:p>
                      <a:pPr algn="ctr">
                        <a:lnSpc>
                          <a:spcPct val="115000"/>
                        </a:lnSpc>
                        <a:spcAft>
                          <a:spcPts val="1000"/>
                        </a:spcAft>
                      </a:pPr>
                      <a:r>
                        <a:rPr lang="en-GB" sz="1600" dirty="0">
                          <a:effectLst/>
                        </a:rPr>
                        <a:t>Week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b="1" dirty="0">
                          <a:solidFill>
                            <a:schemeClr val="bg1"/>
                          </a:solidFill>
                          <a:effectLst/>
                        </a:rPr>
                        <a:t>HIAS Unit </a:t>
                      </a:r>
                      <a:r>
                        <a:rPr lang="en-GB" sz="2000" b="1" dirty="0">
                          <a:solidFill>
                            <a:schemeClr val="bg1"/>
                          </a:solidFill>
                          <a:effectLst/>
                        </a:rPr>
                        <a:t>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2000" b="1" dirty="0">
                          <a:solidFill>
                            <a:schemeClr val="bg1"/>
                          </a:solidFill>
                          <a:effectLst/>
                        </a:rPr>
                        <a:t>Topic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22243573"/>
                  </a:ext>
                </a:extLst>
              </a:tr>
              <a:tr h="549705">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Geometry: Formulae for perimeters and areas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0296429"/>
                  </a:ext>
                </a:extLst>
              </a:tr>
              <a:tr h="362456">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8.7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Accuracy, powers, and roots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4397431"/>
                  </a:ext>
                </a:extLst>
              </a:tr>
              <a:tr h="362456">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Unit 8.8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Compound measures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9500993"/>
                  </a:ext>
                </a:extLst>
              </a:tr>
              <a:tr h="362456">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Statistics: Graphs and charts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0280606"/>
                  </a:ext>
                </a:extLst>
              </a:tr>
              <a:tr h="362456">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Statistics: averages for numerical data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6433354"/>
                  </a:ext>
                </a:extLst>
              </a:tr>
              <a:tr h="240120">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dirty="0">
                          <a:effectLst/>
                        </a:rPr>
                        <a:t>Half term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4860918"/>
                  </a:ext>
                </a:extLst>
              </a:tr>
              <a:tr h="428701">
                <a:tc rowSpan="2">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lnSpc>
                          <a:spcPct val="115000"/>
                        </a:lnSpc>
                        <a:spcAft>
                          <a:spcPts val="1000"/>
                        </a:spcAft>
                      </a:pPr>
                      <a:r>
                        <a:rPr lang="en-GB" sz="1600" dirty="0">
                          <a:effectLst/>
                        </a:rPr>
                        <a:t>Unit 8.10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Number: Standard form (representing numbers)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322623"/>
                  </a:ext>
                </a:extLst>
              </a:tr>
              <a:tr h="1672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4382580"/>
                  </a:ext>
                </a:extLst>
              </a:tr>
              <a:tr h="267706">
                <a:tc rowSpan="2">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169467"/>
                  </a:ext>
                </a:extLst>
              </a:tr>
              <a:tr h="2819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974810"/>
                  </a:ext>
                </a:extLst>
              </a:tr>
              <a:tr h="0">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930361"/>
                  </a:ext>
                </a:extLst>
              </a:tr>
              <a:tr h="362456">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Graphs: Linear and quadratic</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1560867"/>
                  </a:ext>
                </a:extLst>
              </a:tr>
              <a:tr h="549705">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Graphs: Simultaneous equations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3841416"/>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12614A3C-AC26-476F-B046-35C166695C3A}"/>
              </a:ext>
            </a:extLst>
          </p:cNvPr>
          <p:cNvSpPr txBox="1"/>
          <p:nvPr/>
        </p:nvSpPr>
        <p:spPr>
          <a:xfrm>
            <a:off x="2337816" y="2020824"/>
            <a:ext cx="7516368" cy="1754326"/>
          </a:xfrm>
          <a:prstGeom prst="rect">
            <a:avLst/>
          </a:prstGeom>
          <a:noFill/>
        </p:spPr>
        <p:txBody>
          <a:bodyPr wrap="square" rtlCol="0">
            <a:spAutoFit/>
          </a:bodyPr>
          <a:lstStyle/>
          <a:p>
            <a:r>
              <a:rPr lang="en-GB" dirty="0"/>
              <a:t>There are five people in the Baker family. </a:t>
            </a:r>
          </a:p>
          <a:p>
            <a:endParaRPr lang="en-GB" dirty="0"/>
          </a:p>
          <a:p>
            <a:r>
              <a:rPr lang="en-GB" dirty="0"/>
              <a:t>The mean of the ages of four of them is 24.5, the mean of all five members of the family is 22. </a:t>
            </a:r>
          </a:p>
          <a:p>
            <a:endParaRPr lang="en-GB" dirty="0"/>
          </a:p>
          <a:p>
            <a:r>
              <a:rPr lang="en-GB" dirty="0"/>
              <a:t>What is the age of the person who has now been included?</a:t>
            </a:r>
          </a:p>
        </p:txBody>
      </p:sp>
    </p:spTree>
    <p:extLst>
      <p:ext uri="{BB962C8B-B14F-4D97-AF65-F5344CB8AC3E}">
        <p14:creationId xmlns:p14="http://schemas.microsoft.com/office/powerpoint/2010/main" val="168318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12614A3C-AC26-476F-B046-35C166695C3A}"/>
              </a:ext>
            </a:extLst>
          </p:cNvPr>
          <p:cNvSpPr txBox="1"/>
          <p:nvPr/>
        </p:nvSpPr>
        <p:spPr>
          <a:xfrm>
            <a:off x="2337816" y="2020824"/>
            <a:ext cx="7516368" cy="2308324"/>
          </a:xfrm>
          <a:prstGeom prst="rect">
            <a:avLst/>
          </a:prstGeom>
          <a:noFill/>
        </p:spPr>
        <p:txBody>
          <a:bodyPr wrap="square" rtlCol="0">
            <a:spAutoFit/>
          </a:bodyPr>
          <a:lstStyle/>
          <a:p>
            <a:r>
              <a:rPr lang="en-GB" dirty="0"/>
              <a:t>There are five people in the Green family, there are three children, which includes twins.</a:t>
            </a:r>
          </a:p>
          <a:p>
            <a:endParaRPr lang="en-GB" dirty="0"/>
          </a:p>
          <a:p>
            <a:r>
              <a:rPr lang="en-GB" dirty="0"/>
              <a:t>The mean age of the children is 16 years. What ages could the children be? Give at least 3 possibilities.</a:t>
            </a:r>
          </a:p>
          <a:p>
            <a:endParaRPr lang="en-GB" dirty="0"/>
          </a:p>
          <a:p>
            <a:r>
              <a:rPr lang="en-GB" dirty="0"/>
              <a:t>The mean age of the family is 26 years, what is the sum of the adults ages?</a:t>
            </a:r>
          </a:p>
        </p:txBody>
      </p:sp>
    </p:spTree>
    <p:extLst>
      <p:ext uri="{BB962C8B-B14F-4D97-AF65-F5344CB8AC3E}">
        <p14:creationId xmlns:p14="http://schemas.microsoft.com/office/powerpoint/2010/main" val="627364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5" name="Picture 4">
            <a:extLst>
              <a:ext uri="{FF2B5EF4-FFF2-40B4-BE49-F238E27FC236}">
                <a16:creationId xmlns:a16="http://schemas.microsoft.com/office/drawing/2014/main" id="{848C25AA-9621-4805-A41A-7D47E1B84848}"/>
              </a:ext>
            </a:extLst>
          </p:cNvPr>
          <p:cNvPicPr>
            <a:picLocks noChangeAspect="1"/>
          </p:cNvPicPr>
          <p:nvPr/>
        </p:nvPicPr>
        <p:blipFill>
          <a:blip r:embed="rId3"/>
          <a:stretch>
            <a:fillRect/>
          </a:stretch>
        </p:blipFill>
        <p:spPr>
          <a:xfrm>
            <a:off x="1204912" y="1238250"/>
            <a:ext cx="9782175" cy="4381500"/>
          </a:xfrm>
          <a:prstGeom prst="rect">
            <a:avLst/>
          </a:prstGeom>
        </p:spPr>
      </p:pic>
      <p:sp>
        <p:nvSpPr>
          <p:cNvPr id="7" name="TextBox 6">
            <a:extLst>
              <a:ext uri="{FF2B5EF4-FFF2-40B4-BE49-F238E27FC236}">
                <a16:creationId xmlns:a16="http://schemas.microsoft.com/office/drawing/2014/main" id="{FCDB9802-01C3-4D85-85CE-476015C3A0D2}"/>
              </a:ext>
            </a:extLst>
          </p:cNvPr>
          <p:cNvSpPr txBox="1"/>
          <p:nvPr/>
        </p:nvSpPr>
        <p:spPr>
          <a:xfrm>
            <a:off x="7670257" y="6357603"/>
            <a:ext cx="2744192" cy="369332"/>
          </a:xfrm>
          <a:prstGeom prst="rect">
            <a:avLst/>
          </a:prstGeom>
          <a:noFill/>
        </p:spPr>
        <p:txBody>
          <a:bodyPr wrap="square">
            <a:spAutoFit/>
          </a:bodyPr>
          <a:lstStyle/>
          <a:p>
            <a:r>
              <a:rPr lang="en-GB" dirty="0">
                <a:solidFill>
                  <a:srgbClr val="00B0F0"/>
                </a:solidFill>
              </a:rPr>
              <a:t>Adapted from </a:t>
            </a:r>
            <a:r>
              <a:rPr lang="en-GB" dirty="0" err="1">
                <a:solidFill>
                  <a:srgbClr val="00B0F0"/>
                </a:solidFill>
              </a:rPr>
              <a:t>Testbase</a:t>
            </a:r>
            <a:endParaRPr lang="en-GB" dirty="0">
              <a:solidFill>
                <a:srgbClr val="00B0F0"/>
              </a:solidFill>
            </a:endParaRPr>
          </a:p>
        </p:txBody>
      </p:sp>
    </p:spTree>
    <p:extLst>
      <p:ext uri="{BB962C8B-B14F-4D97-AF65-F5344CB8AC3E}">
        <p14:creationId xmlns:p14="http://schemas.microsoft.com/office/powerpoint/2010/main" val="1022996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7" name="TextBox 6">
            <a:extLst>
              <a:ext uri="{FF2B5EF4-FFF2-40B4-BE49-F238E27FC236}">
                <a16:creationId xmlns:a16="http://schemas.microsoft.com/office/drawing/2014/main" id="{B73358C2-34B6-4FC3-9DE7-565F49E62239}"/>
              </a:ext>
            </a:extLst>
          </p:cNvPr>
          <p:cNvSpPr txBox="1"/>
          <p:nvPr/>
        </p:nvSpPr>
        <p:spPr>
          <a:xfrm>
            <a:off x="8682754" y="6505996"/>
            <a:ext cx="2476163" cy="276999"/>
          </a:xfrm>
          <a:prstGeom prst="rect">
            <a:avLst/>
          </a:prstGeom>
          <a:noFill/>
        </p:spPr>
        <p:txBody>
          <a:bodyPr wrap="square" rtlCol="0">
            <a:spAutoFit/>
          </a:bodyPr>
          <a:lstStyle/>
          <a:p>
            <a:r>
              <a:rPr lang="en-GB" sz="1200" dirty="0" err="1"/>
              <a:t>Testbase</a:t>
            </a:r>
            <a:r>
              <a:rPr lang="en-GB" sz="1200" dirty="0"/>
              <a:t> question</a:t>
            </a:r>
          </a:p>
        </p:txBody>
      </p:sp>
      <p:sp>
        <p:nvSpPr>
          <p:cNvPr id="2" name="TextBox 1">
            <a:extLst>
              <a:ext uri="{FF2B5EF4-FFF2-40B4-BE49-F238E27FC236}">
                <a16:creationId xmlns:a16="http://schemas.microsoft.com/office/drawing/2014/main" id="{94728C8E-3CF6-440A-8220-2B933BC901B0}"/>
              </a:ext>
            </a:extLst>
          </p:cNvPr>
          <p:cNvSpPr txBox="1"/>
          <p:nvPr/>
        </p:nvSpPr>
        <p:spPr>
          <a:xfrm>
            <a:off x="2944368" y="1299305"/>
            <a:ext cx="6025896" cy="3693319"/>
          </a:xfrm>
          <a:prstGeom prst="rect">
            <a:avLst/>
          </a:prstGeom>
          <a:noFill/>
        </p:spPr>
        <p:txBody>
          <a:bodyPr wrap="square" rtlCol="0">
            <a:spAutoFit/>
          </a:bodyPr>
          <a:lstStyle/>
          <a:p>
            <a:r>
              <a:rPr lang="en-GB" dirty="0"/>
              <a:t>The mean age of a group of five children is 6, what could their ages be?</a:t>
            </a:r>
          </a:p>
          <a:p>
            <a:endParaRPr lang="en-GB" dirty="0"/>
          </a:p>
          <a:p>
            <a:r>
              <a:rPr lang="en-GB" dirty="0"/>
              <a:t>If the mean age of a group of five children is 6 and the mode of their ages is 4, what could their ages be?</a:t>
            </a:r>
          </a:p>
          <a:p>
            <a:endParaRPr lang="en-GB" dirty="0"/>
          </a:p>
          <a:p>
            <a:r>
              <a:rPr lang="en-GB" dirty="0"/>
              <a:t>The mean and median age of a group of five children is 6, what could their ages be?</a:t>
            </a:r>
          </a:p>
          <a:p>
            <a:endParaRPr lang="en-GB" dirty="0"/>
          </a:p>
          <a:p>
            <a:r>
              <a:rPr lang="en-GB" dirty="0"/>
              <a:t>The mean and median age of a group of five children is 6, the mode is 4, what is the range of their ages?</a:t>
            </a:r>
          </a:p>
          <a:p>
            <a:endParaRPr lang="en-GB" dirty="0"/>
          </a:p>
          <a:p>
            <a:endParaRPr lang="en-GB" dirty="0"/>
          </a:p>
        </p:txBody>
      </p:sp>
    </p:spTree>
    <p:extLst>
      <p:ext uri="{BB962C8B-B14F-4D97-AF65-F5344CB8AC3E}">
        <p14:creationId xmlns:p14="http://schemas.microsoft.com/office/powerpoint/2010/main" val="2703991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EC96F03B-E15A-41B3-A243-DF11C9D6D4EB}"/>
              </a:ext>
            </a:extLst>
          </p:cNvPr>
          <p:cNvPicPr>
            <a:picLocks noChangeAspect="1"/>
          </p:cNvPicPr>
          <p:nvPr/>
        </p:nvPicPr>
        <p:blipFill>
          <a:blip r:embed="rId3"/>
          <a:stretch>
            <a:fillRect/>
          </a:stretch>
        </p:blipFill>
        <p:spPr>
          <a:xfrm>
            <a:off x="2409825" y="2047875"/>
            <a:ext cx="7372350" cy="2762250"/>
          </a:xfrm>
          <a:prstGeom prst="rect">
            <a:avLst/>
          </a:prstGeom>
        </p:spPr>
      </p:pic>
      <p:pic>
        <p:nvPicPr>
          <p:cNvPr id="5" name="Picture 4">
            <a:extLst>
              <a:ext uri="{FF2B5EF4-FFF2-40B4-BE49-F238E27FC236}">
                <a16:creationId xmlns:a16="http://schemas.microsoft.com/office/drawing/2014/main" id="{28370949-3C84-43F9-B6F0-E730EBF88DCA}"/>
              </a:ext>
            </a:extLst>
          </p:cNvPr>
          <p:cNvPicPr>
            <a:picLocks noChangeAspect="1"/>
          </p:cNvPicPr>
          <p:nvPr/>
        </p:nvPicPr>
        <p:blipFill>
          <a:blip r:embed="rId4"/>
          <a:stretch>
            <a:fillRect/>
          </a:stretch>
        </p:blipFill>
        <p:spPr>
          <a:xfrm>
            <a:off x="6601161" y="6083741"/>
            <a:ext cx="4298053" cy="774259"/>
          </a:xfrm>
          <a:prstGeom prst="rect">
            <a:avLst/>
          </a:prstGeom>
        </p:spPr>
      </p:pic>
    </p:spTree>
    <p:extLst>
      <p:ext uri="{BB962C8B-B14F-4D97-AF65-F5344CB8AC3E}">
        <p14:creationId xmlns:p14="http://schemas.microsoft.com/office/powerpoint/2010/main" val="216175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619</TotalTime>
  <Words>1326</Words>
  <Application>Microsoft Office PowerPoint</Application>
  <PresentationFormat>Widescreen</PresentationFormat>
  <Paragraphs>165</Paragraphs>
  <Slides>9</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3_HIAS PowerPoint template</vt:lpstr>
      <vt:lpstr>Year 8</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Tessa Ingrey</cp:lastModifiedBy>
  <cp:revision>25</cp:revision>
  <dcterms:created xsi:type="dcterms:W3CDTF">2021-01-05T11:02:27Z</dcterms:created>
  <dcterms:modified xsi:type="dcterms:W3CDTF">2021-02-28T21:55:22Z</dcterms:modified>
</cp:coreProperties>
</file>