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72" r:id="rId2"/>
    <p:sldId id="2643" r:id="rId3"/>
    <p:sldId id="2644" r:id="rId4"/>
    <p:sldId id="2647" r:id="rId5"/>
    <p:sldId id="2652" r:id="rId6"/>
    <p:sldId id="2648" r:id="rId7"/>
    <p:sldId id="2649" r:id="rId8"/>
    <p:sldId id="2651"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08" autoAdjust="0"/>
    <p:restoredTop sz="88335" autoAdjust="0"/>
  </p:normalViewPr>
  <p:slideViewPr>
    <p:cSldViewPr snapToGrid="0">
      <p:cViewPr varScale="1">
        <p:scale>
          <a:sx n="70" d="100"/>
          <a:sy n="70" d="100"/>
        </p:scale>
        <p:origin x="496" y="60"/>
      </p:cViewPr>
      <p:guideLst/>
    </p:cSldViewPr>
  </p:slideViewPr>
  <p:notesTextViewPr>
    <p:cViewPr>
      <p:scale>
        <a:sx n="1" d="1"/>
        <a:sy n="1" d="1"/>
      </p:scale>
      <p:origin x="0" y="-1764"/>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ssa Ingrey" userId="76bbaaa5-65e9-438c-a633-87c6bdb8be91" providerId="ADAL" clId="{A95FB8C1-C2CA-4724-9D90-C1FCA9EB9FB3}"/>
    <pc:docChg chg="custSel addSld delSld modSld sldOrd">
      <pc:chgData name="Tessa Ingrey" userId="76bbaaa5-65e9-438c-a633-87c6bdb8be91" providerId="ADAL" clId="{A95FB8C1-C2CA-4724-9D90-C1FCA9EB9FB3}" dt="2021-02-28T21:55:15.313" v="3100" actId="20577"/>
      <pc:docMkLst>
        <pc:docMk/>
      </pc:docMkLst>
      <pc:sldChg chg="modSp mod">
        <pc:chgData name="Tessa Ingrey" userId="76bbaaa5-65e9-438c-a633-87c6bdb8be91" providerId="ADAL" clId="{A95FB8C1-C2CA-4724-9D90-C1FCA9EB9FB3}" dt="2021-02-25T21:15:13.755" v="16" actId="20577"/>
        <pc:sldMkLst>
          <pc:docMk/>
          <pc:sldMk cId="4284245350" sldId="272"/>
        </pc:sldMkLst>
        <pc:spChg chg="mod">
          <ac:chgData name="Tessa Ingrey" userId="76bbaaa5-65e9-438c-a633-87c6bdb8be91" providerId="ADAL" clId="{A95FB8C1-C2CA-4724-9D90-C1FCA9EB9FB3}" dt="2021-02-25T21:15:05.455" v="11" actId="1076"/>
          <ac:spMkLst>
            <pc:docMk/>
            <pc:sldMk cId="4284245350" sldId="272"/>
            <ac:spMk id="2" creationId="{00000000-0000-0000-0000-000000000000}"/>
          </ac:spMkLst>
        </pc:spChg>
        <pc:spChg chg="mod">
          <ac:chgData name="Tessa Ingrey" userId="76bbaaa5-65e9-438c-a633-87c6bdb8be91" providerId="ADAL" clId="{A95FB8C1-C2CA-4724-9D90-C1FCA9EB9FB3}" dt="2021-02-25T21:15:13.755" v="16" actId="20577"/>
          <ac:spMkLst>
            <pc:docMk/>
            <pc:sldMk cId="4284245350" sldId="272"/>
            <ac:spMk id="3" creationId="{00000000-0000-0000-0000-000000000000}"/>
          </ac:spMkLst>
        </pc:spChg>
      </pc:sldChg>
      <pc:sldChg chg="addSp delSp modSp mod modNotesTx">
        <pc:chgData name="Tessa Ingrey" userId="76bbaaa5-65e9-438c-a633-87c6bdb8be91" providerId="ADAL" clId="{A95FB8C1-C2CA-4724-9D90-C1FCA9EB9FB3}" dt="2021-02-28T21:30:08.237" v="1176" actId="20577"/>
        <pc:sldMkLst>
          <pc:docMk/>
          <pc:sldMk cId="1683183876" sldId="2647"/>
        </pc:sldMkLst>
        <pc:spChg chg="add mod">
          <ac:chgData name="Tessa Ingrey" userId="76bbaaa5-65e9-438c-a633-87c6bdb8be91" providerId="ADAL" clId="{A95FB8C1-C2CA-4724-9D90-C1FCA9EB9FB3}" dt="2021-02-25T21:53:41.175" v="689" actId="20577"/>
          <ac:spMkLst>
            <pc:docMk/>
            <pc:sldMk cId="1683183876" sldId="2647"/>
            <ac:spMk id="2" creationId="{12614A3C-AC26-476F-B046-35C166695C3A}"/>
          </ac:spMkLst>
        </pc:spChg>
        <pc:picChg chg="add del mod">
          <ac:chgData name="Tessa Ingrey" userId="76bbaaa5-65e9-438c-a633-87c6bdb8be91" providerId="ADAL" clId="{A95FB8C1-C2CA-4724-9D90-C1FCA9EB9FB3}" dt="2021-02-25T21:42:52.968" v="330" actId="478"/>
          <ac:picMkLst>
            <pc:docMk/>
            <pc:sldMk cId="1683183876" sldId="2647"/>
            <ac:picMk id="6" creationId="{B3FFED03-E414-40F8-95F6-C90797573D5C}"/>
          </ac:picMkLst>
        </pc:picChg>
      </pc:sldChg>
      <pc:sldChg chg="addSp delSp modSp mod ord modNotesTx">
        <pc:chgData name="Tessa Ingrey" userId="76bbaaa5-65e9-438c-a633-87c6bdb8be91" providerId="ADAL" clId="{A95FB8C1-C2CA-4724-9D90-C1FCA9EB9FB3}" dt="2021-02-28T21:38:10.481" v="1842" actId="20577"/>
        <pc:sldMkLst>
          <pc:docMk/>
          <pc:sldMk cId="1022996525" sldId="2648"/>
        </pc:sldMkLst>
        <pc:spChg chg="add mod">
          <ac:chgData name="Tessa Ingrey" userId="76bbaaa5-65e9-438c-a633-87c6bdb8be91" providerId="ADAL" clId="{A95FB8C1-C2CA-4724-9D90-C1FCA9EB9FB3}" dt="2021-02-25T21:29:45.391" v="37" actId="1076"/>
          <ac:spMkLst>
            <pc:docMk/>
            <pc:sldMk cId="1022996525" sldId="2648"/>
            <ac:spMk id="7" creationId="{FCDB9802-01C3-4D85-85CE-476015C3A0D2}"/>
          </ac:spMkLst>
        </pc:spChg>
        <pc:picChg chg="add">
          <ac:chgData name="Tessa Ingrey" userId="76bbaaa5-65e9-438c-a633-87c6bdb8be91" providerId="ADAL" clId="{A95FB8C1-C2CA-4724-9D90-C1FCA9EB9FB3}" dt="2021-02-25T21:24:23.405" v="18" actId="22"/>
          <ac:picMkLst>
            <pc:docMk/>
            <pc:sldMk cId="1022996525" sldId="2648"/>
            <ac:picMk id="5" creationId="{848C25AA-9621-4805-A41A-7D47E1B84848}"/>
          </ac:picMkLst>
        </pc:picChg>
        <pc:picChg chg="add del mod">
          <ac:chgData name="Tessa Ingrey" userId="76bbaaa5-65e9-438c-a633-87c6bdb8be91" providerId="ADAL" clId="{A95FB8C1-C2CA-4724-9D90-C1FCA9EB9FB3}" dt="2021-02-25T21:29:31.674" v="26" actId="478"/>
          <ac:picMkLst>
            <pc:docMk/>
            <pc:sldMk cId="1022996525" sldId="2648"/>
            <ac:picMk id="6" creationId="{903E3404-DA39-4D31-A01D-7B1A94700056}"/>
          </ac:picMkLst>
        </pc:picChg>
      </pc:sldChg>
      <pc:sldChg chg="addSp delSp modSp mod modNotesTx">
        <pc:chgData name="Tessa Ingrey" userId="76bbaaa5-65e9-438c-a633-87c6bdb8be91" providerId="ADAL" clId="{A95FB8C1-C2CA-4724-9D90-C1FCA9EB9FB3}" dt="2021-02-28T21:46:12.090" v="2266" actId="20577"/>
        <pc:sldMkLst>
          <pc:docMk/>
          <pc:sldMk cId="2703991705" sldId="2649"/>
        </pc:sldMkLst>
        <pc:spChg chg="add mod">
          <ac:chgData name="Tessa Ingrey" userId="76bbaaa5-65e9-438c-a633-87c6bdb8be91" providerId="ADAL" clId="{A95FB8C1-C2CA-4724-9D90-C1FCA9EB9FB3}" dt="2021-02-26T11:11:31.257" v="1027" actId="14100"/>
          <ac:spMkLst>
            <pc:docMk/>
            <pc:sldMk cId="2703991705" sldId="2649"/>
            <ac:spMk id="2" creationId="{94728C8E-3CF6-440A-8220-2B933BC901B0}"/>
          </ac:spMkLst>
        </pc:spChg>
        <pc:picChg chg="add del mod">
          <ac:chgData name="Tessa Ingrey" userId="76bbaaa5-65e9-438c-a633-87c6bdb8be91" providerId="ADAL" clId="{A95FB8C1-C2CA-4724-9D90-C1FCA9EB9FB3}" dt="2021-02-26T11:11:24.955" v="1025" actId="478"/>
          <ac:picMkLst>
            <pc:docMk/>
            <pc:sldMk cId="2703991705" sldId="2649"/>
            <ac:picMk id="5" creationId="{E3E10A5A-E6D9-4E91-B1C9-140A6B690DC4}"/>
          </ac:picMkLst>
        </pc:picChg>
      </pc:sldChg>
      <pc:sldChg chg="del">
        <pc:chgData name="Tessa Ingrey" userId="76bbaaa5-65e9-438c-a633-87c6bdb8be91" providerId="ADAL" clId="{A95FB8C1-C2CA-4724-9D90-C1FCA9EB9FB3}" dt="2021-02-26T11:12:37.410" v="1028" actId="47"/>
        <pc:sldMkLst>
          <pc:docMk/>
          <pc:sldMk cId="1575648264" sldId="2650"/>
        </pc:sldMkLst>
      </pc:sldChg>
      <pc:sldChg chg="addSp modSp mod modNotesTx">
        <pc:chgData name="Tessa Ingrey" userId="76bbaaa5-65e9-438c-a633-87c6bdb8be91" providerId="ADAL" clId="{A95FB8C1-C2CA-4724-9D90-C1FCA9EB9FB3}" dt="2021-02-28T21:55:15.313" v="3100" actId="20577"/>
        <pc:sldMkLst>
          <pc:docMk/>
          <pc:sldMk cId="2161755771" sldId="2651"/>
        </pc:sldMkLst>
        <pc:picChg chg="add">
          <ac:chgData name="Tessa Ingrey" userId="76bbaaa5-65e9-438c-a633-87c6bdb8be91" providerId="ADAL" clId="{A95FB8C1-C2CA-4724-9D90-C1FCA9EB9FB3}" dt="2021-02-25T21:23:24.874" v="17" actId="22"/>
          <ac:picMkLst>
            <pc:docMk/>
            <pc:sldMk cId="2161755771" sldId="2651"/>
            <ac:picMk id="3" creationId="{EC96F03B-E15A-41B3-A243-DF11C9D6D4EB}"/>
          </ac:picMkLst>
        </pc:picChg>
        <pc:picChg chg="add mod">
          <ac:chgData name="Tessa Ingrey" userId="76bbaaa5-65e9-438c-a633-87c6bdb8be91" providerId="ADAL" clId="{A95FB8C1-C2CA-4724-9D90-C1FCA9EB9FB3}" dt="2021-02-25T21:29:11.462" v="24" actId="1076"/>
          <ac:picMkLst>
            <pc:docMk/>
            <pc:sldMk cId="2161755771" sldId="2651"/>
            <ac:picMk id="5" creationId="{28370949-3C84-43F9-B6F0-E730EBF88DCA}"/>
          </ac:picMkLst>
        </pc:picChg>
      </pc:sldChg>
      <pc:sldChg chg="modSp add mod modNotesTx">
        <pc:chgData name="Tessa Ingrey" userId="76bbaaa5-65e9-438c-a633-87c6bdb8be91" providerId="ADAL" clId="{A95FB8C1-C2CA-4724-9D90-C1FCA9EB9FB3}" dt="2021-02-28T21:36:20.126" v="1711" actId="20577"/>
        <pc:sldMkLst>
          <pc:docMk/>
          <pc:sldMk cId="627364095" sldId="2652"/>
        </pc:sldMkLst>
        <pc:spChg chg="mod">
          <ac:chgData name="Tessa Ingrey" userId="76bbaaa5-65e9-438c-a633-87c6bdb8be91" providerId="ADAL" clId="{A95FB8C1-C2CA-4724-9D90-C1FCA9EB9FB3}" dt="2021-02-25T21:52:54.255" v="688" actId="20577"/>
          <ac:spMkLst>
            <pc:docMk/>
            <pc:sldMk cId="627364095" sldId="2652"/>
            <ac:spMk id="2" creationId="{12614A3C-AC26-476F-B046-35C166695C3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28/02/2021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a:t>
            </a:r>
          </a:p>
          <a:p>
            <a:r>
              <a:rPr lang="en-GB" dirty="0"/>
              <a:t>24.5x4 = 98</a:t>
            </a:r>
          </a:p>
          <a:p>
            <a:r>
              <a:rPr lang="en-GB" dirty="0"/>
              <a:t>22x5= 110</a:t>
            </a:r>
          </a:p>
          <a:p>
            <a:r>
              <a:rPr lang="en-GB" dirty="0"/>
              <a:t>Difference is 12, therefore the person who has now been included is 12 years old</a:t>
            </a:r>
          </a:p>
        </p:txBody>
      </p:sp>
      <p:sp>
        <p:nvSpPr>
          <p:cNvPr id="4" name="Slide Number Placeholder 3"/>
          <p:cNvSpPr>
            <a:spLocks noGrp="1"/>
          </p:cNvSpPr>
          <p:nvPr>
            <p:ph type="sldNum" sz="quarter" idx="5"/>
          </p:nvPr>
        </p:nvSpPr>
        <p:spPr/>
        <p:txBody>
          <a:bodyPr/>
          <a:lstStyle/>
          <a:p>
            <a:fld id="{2F929179-DAC7-4087-8034-1DBDA8E953E7}" type="slidenum">
              <a:rPr lang="en-GB" smtClean="0"/>
              <a:t>4</a:t>
            </a:fld>
            <a:endParaRPr lang="en-GB"/>
          </a:p>
        </p:txBody>
      </p:sp>
    </p:spTree>
    <p:extLst>
      <p:ext uri="{BB962C8B-B14F-4D97-AF65-F5344CB8AC3E}">
        <p14:creationId xmlns:p14="http://schemas.microsoft.com/office/powerpoint/2010/main" val="2394039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 1:</a:t>
            </a:r>
          </a:p>
          <a:p>
            <a:r>
              <a:rPr lang="en-GB" dirty="0"/>
              <a:t>2 ages are the same and the total of their ages is 16x3 = 48</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20, 20, 8</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19, 19, 10</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18, 18, 12</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17, 17, 14</a:t>
            </a:r>
          </a:p>
          <a:p>
            <a:r>
              <a:rPr lang="en-GB" dirty="0"/>
              <a:t>15, 15, 18</a:t>
            </a:r>
          </a:p>
          <a:p>
            <a:r>
              <a:rPr lang="en-GB" dirty="0"/>
              <a:t>14, 14, 20</a:t>
            </a:r>
          </a:p>
          <a:p>
            <a:r>
              <a:rPr lang="en-GB" dirty="0"/>
              <a:t>13, 13, 22</a:t>
            </a:r>
          </a:p>
          <a:p>
            <a:r>
              <a:rPr lang="en-GB" dirty="0"/>
              <a:t>16 doesn’t work as the children would all be the same age</a:t>
            </a:r>
          </a:p>
          <a:p>
            <a:endParaRPr lang="en-GB" dirty="0"/>
          </a:p>
          <a:p>
            <a:r>
              <a:rPr lang="en-GB" dirty="0"/>
              <a:t>Solution 2:</a:t>
            </a:r>
          </a:p>
          <a:p>
            <a:r>
              <a:rPr lang="en-GB" dirty="0"/>
              <a:t>26 x 5 = 130 (total of ages of all family)</a:t>
            </a:r>
          </a:p>
          <a:p>
            <a:r>
              <a:rPr lang="en-GB" dirty="0"/>
              <a:t>16x3 = 48 (total of children’s ages)</a:t>
            </a:r>
          </a:p>
          <a:p>
            <a:r>
              <a:rPr lang="en-GB" dirty="0"/>
              <a:t>130 – 48 = 82 (sum of adults ages)</a:t>
            </a:r>
          </a:p>
          <a:p>
            <a:endParaRPr lang="en-GB" dirty="0"/>
          </a:p>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5</a:t>
            </a:fld>
            <a:endParaRPr lang="en-GB"/>
          </a:p>
        </p:txBody>
      </p:sp>
    </p:spTree>
    <p:extLst>
      <p:ext uri="{BB962C8B-B14F-4D97-AF65-F5344CB8AC3E}">
        <p14:creationId xmlns:p14="http://schemas.microsoft.com/office/powerpoint/2010/main" val="2306330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a:t>
            </a:r>
          </a:p>
          <a:p>
            <a:r>
              <a:rPr lang="en-GB" dirty="0"/>
              <a:t>Total of males ages is 28 x 2 = 56</a:t>
            </a:r>
          </a:p>
          <a:p>
            <a:r>
              <a:rPr lang="en-GB" dirty="0"/>
              <a:t>Mean of all ages is (38 + 9 + 7 +56)÷5 = 22 years</a:t>
            </a:r>
          </a:p>
        </p:txBody>
      </p:sp>
      <p:sp>
        <p:nvSpPr>
          <p:cNvPr id="4" name="Slide Number Placeholder 3"/>
          <p:cNvSpPr>
            <a:spLocks noGrp="1"/>
          </p:cNvSpPr>
          <p:nvPr>
            <p:ph type="sldNum" sz="quarter" idx="5"/>
          </p:nvPr>
        </p:nvSpPr>
        <p:spPr/>
        <p:txBody>
          <a:bodyPr/>
          <a:lstStyle/>
          <a:p>
            <a:fld id="{2F929179-DAC7-4087-8034-1DBDA8E953E7}" type="slidenum">
              <a:rPr lang="en-GB" smtClean="0"/>
              <a:t>6</a:t>
            </a:fld>
            <a:endParaRPr lang="en-GB"/>
          </a:p>
        </p:txBody>
      </p:sp>
    </p:spTree>
    <p:extLst>
      <p:ext uri="{BB962C8B-B14F-4D97-AF65-F5344CB8AC3E}">
        <p14:creationId xmlns:p14="http://schemas.microsoft.com/office/powerpoint/2010/main" val="3660978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 1: </a:t>
            </a:r>
          </a:p>
          <a:p>
            <a:r>
              <a:rPr lang="en-GB" dirty="0"/>
              <a:t>5x6=30 so total of ages is 30</a:t>
            </a:r>
          </a:p>
          <a:p>
            <a:r>
              <a:rPr lang="en-GB" dirty="0"/>
              <a:t>3, 4, 6, 7, 10</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Solution 2:</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30 – 8 = 22 so other 3 ages need to sum to 22</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3, 4, 4, 7, 12	       2, 4, 4, 8, 12	1, 4, 4, 9, 12 etc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Solution 3: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6 is the middle number, and the total of 5 ages is 30</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4, 5, 6, 7, 8		3, 5, 6, 7, 9		etc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Solution 4: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6 is the middle number, the total of 5 ages is 30 and the most frequent age is 4</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4, 4, 6, 7, 9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a:t>
            </a:r>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7</a:t>
            </a:fld>
            <a:endParaRPr lang="en-GB"/>
          </a:p>
        </p:txBody>
      </p:sp>
    </p:spTree>
    <p:extLst>
      <p:ext uri="{BB962C8B-B14F-4D97-AF65-F5344CB8AC3E}">
        <p14:creationId xmlns:p14="http://schemas.microsoft.com/office/powerpoint/2010/main" val="727550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 1:</a:t>
            </a:r>
          </a:p>
          <a:p>
            <a:r>
              <a:rPr lang="en-GB" dirty="0"/>
              <a:t>6, 6, 6, 6, 6		4, 5, 6, 7, 8		3, 4, 6, 8, 9	etc</a:t>
            </a:r>
          </a:p>
          <a:p>
            <a:r>
              <a:rPr lang="en-GB" dirty="0"/>
              <a:t>Sum of each group is 30, then dividing by 5 gives a mean of 6</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Solution 2:</a:t>
            </a:r>
          </a:p>
          <a:p>
            <a:r>
              <a:rPr lang="en-GB" dirty="0"/>
              <a:t>2, 3, 4, 10, 11		2, 3, 4, 9, 12   		1, 2, 4, 10, 13  etc</a:t>
            </a:r>
          </a:p>
          <a:p>
            <a:r>
              <a:rPr lang="en-GB" dirty="0"/>
              <a:t>Sum of each group is 30, the middle value has to be 4</a:t>
            </a:r>
          </a:p>
          <a:p>
            <a:r>
              <a:rPr lang="en-GB" dirty="0"/>
              <a:t>This means that the remaining 4 values sum to 26, with 2 values less than or equal to 4 and 2 values greater than or equal to  4</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Solution 3:</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Sum of each group is 30, the middle value has to be 4 and the most frequent number is 2.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 means the first 3 values are: 2, 2, 4. the remaining 2 values have to sum to 22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2, 2, 4, 10, 12		2, 2, 4, 9, 13		2, 2, 4, 8, 14 etc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Solution 4:</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Sum of each group is 30, the middle value has to be 4 and the most frequent number is 2.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This means the first 3 values are: 2, 2, 4</a:t>
            </a:r>
            <a:r>
              <a:rPr lang="en-GB"/>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t>The </a:t>
            </a:r>
            <a:r>
              <a:rPr lang="en-GB" dirty="0"/>
              <a:t>difference between the smallest and largest value is 13, therefore the largest value has to be 15 as we know the smallest value is 2.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2, 2, 4, 7, 15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8</a:t>
            </a:fld>
            <a:endParaRPr lang="en-GB"/>
          </a:p>
        </p:txBody>
      </p:sp>
    </p:spTree>
    <p:extLst>
      <p:ext uri="{BB962C8B-B14F-4D97-AF65-F5344CB8AC3E}">
        <p14:creationId xmlns:p14="http://schemas.microsoft.com/office/powerpoint/2010/main" val="4124227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hyperlink" Target="mailto:Jenny.Burn@hants.gov.uk" TargetMode="External"/><Relationship Id="rId7" Type="http://schemas.openxmlformats.org/officeDocument/2006/relationships/image" Target="../media/image11.png"/><Relationship Id="rId2" Type="http://schemas.openxmlformats.org/officeDocument/2006/relationships/hyperlink" Target="mailto:Jo.Lees@hants.gov.uk"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mailto:hias.enquiries@hants.gov.uk" TargetMode="External"/><Relationship Id="rId4" Type="http://schemas.openxmlformats.org/officeDocument/2006/relationships/hyperlink" Target="mailto:Tessa.Ingrey@hants.gov.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88182" y="1292248"/>
            <a:ext cx="7772400" cy="1470025"/>
          </a:xfrm>
        </p:spPr>
        <p:txBody>
          <a:bodyPr>
            <a:normAutofit/>
          </a:bodyPr>
          <a:lstStyle/>
          <a:p>
            <a:pPr algn="l"/>
            <a:r>
              <a:rPr lang="en-GB" b="1" dirty="0"/>
              <a:t>Year 8</a:t>
            </a:r>
          </a:p>
        </p:txBody>
      </p:sp>
      <p:sp>
        <p:nvSpPr>
          <p:cNvPr id="3" name="Subtitle 2"/>
          <p:cNvSpPr>
            <a:spLocks noGrp="1"/>
          </p:cNvSpPr>
          <p:nvPr>
            <p:ph type="subTitle" idx="1"/>
          </p:nvPr>
        </p:nvSpPr>
        <p:spPr>
          <a:xfrm>
            <a:off x="1898634" y="2278595"/>
            <a:ext cx="8029025" cy="622920"/>
          </a:xfrm>
        </p:spPr>
        <p:txBody>
          <a:bodyPr>
            <a:normAutofit fontScale="25000" lnSpcReduction="20000"/>
          </a:bodyPr>
          <a:lstStyle/>
          <a:p>
            <a:pPr algn="l"/>
            <a:endParaRPr lang="en-GB" sz="6000" b="1" dirty="0">
              <a:solidFill>
                <a:schemeClr val="tx1"/>
              </a:solidFill>
            </a:endParaRPr>
          </a:p>
          <a:p>
            <a:pPr algn="l"/>
            <a:r>
              <a:rPr lang="en-GB" sz="7600" b="1" dirty="0">
                <a:solidFill>
                  <a:schemeClr val="tx1"/>
                </a:solidFill>
              </a:rPr>
              <a:t>Statistics: Graphs, charts and averages for numerical data (unit 8.9) </a:t>
            </a:r>
          </a:p>
          <a:p>
            <a:pPr algn="l"/>
            <a:endParaRPr lang="en-GB" sz="7600" dirty="0">
              <a:solidFill>
                <a:schemeClr val="tx1"/>
              </a:solidFill>
            </a:endParaRPr>
          </a:p>
          <a:p>
            <a:pPr marL="360000" indent="-360000" algn="l">
              <a:buFont typeface="Arial" panose="020B0604020202020204" pitchFamily="34" charset="0"/>
              <a:buChar char="•"/>
            </a:pPr>
            <a:r>
              <a:rPr lang="en-GB" sz="7200" b="1" dirty="0">
                <a:solidFill>
                  <a:schemeClr val="tx1"/>
                </a:solidFill>
              </a:rPr>
              <a:t>Construct and interpret appropriate tables, charts and diagrams, including frequency tables, bar charts, pie charts and pictograms for categorical data </a:t>
            </a:r>
          </a:p>
          <a:p>
            <a:pPr marL="360000" indent="-360000" algn="l">
              <a:buFont typeface="Arial" panose="020B0604020202020204" pitchFamily="34" charset="0"/>
              <a:buChar char="•"/>
            </a:pPr>
            <a:r>
              <a:rPr lang="en-GB" sz="7200" b="1" dirty="0">
                <a:solidFill>
                  <a:schemeClr val="tx1"/>
                </a:solidFill>
              </a:rPr>
              <a:t>Construct and interpret vertical line (or bar) charts for ungrouped numerical data and grouped numerical data. </a:t>
            </a:r>
          </a:p>
          <a:p>
            <a:pPr marL="360000" indent="-360000" algn="l">
              <a:buFont typeface="Arial" panose="020B0604020202020204" pitchFamily="34" charset="0"/>
              <a:buChar char="•"/>
            </a:pPr>
            <a:r>
              <a:rPr lang="en-GB" sz="7200" b="1" dirty="0">
                <a:solidFill>
                  <a:schemeClr val="tx1"/>
                </a:solidFill>
              </a:rPr>
              <a:t>Calculate and interpret measures of central tendency and spread, including consideration of outliers.</a:t>
            </a:r>
            <a:endParaRPr lang="en-GB" sz="7200" b="1" i="1" dirty="0">
              <a:solidFill>
                <a:schemeClr val="tx1"/>
              </a:solidFill>
            </a:endParaRP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a:xfrm>
            <a:off x="210104" y="1254125"/>
            <a:ext cx="11499542" cy="4349750"/>
          </a:xfrm>
        </p:spPr>
        <p:txBody>
          <a:bodyPr/>
          <a:lstStyle/>
          <a:p>
            <a:pPr marL="0" indent="0">
              <a:buNone/>
            </a:pPr>
            <a:r>
              <a:rPr lang="en-GB" sz="1600" dirty="0"/>
              <a:t>These slides are intended to support teachers and students with a blended approach to learning, either in-class or online. The tasks are intended to form part of a learning journey and could be the basis of either one lesson or a short sequence of connected lessons. </a:t>
            </a:r>
          </a:p>
          <a:p>
            <a:pPr marL="0" indent="0">
              <a:buNone/>
            </a:pPr>
            <a:endParaRPr lang="en-GB" sz="1600" dirty="0"/>
          </a:p>
          <a:p>
            <a:pPr marL="0" indent="0">
              <a:buNone/>
            </a:pPr>
            <a:r>
              <a:rPr lang="en-GB" sz="1600"/>
              <a:t>Teachers </a:t>
            </a:r>
            <a:r>
              <a:rPr lang="en-GB" sz="1600" dirty="0"/>
              <a:t>should delete, change and add slides to suit the needs of their students. Extra slides with personalised prompts and appropriate examples based on previous teaching may be suitable. When changing the slide-deck, teachers should consider:</a:t>
            </a:r>
          </a:p>
          <a:p>
            <a:pPr lvl="1"/>
            <a:r>
              <a:rPr lang="en-GB" sz="1600" dirty="0"/>
              <a:t>Their expectations for the use of representations such as bar models, number lines, arrays and geometric diagrams.</a:t>
            </a:r>
          </a:p>
          <a:p>
            <a:pPr lvl="1"/>
            <a:r>
              <a:rPr lang="en-GB" sz="1600" dirty="0"/>
              <a:t>Which strategies and methods students should use and record when solving problems or identifying solutions. This could include a range of informal jottings and diagrams, the use of tables to record solutions systematically and formal or informal calculation methods.</a:t>
            </a:r>
          </a:p>
          <a:p>
            <a:pPr marL="0" indent="0">
              <a:buNone/>
            </a:pPr>
            <a:endParaRPr lang="en-GB" sz="1600" dirty="0"/>
          </a:p>
          <a:p>
            <a:pPr marL="0" indent="0">
              <a:buNone/>
            </a:pPr>
            <a:r>
              <a:rPr lang="en-GB" sz="1600" dirty="0"/>
              <a:t>Teachers may also wish to record a ‘voice over’ to talk students through the slides. </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1444101" y="304368"/>
            <a:ext cx="6883153" cy="603682"/>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85818" y="27521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aphicFrame>
        <p:nvGraphicFramePr>
          <p:cNvPr id="4" name="Table 3">
            <a:extLst>
              <a:ext uri="{FF2B5EF4-FFF2-40B4-BE49-F238E27FC236}">
                <a16:creationId xmlns:a16="http://schemas.microsoft.com/office/drawing/2014/main" id="{D8E8323C-C806-423C-9B91-D409CDD276ED}"/>
              </a:ext>
            </a:extLst>
          </p:cNvPr>
          <p:cNvGraphicFramePr>
            <a:graphicFrameLocks noGrp="1"/>
          </p:cNvGraphicFramePr>
          <p:nvPr>
            <p:extLst>
              <p:ext uri="{D42A27DB-BD31-4B8C-83A1-F6EECF244321}">
                <p14:modId xmlns:p14="http://schemas.microsoft.com/office/powerpoint/2010/main" val="4059003154"/>
              </p:ext>
            </p:extLst>
          </p:nvPr>
        </p:nvGraphicFramePr>
        <p:xfrm>
          <a:off x="2209893" y="711628"/>
          <a:ext cx="7165204" cy="5367435"/>
        </p:xfrm>
        <a:graphic>
          <a:graphicData uri="http://schemas.openxmlformats.org/drawingml/2006/table">
            <a:tbl>
              <a:tblPr firstRow="1" firstCol="1" bandRow="1">
                <a:tableStyleId>{5C22544A-7EE6-4342-B048-85BDC9FD1C3A}</a:tableStyleId>
              </a:tblPr>
              <a:tblGrid>
                <a:gridCol w="693487">
                  <a:extLst>
                    <a:ext uri="{9D8B030D-6E8A-4147-A177-3AD203B41FA5}">
                      <a16:colId xmlns:a16="http://schemas.microsoft.com/office/drawing/2014/main" val="3537107209"/>
                    </a:ext>
                  </a:extLst>
                </a:gridCol>
                <a:gridCol w="1604212">
                  <a:extLst>
                    <a:ext uri="{9D8B030D-6E8A-4147-A177-3AD203B41FA5}">
                      <a16:colId xmlns:a16="http://schemas.microsoft.com/office/drawing/2014/main" val="2308527142"/>
                    </a:ext>
                  </a:extLst>
                </a:gridCol>
                <a:gridCol w="4867505">
                  <a:extLst>
                    <a:ext uri="{9D8B030D-6E8A-4147-A177-3AD203B41FA5}">
                      <a16:colId xmlns:a16="http://schemas.microsoft.com/office/drawing/2014/main" val="58298509"/>
                    </a:ext>
                  </a:extLst>
                </a:gridCol>
              </a:tblGrid>
              <a:tr h="289819">
                <a:tc gridSpan="3">
                  <a:txBody>
                    <a:bodyPr/>
                    <a:lstStyle/>
                    <a:p>
                      <a:pPr algn="ctr">
                        <a:lnSpc>
                          <a:spcPct val="115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YEAR 8 : SPRING TERM OVERVIEW</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1000"/>
                        </a:spcAft>
                      </a:pP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l">
                        <a:lnSpc>
                          <a:spcPct val="115000"/>
                        </a:lnSpc>
                        <a:spcAft>
                          <a:spcPts val="10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46933579"/>
                  </a:ext>
                </a:extLst>
              </a:tr>
              <a:tr h="422818">
                <a:tc>
                  <a:txBody>
                    <a:bodyPr/>
                    <a:lstStyle/>
                    <a:p>
                      <a:pPr algn="ctr">
                        <a:lnSpc>
                          <a:spcPct val="115000"/>
                        </a:lnSpc>
                        <a:spcAft>
                          <a:spcPts val="1000"/>
                        </a:spcAft>
                      </a:pPr>
                      <a:r>
                        <a:rPr lang="en-GB" sz="1600" dirty="0">
                          <a:effectLst/>
                        </a:rPr>
                        <a:t>Week</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b="1" dirty="0">
                          <a:solidFill>
                            <a:schemeClr val="bg1"/>
                          </a:solidFill>
                          <a:effectLst/>
                        </a:rPr>
                        <a:t>HIAS Unit </a:t>
                      </a:r>
                      <a:r>
                        <a:rPr lang="en-GB" sz="2000" b="1" dirty="0">
                          <a:solidFill>
                            <a:schemeClr val="bg1"/>
                          </a:solidFill>
                          <a:effectLst/>
                        </a:rPr>
                        <a:t> </a:t>
                      </a:r>
                      <a:endParaRPr lang="en-GB"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l">
                        <a:lnSpc>
                          <a:spcPct val="115000"/>
                        </a:lnSpc>
                        <a:spcAft>
                          <a:spcPts val="1000"/>
                        </a:spcAft>
                      </a:pPr>
                      <a:r>
                        <a:rPr lang="en-GB" sz="2000" b="1" dirty="0">
                          <a:solidFill>
                            <a:schemeClr val="bg1"/>
                          </a:solidFill>
                          <a:effectLst/>
                        </a:rPr>
                        <a:t>Topic </a:t>
                      </a:r>
                      <a:endParaRPr lang="en-GB"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3522243573"/>
                  </a:ext>
                </a:extLst>
              </a:tr>
              <a:tr h="549705">
                <a:tc>
                  <a:txBody>
                    <a:bodyPr/>
                    <a:lstStyle/>
                    <a:p>
                      <a:pPr algn="ctr">
                        <a:lnSpc>
                          <a:spcPct val="115000"/>
                        </a:lnSpc>
                        <a:spcAft>
                          <a:spcPts val="1000"/>
                        </a:spcAft>
                      </a:pPr>
                      <a:r>
                        <a:rPr lang="en-GB" sz="1800" dirty="0">
                          <a:effectLst/>
                        </a:rPr>
                        <a:t>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Unit 8.6</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a:effectLst/>
                        </a:rPr>
                        <a:t>Geometry: Formulae for perimeters and areas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0296429"/>
                  </a:ext>
                </a:extLst>
              </a:tr>
              <a:tr h="362456">
                <a:tc>
                  <a:txBody>
                    <a:bodyPr/>
                    <a:lstStyle/>
                    <a:p>
                      <a:pPr algn="ctr">
                        <a:lnSpc>
                          <a:spcPct val="115000"/>
                        </a:lnSpc>
                        <a:spcAft>
                          <a:spcPts val="1000"/>
                        </a:spcAft>
                      </a:pPr>
                      <a:r>
                        <a:rPr lang="en-GB" sz="1800" dirty="0">
                          <a:effectLst/>
                        </a:rPr>
                        <a:t>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Unit 8.7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Accuracy, powers, and roots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4397431"/>
                  </a:ext>
                </a:extLst>
              </a:tr>
              <a:tr h="362456">
                <a:tc>
                  <a:txBody>
                    <a:bodyPr/>
                    <a:lstStyle/>
                    <a:p>
                      <a:pPr algn="ctr">
                        <a:lnSpc>
                          <a:spcPct val="115000"/>
                        </a:lnSpc>
                        <a:spcAft>
                          <a:spcPts val="1000"/>
                        </a:spcAft>
                      </a:pPr>
                      <a:r>
                        <a:rPr lang="en-GB" sz="1800" dirty="0">
                          <a:effectLst/>
                        </a:rPr>
                        <a:t>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a:effectLst/>
                        </a:rPr>
                        <a:t>Unit 8.8</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Compound measures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9500993"/>
                  </a:ext>
                </a:extLst>
              </a:tr>
              <a:tr h="362456">
                <a:tc>
                  <a:txBody>
                    <a:bodyPr/>
                    <a:lstStyle/>
                    <a:p>
                      <a:pPr algn="ctr">
                        <a:lnSpc>
                          <a:spcPct val="115000"/>
                        </a:lnSpc>
                        <a:spcAft>
                          <a:spcPts val="1000"/>
                        </a:spcAft>
                      </a:pPr>
                      <a:r>
                        <a:rPr lang="en-GB" sz="1800" dirty="0">
                          <a:effectLst/>
                        </a:rPr>
                        <a:t>4</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15000"/>
                        </a:lnSpc>
                        <a:spcAft>
                          <a:spcPts val="1000"/>
                        </a:spcAft>
                      </a:pPr>
                      <a:r>
                        <a:rPr lang="en-GB" sz="1600">
                          <a:effectLst/>
                        </a:rPr>
                        <a:t>Unit 8.9</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Statistics: Graphs and charts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0280606"/>
                  </a:ext>
                </a:extLst>
              </a:tr>
              <a:tr h="362456">
                <a:tc>
                  <a:txBody>
                    <a:bodyPr/>
                    <a:lstStyle/>
                    <a:p>
                      <a:pPr algn="ctr">
                        <a:lnSpc>
                          <a:spcPct val="115000"/>
                        </a:lnSpc>
                        <a:spcAft>
                          <a:spcPts val="1000"/>
                        </a:spcAft>
                      </a:pPr>
                      <a:r>
                        <a:rPr lang="en-GB" sz="1800" dirty="0">
                          <a:effectLst/>
                        </a:rPr>
                        <a:t>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600" dirty="0">
                          <a:effectLst/>
                        </a:rPr>
                        <a:t>Statistics: averages for numerical data</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6433354"/>
                  </a:ext>
                </a:extLst>
              </a:tr>
              <a:tr h="240120">
                <a:tc>
                  <a:txBody>
                    <a:bodyPr/>
                    <a:lstStyle/>
                    <a:p>
                      <a:pPr algn="ctr">
                        <a:lnSpc>
                          <a:spcPct val="115000"/>
                        </a:lnSpc>
                        <a:spcAft>
                          <a:spcPts val="100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400" dirty="0">
                          <a:effectLst/>
                        </a:rPr>
                        <a:t>Half term</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4860918"/>
                  </a:ext>
                </a:extLst>
              </a:tr>
              <a:tr h="428701">
                <a:tc rowSpan="2">
                  <a:txBody>
                    <a:bodyPr/>
                    <a:lstStyle/>
                    <a:p>
                      <a:pPr algn="ctr">
                        <a:lnSpc>
                          <a:spcPct val="115000"/>
                        </a:lnSpc>
                        <a:spcAft>
                          <a:spcPts val="1000"/>
                        </a:spcAft>
                      </a:pPr>
                      <a:r>
                        <a:rPr lang="en-GB" sz="1800" dirty="0">
                          <a:effectLst/>
                        </a:rPr>
                        <a:t>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l">
                        <a:lnSpc>
                          <a:spcPct val="115000"/>
                        </a:lnSpc>
                        <a:spcAft>
                          <a:spcPts val="1000"/>
                        </a:spcAft>
                      </a:pPr>
                      <a:r>
                        <a:rPr lang="en-GB" sz="1600" dirty="0">
                          <a:effectLst/>
                        </a:rPr>
                        <a:t>Unit 8.10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Number: Standard form (representing numbers)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4322623"/>
                  </a:ext>
                </a:extLst>
              </a:tr>
              <a:tr h="167299">
                <a:tc vMerge="1">
                  <a:txBody>
                    <a:bodyPr/>
                    <a:lstStyle/>
                    <a:p>
                      <a:pPr algn="ctr">
                        <a:lnSpc>
                          <a:spcPct val="115000"/>
                        </a:lnSpc>
                        <a:spcAft>
                          <a:spcPts val="10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rowSpan="2">
                  <a:txBody>
                    <a:bodyPr/>
                    <a:lstStyle/>
                    <a:p>
                      <a:pPr algn="l">
                        <a:lnSpc>
                          <a:spcPct val="115000"/>
                        </a:lnSpc>
                        <a:spcAft>
                          <a:spcPts val="1000"/>
                        </a:spcAft>
                      </a:pPr>
                      <a:r>
                        <a:rPr lang="en-GB" sz="1600" dirty="0">
                          <a:effectLst/>
                        </a:rPr>
                        <a:t>Number: Standard form (simple calculations)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4382580"/>
                  </a:ext>
                </a:extLst>
              </a:tr>
              <a:tr h="267706">
                <a:tc rowSpan="2">
                  <a:txBody>
                    <a:bodyPr/>
                    <a:lstStyle/>
                    <a:p>
                      <a:pPr algn="ctr">
                        <a:lnSpc>
                          <a:spcPct val="115000"/>
                        </a:lnSpc>
                        <a:spcAft>
                          <a:spcPts val="1000"/>
                        </a:spcAft>
                      </a:pPr>
                      <a:r>
                        <a:rPr lang="en-GB" sz="1800" dirty="0">
                          <a:effectLst/>
                        </a:rPr>
                        <a:t>7</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vMerge="1">
                  <a:txBody>
                    <a:bodyPr/>
                    <a:lstStyle/>
                    <a:p>
                      <a:pPr algn="l">
                        <a:lnSpc>
                          <a:spcPct val="115000"/>
                        </a:lnSpc>
                        <a:spcAft>
                          <a:spcPts val="1000"/>
                        </a:spcAft>
                      </a:pPr>
                      <a:r>
                        <a:rPr lang="en-GB" sz="1600" dirty="0">
                          <a:effectLst/>
                        </a:rPr>
                        <a:t>Number: Standard form (simple calculations)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3169467"/>
                  </a:ext>
                </a:extLst>
              </a:tr>
              <a:tr h="281999">
                <a:tc vMerge="1">
                  <a:txBody>
                    <a:bodyPr/>
                    <a:lstStyle/>
                    <a:p>
                      <a:pPr algn="ctr">
                        <a:lnSpc>
                          <a:spcPct val="115000"/>
                        </a:lnSpc>
                        <a:spcAft>
                          <a:spcPts val="10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rowSpan="2">
                  <a:txBody>
                    <a:bodyPr/>
                    <a:lstStyle/>
                    <a:p>
                      <a:pPr algn="l">
                        <a:lnSpc>
                          <a:spcPct val="115000"/>
                        </a:lnSpc>
                        <a:spcAft>
                          <a:spcPts val="1000"/>
                        </a:spcAft>
                      </a:pPr>
                      <a:r>
                        <a:rPr lang="en-GB" sz="1600" dirty="0">
                          <a:effectLst/>
                        </a:rPr>
                        <a:t>Number: Prime factorisations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6974810"/>
                  </a:ext>
                </a:extLst>
              </a:tr>
              <a:tr h="0">
                <a:tc>
                  <a:txBody>
                    <a:bodyPr/>
                    <a:lstStyle/>
                    <a:p>
                      <a:pPr algn="ctr">
                        <a:lnSpc>
                          <a:spcPct val="115000"/>
                        </a:lnSpc>
                        <a:spcAft>
                          <a:spcPts val="1000"/>
                        </a:spcAft>
                      </a:pPr>
                      <a:r>
                        <a:rPr lang="en-GB" sz="1800" dirty="0">
                          <a:effectLst/>
                        </a:rPr>
                        <a:t>8</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vMerge="1">
                  <a:txBody>
                    <a:bodyPr/>
                    <a:lstStyle/>
                    <a:p>
                      <a:pPr algn="l">
                        <a:lnSpc>
                          <a:spcPct val="115000"/>
                        </a:lnSpc>
                        <a:spcAft>
                          <a:spcPts val="1000"/>
                        </a:spcAft>
                      </a:pPr>
                      <a:r>
                        <a:rPr lang="en-GB" sz="1600" dirty="0">
                          <a:effectLst/>
                        </a:rPr>
                        <a:t>Number: Prime factorisations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2930361"/>
                  </a:ext>
                </a:extLst>
              </a:tr>
              <a:tr h="362456">
                <a:tc>
                  <a:txBody>
                    <a:bodyPr/>
                    <a:lstStyle/>
                    <a:p>
                      <a:pPr algn="ctr">
                        <a:lnSpc>
                          <a:spcPct val="115000"/>
                        </a:lnSpc>
                        <a:spcAft>
                          <a:spcPts val="1000"/>
                        </a:spcAft>
                      </a:pPr>
                      <a:r>
                        <a:rPr lang="en-GB" sz="1800" dirty="0">
                          <a:effectLst/>
                        </a:rPr>
                        <a:t>9</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15000"/>
                        </a:lnSpc>
                        <a:spcAft>
                          <a:spcPts val="1000"/>
                        </a:spcAft>
                      </a:pPr>
                      <a:r>
                        <a:rPr lang="en-GB" sz="1600">
                          <a:effectLst/>
                        </a:rPr>
                        <a:t>Unit 8.11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Graphs: Linear and quadratic</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1560867"/>
                  </a:ext>
                </a:extLst>
              </a:tr>
              <a:tr h="549705">
                <a:tc>
                  <a:txBody>
                    <a:bodyPr/>
                    <a:lstStyle/>
                    <a:p>
                      <a:pPr algn="ctr">
                        <a:lnSpc>
                          <a:spcPct val="115000"/>
                        </a:lnSpc>
                        <a:spcAft>
                          <a:spcPts val="1000"/>
                        </a:spcAft>
                      </a:pPr>
                      <a:r>
                        <a:rPr lang="en-GB" sz="1800" dirty="0">
                          <a:effectLst/>
                        </a:rPr>
                        <a:t>10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600" dirty="0">
                          <a:effectLst/>
                        </a:rPr>
                        <a:t>Graphs: Simultaneous equations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3841416"/>
                  </a:ext>
                </a:extLst>
              </a:tr>
            </a:tbl>
          </a:graphicData>
        </a:graphic>
      </p:graphicFrame>
    </p:spTree>
    <p:extLst>
      <p:ext uri="{BB962C8B-B14F-4D97-AF65-F5344CB8AC3E}">
        <p14:creationId xmlns:p14="http://schemas.microsoft.com/office/powerpoint/2010/main" val="2644395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2" name="TextBox 1">
            <a:extLst>
              <a:ext uri="{FF2B5EF4-FFF2-40B4-BE49-F238E27FC236}">
                <a16:creationId xmlns:a16="http://schemas.microsoft.com/office/drawing/2014/main" id="{12614A3C-AC26-476F-B046-35C166695C3A}"/>
              </a:ext>
            </a:extLst>
          </p:cNvPr>
          <p:cNvSpPr txBox="1"/>
          <p:nvPr/>
        </p:nvSpPr>
        <p:spPr>
          <a:xfrm>
            <a:off x="2337816" y="2020824"/>
            <a:ext cx="7516368" cy="1754326"/>
          </a:xfrm>
          <a:prstGeom prst="rect">
            <a:avLst/>
          </a:prstGeom>
          <a:noFill/>
        </p:spPr>
        <p:txBody>
          <a:bodyPr wrap="square" rtlCol="0">
            <a:spAutoFit/>
          </a:bodyPr>
          <a:lstStyle/>
          <a:p>
            <a:r>
              <a:rPr lang="en-GB" dirty="0"/>
              <a:t>There are five people in the Baker family. </a:t>
            </a:r>
          </a:p>
          <a:p>
            <a:endParaRPr lang="en-GB" dirty="0"/>
          </a:p>
          <a:p>
            <a:r>
              <a:rPr lang="en-GB" dirty="0"/>
              <a:t>The mean of the ages of four of them is 24.5, the mean of all five members of the family is 22. </a:t>
            </a:r>
          </a:p>
          <a:p>
            <a:endParaRPr lang="en-GB" dirty="0"/>
          </a:p>
          <a:p>
            <a:r>
              <a:rPr lang="en-GB" dirty="0"/>
              <a:t>What is the age of the person who has now been included?</a:t>
            </a:r>
          </a:p>
        </p:txBody>
      </p:sp>
    </p:spTree>
    <p:extLst>
      <p:ext uri="{BB962C8B-B14F-4D97-AF65-F5344CB8AC3E}">
        <p14:creationId xmlns:p14="http://schemas.microsoft.com/office/powerpoint/2010/main" val="1683183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2" name="TextBox 1">
            <a:extLst>
              <a:ext uri="{FF2B5EF4-FFF2-40B4-BE49-F238E27FC236}">
                <a16:creationId xmlns:a16="http://schemas.microsoft.com/office/drawing/2014/main" id="{12614A3C-AC26-476F-B046-35C166695C3A}"/>
              </a:ext>
            </a:extLst>
          </p:cNvPr>
          <p:cNvSpPr txBox="1"/>
          <p:nvPr/>
        </p:nvSpPr>
        <p:spPr>
          <a:xfrm>
            <a:off x="2337816" y="2020824"/>
            <a:ext cx="7516368" cy="2308324"/>
          </a:xfrm>
          <a:prstGeom prst="rect">
            <a:avLst/>
          </a:prstGeom>
          <a:noFill/>
        </p:spPr>
        <p:txBody>
          <a:bodyPr wrap="square" rtlCol="0">
            <a:spAutoFit/>
          </a:bodyPr>
          <a:lstStyle/>
          <a:p>
            <a:r>
              <a:rPr lang="en-GB" dirty="0"/>
              <a:t>There are five people in the Green family, there are three children, which includes twins.</a:t>
            </a:r>
          </a:p>
          <a:p>
            <a:endParaRPr lang="en-GB" dirty="0"/>
          </a:p>
          <a:p>
            <a:r>
              <a:rPr lang="en-GB" dirty="0"/>
              <a:t>The mean age of the children is 16 years. What ages could the children be? Give at least 3 possibilities.</a:t>
            </a:r>
          </a:p>
          <a:p>
            <a:endParaRPr lang="en-GB" dirty="0"/>
          </a:p>
          <a:p>
            <a:r>
              <a:rPr lang="en-GB" dirty="0"/>
              <a:t>The mean age of the family is 26 years, what is the sum of the adults ages?</a:t>
            </a:r>
          </a:p>
        </p:txBody>
      </p:sp>
    </p:spTree>
    <p:extLst>
      <p:ext uri="{BB962C8B-B14F-4D97-AF65-F5344CB8AC3E}">
        <p14:creationId xmlns:p14="http://schemas.microsoft.com/office/powerpoint/2010/main" val="627364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5" name="Picture 4">
            <a:extLst>
              <a:ext uri="{FF2B5EF4-FFF2-40B4-BE49-F238E27FC236}">
                <a16:creationId xmlns:a16="http://schemas.microsoft.com/office/drawing/2014/main" id="{848C25AA-9621-4805-A41A-7D47E1B84848}"/>
              </a:ext>
            </a:extLst>
          </p:cNvPr>
          <p:cNvPicPr>
            <a:picLocks noChangeAspect="1"/>
          </p:cNvPicPr>
          <p:nvPr/>
        </p:nvPicPr>
        <p:blipFill>
          <a:blip r:embed="rId3"/>
          <a:stretch>
            <a:fillRect/>
          </a:stretch>
        </p:blipFill>
        <p:spPr>
          <a:xfrm>
            <a:off x="1204912" y="1238250"/>
            <a:ext cx="9782175" cy="4381500"/>
          </a:xfrm>
          <a:prstGeom prst="rect">
            <a:avLst/>
          </a:prstGeom>
        </p:spPr>
      </p:pic>
      <p:sp>
        <p:nvSpPr>
          <p:cNvPr id="7" name="TextBox 6">
            <a:extLst>
              <a:ext uri="{FF2B5EF4-FFF2-40B4-BE49-F238E27FC236}">
                <a16:creationId xmlns:a16="http://schemas.microsoft.com/office/drawing/2014/main" id="{FCDB9802-01C3-4D85-85CE-476015C3A0D2}"/>
              </a:ext>
            </a:extLst>
          </p:cNvPr>
          <p:cNvSpPr txBox="1"/>
          <p:nvPr/>
        </p:nvSpPr>
        <p:spPr>
          <a:xfrm>
            <a:off x="7670257" y="6357603"/>
            <a:ext cx="2744192" cy="369332"/>
          </a:xfrm>
          <a:prstGeom prst="rect">
            <a:avLst/>
          </a:prstGeom>
          <a:noFill/>
        </p:spPr>
        <p:txBody>
          <a:bodyPr wrap="square">
            <a:spAutoFit/>
          </a:bodyPr>
          <a:lstStyle/>
          <a:p>
            <a:r>
              <a:rPr lang="en-GB" dirty="0">
                <a:solidFill>
                  <a:srgbClr val="00B0F0"/>
                </a:solidFill>
              </a:rPr>
              <a:t>Adapted from </a:t>
            </a:r>
            <a:r>
              <a:rPr lang="en-GB" dirty="0" err="1">
                <a:solidFill>
                  <a:srgbClr val="00B0F0"/>
                </a:solidFill>
              </a:rPr>
              <a:t>Testbase</a:t>
            </a:r>
            <a:endParaRPr lang="en-GB" dirty="0">
              <a:solidFill>
                <a:srgbClr val="00B0F0"/>
              </a:solidFill>
            </a:endParaRPr>
          </a:p>
        </p:txBody>
      </p:sp>
    </p:spTree>
    <p:extLst>
      <p:ext uri="{BB962C8B-B14F-4D97-AF65-F5344CB8AC3E}">
        <p14:creationId xmlns:p14="http://schemas.microsoft.com/office/powerpoint/2010/main" val="1022996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7" name="TextBox 6">
            <a:extLst>
              <a:ext uri="{FF2B5EF4-FFF2-40B4-BE49-F238E27FC236}">
                <a16:creationId xmlns:a16="http://schemas.microsoft.com/office/drawing/2014/main" id="{B73358C2-34B6-4FC3-9DE7-565F49E62239}"/>
              </a:ext>
            </a:extLst>
          </p:cNvPr>
          <p:cNvSpPr txBox="1"/>
          <p:nvPr/>
        </p:nvSpPr>
        <p:spPr>
          <a:xfrm>
            <a:off x="8682754" y="6505996"/>
            <a:ext cx="2476163" cy="276999"/>
          </a:xfrm>
          <a:prstGeom prst="rect">
            <a:avLst/>
          </a:prstGeom>
          <a:noFill/>
        </p:spPr>
        <p:txBody>
          <a:bodyPr wrap="square" rtlCol="0">
            <a:spAutoFit/>
          </a:bodyPr>
          <a:lstStyle/>
          <a:p>
            <a:r>
              <a:rPr lang="en-GB" sz="1200" dirty="0" err="1"/>
              <a:t>Testbase</a:t>
            </a:r>
            <a:r>
              <a:rPr lang="en-GB" sz="1200" dirty="0"/>
              <a:t> question</a:t>
            </a:r>
          </a:p>
        </p:txBody>
      </p:sp>
      <p:sp>
        <p:nvSpPr>
          <p:cNvPr id="2" name="TextBox 1">
            <a:extLst>
              <a:ext uri="{FF2B5EF4-FFF2-40B4-BE49-F238E27FC236}">
                <a16:creationId xmlns:a16="http://schemas.microsoft.com/office/drawing/2014/main" id="{94728C8E-3CF6-440A-8220-2B933BC901B0}"/>
              </a:ext>
            </a:extLst>
          </p:cNvPr>
          <p:cNvSpPr txBox="1"/>
          <p:nvPr/>
        </p:nvSpPr>
        <p:spPr>
          <a:xfrm>
            <a:off x="2944368" y="1299305"/>
            <a:ext cx="6025896" cy="3693319"/>
          </a:xfrm>
          <a:prstGeom prst="rect">
            <a:avLst/>
          </a:prstGeom>
          <a:noFill/>
        </p:spPr>
        <p:txBody>
          <a:bodyPr wrap="square" rtlCol="0">
            <a:spAutoFit/>
          </a:bodyPr>
          <a:lstStyle/>
          <a:p>
            <a:r>
              <a:rPr lang="en-GB" dirty="0"/>
              <a:t>The mean age of a group of five children is 6, what could their ages be?</a:t>
            </a:r>
          </a:p>
          <a:p>
            <a:endParaRPr lang="en-GB" dirty="0"/>
          </a:p>
          <a:p>
            <a:r>
              <a:rPr lang="en-GB" dirty="0"/>
              <a:t>If the mean age of a group of five children is 6 and the mode of their ages is 4, what could their ages be?</a:t>
            </a:r>
          </a:p>
          <a:p>
            <a:endParaRPr lang="en-GB" dirty="0"/>
          </a:p>
          <a:p>
            <a:r>
              <a:rPr lang="en-GB" dirty="0"/>
              <a:t>The mean and median age of a group of five children is 6, what could their ages be?</a:t>
            </a:r>
          </a:p>
          <a:p>
            <a:endParaRPr lang="en-GB" dirty="0"/>
          </a:p>
          <a:p>
            <a:r>
              <a:rPr lang="en-GB" dirty="0"/>
              <a:t>The mean and median age of a group of five children is 6, the mode is 4, what is the range of their ages?</a:t>
            </a:r>
          </a:p>
          <a:p>
            <a:endParaRPr lang="en-GB" dirty="0"/>
          </a:p>
          <a:p>
            <a:endParaRPr lang="en-GB" dirty="0"/>
          </a:p>
        </p:txBody>
      </p:sp>
    </p:spTree>
    <p:extLst>
      <p:ext uri="{BB962C8B-B14F-4D97-AF65-F5344CB8AC3E}">
        <p14:creationId xmlns:p14="http://schemas.microsoft.com/office/powerpoint/2010/main" val="2703991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EC96F03B-E15A-41B3-A243-DF11C9D6D4EB}"/>
              </a:ext>
            </a:extLst>
          </p:cNvPr>
          <p:cNvPicPr>
            <a:picLocks noChangeAspect="1"/>
          </p:cNvPicPr>
          <p:nvPr/>
        </p:nvPicPr>
        <p:blipFill>
          <a:blip r:embed="rId3"/>
          <a:stretch>
            <a:fillRect/>
          </a:stretch>
        </p:blipFill>
        <p:spPr>
          <a:xfrm>
            <a:off x="2409825" y="2047875"/>
            <a:ext cx="7372350" cy="2762250"/>
          </a:xfrm>
          <a:prstGeom prst="rect">
            <a:avLst/>
          </a:prstGeom>
        </p:spPr>
      </p:pic>
      <p:pic>
        <p:nvPicPr>
          <p:cNvPr id="5" name="Picture 4">
            <a:extLst>
              <a:ext uri="{FF2B5EF4-FFF2-40B4-BE49-F238E27FC236}">
                <a16:creationId xmlns:a16="http://schemas.microsoft.com/office/drawing/2014/main" id="{28370949-3C84-43F9-B6F0-E730EBF88DCA}"/>
              </a:ext>
            </a:extLst>
          </p:cNvPr>
          <p:cNvPicPr>
            <a:picLocks noChangeAspect="1"/>
          </p:cNvPicPr>
          <p:nvPr/>
        </p:nvPicPr>
        <p:blipFill>
          <a:blip r:embed="rId4"/>
          <a:stretch>
            <a:fillRect/>
          </a:stretch>
        </p:blipFill>
        <p:spPr>
          <a:xfrm>
            <a:off x="6601161" y="6083741"/>
            <a:ext cx="4298053" cy="774259"/>
          </a:xfrm>
          <a:prstGeom prst="rect">
            <a:avLst/>
          </a:prstGeom>
        </p:spPr>
      </p:pic>
    </p:spTree>
    <p:extLst>
      <p:ext uri="{BB962C8B-B14F-4D97-AF65-F5344CB8AC3E}">
        <p14:creationId xmlns:p14="http://schemas.microsoft.com/office/powerpoint/2010/main" val="2161755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402672" y="1600201"/>
            <a:ext cx="10049522"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please contact any member of the secondary maths team:</a:t>
            </a:r>
          </a:p>
          <a:p>
            <a:pPr marL="0" indent="0">
              <a:buNone/>
            </a:pPr>
            <a:r>
              <a:rPr lang="en-GB" sz="1800" dirty="0"/>
              <a:t>	Jo Lees: </a:t>
            </a:r>
            <a:r>
              <a:rPr lang="en-GB" sz="1800" dirty="0">
                <a:hlinkClick r:id="rId2"/>
              </a:rPr>
              <a:t>Jo.Lees@hants.gov.uk</a:t>
            </a:r>
            <a:endParaRPr lang="en-GB" sz="1800" dirty="0"/>
          </a:p>
          <a:p>
            <a:pPr marL="0" indent="0">
              <a:buNone/>
            </a:pPr>
            <a:r>
              <a:rPr lang="en-GB" sz="1800" dirty="0"/>
              <a:t>	Jenny Burn: </a:t>
            </a:r>
            <a:r>
              <a:rPr lang="en-GB" sz="1800" dirty="0">
                <a:hlinkClick r:id="rId3"/>
              </a:rPr>
              <a:t>Jenny.Burn@hants.gov.uk</a:t>
            </a:r>
            <a:endParaRPr lang="en-GB" sz="1800" dirty="0"/>
          </a:p>
          <a:p>
            <a:pPr marL="0" indent="0">
              <a:buNone/>
            </a:pPr>
            <a:r>
              <a:rPr lang="en-GB" sz="1800" dirty="0"/>
              <a:t>	Tessa Ingrey: </a:t>
            </a:r>
            <a:r>
              <a:rPr lang="en-GB" sz="1800" dirty="0">
                <a:hlinkClick r:id="rId4"/>
              </a:rPr>
              <a:t>Tessa.Ingrey@hants.gov.uk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5"/>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485312" y="302994"/>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619</TotalTime>
  <Words>1326</Words>
  <Application>Microsoft Office PowerPoint</Application>
  <PresentationFormat>Widescreen</PresentationFormat>
  <Paragraphs>165</Paragraphs>
  <Slides>9</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3_HIAS PowerPoint template</vt:lpstr>
      <vt:lpstr>Year 8</vt:lpstr>
      <vt:lpstr>HIAS Blended Learning Resource</vt:lpstr>
      <vt:lpstr>PowerPoint Presentation</vt:lpstr>
      <vt:lpstr>PowerPoint Presentation</vt:lpstr>
      <vt:lpstr>PowerPoint Presentation</vt:lpstr>
      <vt:lpstr>PowerPoint Presentation</vt:lpstr>
      <vt:lpstr>PowerPoint Presentation</vt:lpstr>
      <vt:lpstr>PowerPoint Presentation</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Tessa Ingrey</cp:lastModifiedBy>
  <cp:revision>25</cp:revision>
  <dcterms:created xsi:type="dcterms:W3CDTF">2021-01-05T11:02:27Z</dcterms:created>
  <dcterms:modified xsi:type="dcterms:W3CDTF">2021-02-28T21:55:22Z</dcterms:modified>
</cp:coreProperties>
</file>