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9A0720-D08E-4BA9-B57B-643998FD0784}" v="279" dt="2021-01-12T15:15:43.9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12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Relationship Id="rId1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Fractions 2</a:t>
            </a: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Add and subtract fractions with the same denominator within one whole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39395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	</a:t>
            </a:r>
            <a:r>
              <a:rPr lang="en-GB" sz="1600" dirty="0">
                <a:cs typeface="Times New Roman" panose="02020603050405020304" pitchFamily="18" charset="0"/>
              </a:rPr>
              <a:t>Remember the answer to the 	question is a fraction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8484" y="1765879"/>
            <a:ext cx="6419850" cy="362560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733E0E-6BF7-49A5-97AD-74CA815596B3}"/>
              </a:ext>
            </a:extLst>
          </p:cNvPr>
          <p:cNvSpPr txBox="1"/>
          <p:nvPr/>
        </p:nvSpPr>
        <p:spPr>
          <a:xfrm>
            <a:off x="5772150" y="2182504"/>
            <a:ext cx="558097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000" b="1" dirty="0"/>
              <a:t>Bob and Dylan enjoy eating pizza. They cut one pizza into 6 equal slices.</a:t>
            </a:r>
          </a:p>
          <a:p>
            <a:endParaRPr lang="en-GB" sz="2000" b="1" dirty="0"/>
          </a:p>
          <a:p>
            <a:r>
              <a:rPr lang="en-GB" sz="2000" b="1" dirty="0"/>
              <a:t>Bob eats 4 slices. Dylan eats 1 slice.</a:t>
            </a:r>
          </a:p>
          <a:p>
            <a:endParaRPr lang="en-GB" sz="2000" b="1" dirty="0"/>
          </a:p>
          <a:p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What fraction of the pizza is left?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CE10C6-04F1-476B-B6F8-8FB7849BA799}"/>
              </a:ext>
            </a:extLst>
          </p:cNvPr>
          <p:cNvSpPr txBox="1"/>
          <p:nvPr/>
        </p:nvSpPr>
        <p:spPr>
          <a:xfrm>
            <a:off x="6273470" y="2006656"/>
            <a:ext cx="485263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000" b="1" dirty="0"/>
              <a:t>Laura and Jane enjoy eating pizza. They cut one pizza into 8 equal slices.</a:t>
            </a:r>
          </a:p>
          <a:p>
            <a:endParaRPr lang="en-GB" sz="2000" b="1" dirty="0"/>
          </a:p>
          <a:p>
            <a:r>
              <a:rPr lang="en-GB" sz="2000" b="1" dirty="0"/>
              <a:t>Laura eats 4 slices. Jane eats 1 slice.</a:t>
            </a:r>
          </a:p>
          <a:p>
            <a:endParaRPr lang="en-GB" sz="2000" b="1" dirty="0"/>
          </a:p>
          <a:p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What fraction of the pizza is left?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</a:t>
            </a:r>
            <a:r>
              <a:rPr lang="en-GB" sz="1800"/>
              <a:t>to maths, </a:t>
            </a:r>
            <a:r>
              <a:rPr lang="en-GB" sz="1800" dirty="0"/>
              <a:t>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  <a:endParaRPr lang="en-GB" sz="1600" dirty="0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8518" y="839160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Adding and subtracting fractions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EDB6FE1-872A-4916-948E-D77748E1EE3A}"/>
              </a:ext>
            </a:extLst>
          </p:cNvPr>
          <p:cNvGrpSpPr/>
          <p:nvPr/>
        </p:nvGrpSpPr>
        <p:grpSpPr>
          <a:xfrm>
            <a:off x="1437684" y="2072118"/>
            <a:ext cx="8988481" cy="3231654"/>
            <a:chOff x="2049560" y="2079652"/>
            <a:chExt cx="8988481" cy="32316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B31DD9-8E2E-46DD-AF29-7B4D41EA3658}"/>
                </a:ext>
              </a:extLst>
            </p:cNvPr>
            <p:cNvSpPr txBox="1"/>
            <p:nvPr/>
          </p:nvSpPr>
          <p:spPr>
            <a:xfrm>
              <a:off x="2049560" y="2079652"/>
              <a:ext cx="5953968" cy="3231654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  <a:p>
              <a:r>
                <a:rPr lang="en-GB" sz="2400" b="1" dirty="0"/>
                <a:t>Bob and Dylan enjoy eating pizza. </a:t>
              </a:r>
            </a:p>
            <a:p>
              <a:endParaRPr lang="en-GB" sz="2400" b="1" dirty="0"/>
            </a:p>
            <a:p>
              <a:r>
                <a:rPr lang="en-GB" sz="2400" b="1" dirty="0"/>
                <a:t>They cut one pizza into 6 equal slices.</a:t>
              </a:r>
            </a:p>
            <a:p>
              <a:endParaRPr lang="en-GB" sz="2400" b="1" dirty="0"/>
            </a:p>
            <a:p>
              <a:r>
                <a:rPr lang="en-GB" sz="2400" b="1" dirty="0"/>
                <a:t>Bob eats 4 slices. Dylan eats 1 slice.</a:t>
              </a:r>
            </a:p>
            <a:p>
              <a:endParaRPr lang="en-GB" sz="2400" b="1" dirty="0"/>
            </a:p>
            <a:p>
              <a:r>
                <a:rPr lang="en-GB" sz="2400" b="1" dirty="0">
                  <a:solidFill>
                    <a:schemeClr val="accent6">
                      <a:lumMod val="75000"/>
                    </a:schemeClr>
                  </a:solidFill>
                </a:rPr>
                <a:t>What fraction of the pizza is left?</a:t>
              </a:r>
            </a:p>
            <a:p>
              <a:endParaRPr lang="en-GB" dirty="0"/>
            </a:p>
          </p:txBody>
        </p:sp>
        <p:pic>
          <p:nvPicPr>
            <p:cNvPr id="7" name="Picture 6" descr="A slice of pizza&#10;&#10;Description automatically generated with low confidence">
              <a:extLst>
                <a:ext uri="{FF2B5EF4-FFF2-40B4-BE49-F238E27FC236}">
                  <a16:creationId xmlns:a16="http://schemas.microsoft.com/office/drawing/2014/main" id="{866E764F-A514-4FDA-AC00-705F41FBB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8" t="7803" r="4006" b="10927"/>
            <a:stretch/>
          </p:blipFill>
          <p:spPr>
            <a:xfrm>
              <a:off x="8003528" y="2736573"/>
              <a:ext cx="3034513" cy="14322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726" y="1658382"/>
            <a:ext cx="6099632" cy="362560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354E2B1-015F-49CE-9770-4DDD36444C69}"/>
                  </a:ext>
                </a:extLst>
              </p:cNvPr>
              <p:cNvSpPr txBox="1"/>
              <p:nvPr/>
            </p:nvSpPr>
            <p:spPr>
              <a:xfrm>
                <a:off x="456325" y="1617921"/>
                <a:ext cx="4976122" cy="399385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endParaRPr lang="en-GB" sz="2400" i="1" dirty="0"/>
              </a:p>
              <a:p>
                <a:r>
                  <a:rPr lang="en-GB" i="1" dirty="0"/>
                  <a:t>Bob eats some pizza and Dylan eats some pizza. How much is left?</a:t>
                </a:r>
              </a:p>
              <a:p>
                <a:endParaRPr lang="en-GB" i="1" dirty="0"/>
              </a:p>
              <a:p>
                <a:r>
                  <a:rPr lang="en-GB" b="1" i="1" dirty="0"/>
                  <a:t>Key fact</a:t>
                </a:r>
                <a:r>
                  <a:rPr lang="en-GB" i="1" dirty="0"/>
                  <a:t>: the whole pizza was cut up into 6 equal slices</a:t>
                </a:r>
              </a:p>
              <a:p>
                <a:endParaRPr lang="en-GB" i="1" dirty="0"/>
              </a:p>
              <a:p>
                <a:r>
                  <a:rPr lang="en-GB" b="1" i="1" dirty="0"/>
                  <a:t>Key fact</a:t>
                </a:r>
                <a:r>
                  <a:rPr lang="en-GB" i="1" dirty="0"/>
                  <a:t>: 6 equal parts means the denominator will be ‘6’ </a:t>
                </a:r>
              </a:p>
              <a:p>
                <a:endParaRPr lang="en-GB" i="1" dirty="0"/>
              </a:p>
              <a:p>
                <a:r>
                  <a:rPr lang="en-GB" b="1" i="1" dirty="0"/>
                  <a:t>Key fact</a:t>
                </a:r>
                <a:r>
                  <a:rPr lang="en-GB" i="1" dirty="0"/>
                  <a:t>: each slice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i="1" dirty="0"/>
                  <a:t> of the whole pizza</a:t>
                </a:r>
              </a:p>
              <a:p>
                <a:endParaRPr lang="en-GB" sz="2400" i="1" dirty="0"/>
              </a:p>
              <a:p>
                <a:r>
                  <a:rPr lang="en-GB" i="1" dirty="0"/>
                  <a:t>The answer has to be a fraction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354E2B1-015F-49CE-9770-4DDD36444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325" y="1617921"/>
                <a:ext cx="4976122" cy="3993850"/>
              </a:xfrm>
              <a:prstGeom prst="rect">
                <a:avLst/>
              </a:prstGeom>
              <a:blipFill>
                <a:blip r:embed="rId2"/>
                <a:stretch>
                  <a:fillRect l="-1103" b="-13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A604E1-03A6-44F1-B51B-8801AC77652A}"/>
              </a:ext>
            </a:extLst>
          </p:cNvPr>
          <p:cNvSpPr txBox="1"/>
          <p:nvPr/>
        </p:nvSpPr>
        <p:spPr>
          <a:xfrm>
            <a:off x="6476212" y="1998732"/>
            <a:ext cx="485263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000" b="1" dirty="0"/>
              <a:t>Bob and Dylan enjoy eating pizza. They cut one pizza into 6 equal slices.</a:t>
            </a:r>
          </a:p>
          <a:p>
            <a:endParaRPr lang="en-GB" sz="2000" b="1" dirty="0"/>
          </a:p>
          <a:p>
            <a:r>
              <a:rPr lang="en-GB" sz="2000" b="1" dirty="0"/>
              <a:t>Bob eats 4 slices. Dylan eats 1 slice.</a:t>
            </a:r>
          </a:p>
          <a:p>
            <a:endParaRPr lang="en-GB" sz="2000" b="1" dirty="0"/>
          </a:p>
          <a:p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What fraction of the pizza is left?</a:t>
            </a:r>
          </a:p>
          <a:p>
            <a:endParaRPr lang="en-GB" dirty="0"/>
          </a:p>
        </p:txBody>
      </p:sp>
      <p:pic>
        <p:nvPicPr>
          <p:cNvPr id="9" name="Picture 8" descr="A slice of pizza&#10;&#10;Description automatically generated with low confidence">
            <a:extLst>
              <a:ext uri="{FF2B5EF4-FFF2-40B4-BE49-F238E27FC236}">
                <a16:creationId xmlns:a16="http://schemas.microsoft.com/office/drawing/2014/main" id="{CF39037F-513A-42DE-A917-975510F788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" t="7803" r="4006" b="10927"/>
          <a:stretch/>
        </p:blipFill>
        <p:spPr>
          <a:xfrm>
            <a:off x="7704938" y="5283990"/>
            <a:ext cx="2195246" cy="10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</a:t>
            </a:r>
          </a:p>
          <a:p>
            <a:r>
              <a:rPr lang="en-GB" b="1" dirty="0"/>
              <a:t>Draw a picture or a diagram of the equal slices of pizza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Record the equal slices as fractions of the whole pizza. Denominator shows the equal parts.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Add the fractions together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4: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Calculate what fraction of the whole pizza is left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840840-8AA6-481C-8A6B-BBDDB64A6E61}"/>
              </a:ext>
            </a:extLst>
          </p:cNvPr>
          <p:cNvSpPr txBox="1"/>
          <p:nvPr/>
        </p:nvSpPr>
        <p:spPr>
          <a:xfrm>
            <a:off x="6273470" y="2006656"/>
            <a:ext cx="485263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000" b="1" dirty="0"/>
              <a:t>Bob and Dylan enjoy eating pizza. They cut one pizza into 6 equal slices.</a:t>
            </a:r>
          </a:p>
          <a:p>
            <a:endParaRPr lang="en-GB" sz="2000" b="1" dirty="0"/>
          </a:p>
          <a:p>
            <a:r>
              <a:rPr lang="en-GB" sz="2000" b="1" dirty="0"/>
              <a:t>Bob eats 4 slices. Dylan eats 1 slice.</a:t>
            </a:r>
          </a:p>
          <a:p>
            <a:endParaRPr lang="en-GB" sz="2000" b="1" dirty="0"/>
          </a:p>
          <a:p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What fraction of the pizza is left?</a:t>
            </a:r>
          </a:p>
          <a:p>
            <a:endParaRPr lang="en-GB" dirty="0"/>
          </a:p>
        </p:txBody>
      </p:sp>
      <p:pic>
        <p:nvPicPr>
          <p:cNvPr id="9" name="Picture 8" descr="A slice of pizza&#10;&#10;Description automatically generated with low confidence">
            <a:extLst>
              <a:ext uri="{FF2B5EF4-FFF2-40B4-BE49-F238E27FC236}">
                <a16:creationId xmlns:a16="http://schemas.microsoft.com/office/drawing/2014/main" id="{E5B9912C-9BAB-493A-9748-F679B9F9B2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" t="7803" r="4006" b="10927"/>
          <a:stretch/>
        </p:blipFill>
        <p:spPr>
          <a:xfrm>
            <a:off x="7590329" y="5624496"/>
            <a:ext cx="2026632" cy="95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extLst>
              <a:ext uri="{FF2B5EF4-FFF2-40B4-BE49-F238E27FC236}">
                <a16:creationId xmlns:a16="http://schemas.microsoft.com/office/drawing/2014/main" id="{1A726DEB-5544-427C-838B-1CDEFD52CF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417" t="40072" r="33308" b="21166"/>
          <a:stretch/>
        </p:blipFill>
        <p:spPr bwMode="auto">
          <a:xfrm rot="5400000">
            <a:off x="1238964" y="2079433"/>
            <a:ext cx="1723604" cy="177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FD8ED8-204D-4E67-A5FF-2D19074234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3088" y="1409994"/>
            <a:ext cx="6057900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C7A72-7C4A-4506-8DEE-575441380A26}"/>
                  </a:ext>
                </a:extLst>
              </p:cNvPr>
              <p:cNvSpPr txBox="1"/>
              <p:nvPr/>
            </p:nvSpPr>
            <p:spPr>
              <a:xfrm>
                <a:off x="415223" y="1614823"/>
                <a:ext cx="4518053" cy="488088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Step 1: 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Draw a picture showing 6 equal slices or a diagram showing 6 equal parts </a:t>
                </a:r>
                <a:endParaRPr lang="en-GB" dirty="0">
                  <a:cs typeface="Times New Roman" panose="02020603050405020304" pitchFamily="18" charset="0"/>
                </a:endParaRP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2: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Label the parts as fractions of the whole pizza</a:t>
                </a:r>
              </a:p>
              <a:p>
                <a:r>
                  <a:rPr lang="en-GB" dirty="0">
                    <a:cs typeface="Times New Roman" panose="02020603050405020304" pitchFamily="18" charset="0"/>
                  </a:rPr>
                  <a:t>4 slices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b="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cs typeface="Times New Roman" panose="02020603050405020304" pitchFamily="18" charset="0"/>
                  </a:rPr>
                  <a:t>   1 slice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3: Add the fractions together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and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</a:t>
                </a:r>
                <a:r>
                  <a:rPr lang="en-GB" dirty="0">
                    <a:cs typeface="Times New Roman" panose="02020603050405020304" pitchFamily="18" charset="0"/>
                  </a:rPr>
                  <a:t>=</a:t>
                </a:r>
                <a:r>
                  <a:rPr lang="en-GB" b="1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b="1" dirty="0">
                  <a:cs typeface="Times New Roman" panose="02020603050405020304" pitchFamily="18" charset="0"/>
                </a:endParaRP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4: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Calculate what fraction of the whole pizza is left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</a:t>
                </a:r>
                <a:r>
                  <a:rPr lang="en-GB" dirty="0">
                    <a:cs typeface="Times New Roman" panose="02020603050405020304" pitchFamily="18" charset="0"/>
                  </a:rPr>
                  <a:t>+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	or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C7A72-7C4A-4506-8DEE-575441380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23" y="1614823"/>
                <a:ext cx="4518053" cy="4880888"/>
              </a:xfrm>
              <a:prstGeom prst="rect">
                <a:avLst/>
              </a:prstGeom>
              <a:blipFill>
                <a:blip r:embed="rId2"/>
                <a:stretch>
                  <a:fillRect l="-1080" t="-7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D2AC03-B025-470C-9A9E-3726BAF0CEAA}"/>
              </a:ext>
            </a:extLst>
          </p:cNvPr>
          <p:cNvSpPr txBox="1"/>
          <p:nvPr/>
        </p:nvSpPr>
        <p:spPr>
          <a:xfrm>
            <a:off x="5772150" y="2182504"/>
            <a:ext cx="558097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000" b="1" dirty="0"/>
              <a:t>Bob and Dylan enjoy eating pizza. They cut one pizza into 6 equal slices.</a:t>
            </a:r>
          </a:p>
          <a:p>
            <a:endParaRPr lang="en-GB" sz="2000" b="1" dirty="0"/>
          </a:p>
          <a:p>
            <a:r>
              <a:rPr lang="en-GB" sz="2000" b="1" dirty="0"/>
              <a:t>Bob eats 4 slices. Dylan eats 1 slice.</a:t>
            </a:r>
          </a:p>
          <a:p>
            <a:endParaRPr lang="en-GB" sz="2000" b="1" dirty="0"/>
          </a:p>
          <a:p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What fraction of the pizza is left?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EF34CA9-443C-4635-BAC1-B062C282E4BC}"/>
              </a:ext>
            </a:extLst>
          </p:cNvPr>
          <p:cNvSpPr txBox="1"/>
          <p:nvPr/>
        </p:nvSpPr>
        <p:spPr>
          <a:xfrm>
            <a:off x="485523" y="456782"/>
            <a:ext cx="53582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/>
              <a:t>Step 1: </a:t>
            </a:r>
          </a:p>
          <a:p>
            <a:r>
              <a:rPr lang="en-GB" sz="1600" b="1" dirty="0">
                <a:cs typeface="Times New Roman" panose="02020603050405020304" pitchFamily="18" charset="0"/>
              </a:rPr>
              <a:t>Draw a picture showing 6 equal slices or a diagram showing 6 equal parts </a:t>
            </a:r>
            <a:endParaRPr lang="en-GB" sz="1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CE434A3-ED02-4EE7-8E1F-8BE33739D3E7}"/>
                  </a:ext>
                </a:extLst>
              </p:cNvPr>
              <p:cNvSpPr txBox="1"/>
              <p:nvPr/>
            </p:nvSpPr>
            <p:spPr>
              <a:xfrm>
                <a:off x="744134" y="2977280"/>
                <a:ext cx="6214682" cy="1703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en-GB" sz="1600" b="1" dirty="0">
                  <a:cs typeface="Times New Roman" panose="02020603050405020304" pitchFamily="18" charset="0"/>
                </a:endParaRPr>
              </a:p>
              <a:p>
                <a:r>
                  <a:rPr lang="en-GB" sz="1600" b="1" dirty="0">
                    <a:cs typeface="Times New Roman" panose="02020603050405020304" pitchFamily="18" charset="0"/>
                  </a:rPr>
                  <a:t>Step 2:</a:t>
                </a:r>
              </a:p>
              <a:p>
                <a:r>
                  <a:rPr lang="en-GB" sz="1600" b="1" dirty="0">
                    <a:cs typeface="Times New Roman" panose="02020603050405020304" pitchFamily="18" charset="0"/>
                  </a:rPr>
                  <a:t>Label the parts as fractions of the whole pizza</a:t>
                </a:r>
              </a:p>
              <a:p>
                <a:endParaRPr lang="en-GB" sz="1600" dirty="0">
                  <a:cs typeface="Times New Roman" panose="02020603050405020304" pitchFamily="18" charset="0"/>
                </a:endParaRPr>
              </a:p>
              <a:p>
                <a:r>
                  <a:rPr lang="en-GB" sz="1600" dirty="0">
                    <a:cs typeface="Times New Roman" panose="02020603050405020304" pitchFamily="18" charset="0"/>
                  </a:rPr>
                  <a:t>4 slices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16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600" dirty="0">
                    <a:cs typeface="Times New Roman" panose="02020603050405020304" pitchFamily="18" charset="0"/>
                  </a:rPr>
                  <a:t>   1 slice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1600" dirty="0">
                    <a:cs typeface="Times New Roman" panose="02020603050405020304" pitchFamily="18" charset="0"/>
                  </a:rPr>
                  <a:t> 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CE434A3-ED02-4EE7-8E1F-8BE33739D3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134" y="2977280"/>
                <a:ext cx="6214682" cy="1703415"/>
              </a:xfrm>
              <a:prstGeom prst="rect">
                <a:avLst/>
              </a:prstGeom>
              <a:blipFill>
                <a:blip r:embed="rId2"/>
                <a:stretch>
                  <a:fillRect l="-4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C8FBA5-24D0-41EB-8992-57B74ABAB74B}"/>
                  </a:ext>
                </a:extLst>
              </p:cNvPr>
              <p:cNvSpPr txBox="1"/>
              <p:nvPr/>
            </p:nvSpPr>
            <p:spPr>
              <a:xfrm>
                <a:off x="6358609" y="298036"/>
                <a:ext cx="5406057" cy="69179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GB" sz="1600" b="1" dirty="0">
                    <a:cs typeface="Times New Roman" panose="02020603050405020304" pitchFamily="18" charset="0"/>
                  </a:rPr>
                  <a:t>Step 3: Add the fractions together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and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1600" b="1" dirty="0">
                    <a:cs typeface="Times New Roman" panose="02020603050405020304" pitchFamily="18" charset="0"/>
                  </a:rPr>
                  <a:t> </a:t>
                </a:r>
                <a:r>
                  <a:rPr lang="en-GB" sz="1600" dirty="0">
                    <a:cs typeface="Times New Roman" panose="02020603050405020304" pitchFamily="18" charset="0"/>
                  </a:rPr>
                  <a:t>=</a:t>
                </a:r>
                <a:r>
                  <a:rPr lang="en-GB" sz="1600" b="1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        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𝑜𝑟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           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m:rPr>
                        <m:nor/>
                      </m:rPr>
                      <a:rPr lang="en-GB" sz="1600" b="1" dirty="0"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1600" dirty="0"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1600" b="1" dirty="0"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1600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C8FBA5-24D0-41EB-8992-57B74ABAB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609" y="298036"/>
                <a:ext cx="5406057" cy="691792"/>
              </a:xfrm>
              <a:prstGeom prst="rect">
                <a:avLst/>
              </a:prstGeom>
              <a:blipFill>
                <a:blip r:embed="rId3"/>
                <a:stretch>
                  <a:fillRect l="-564" t="-2655" b="-2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6DB93F-7ED2-4FF2-A334-E7054C446415}"/>
                  </a:ext>
                </a:extLst>
              </p:cNvPr>
              <p:cNvSpPr txBox="1"/>
              <p:nvPr/>
            </p:nvSpPr>
            <p:spPr>
              <a:xfrm>
                <a:off x="6419245" y="1736666"/>
                <a:ext cx="5353593" cy="9821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600" b="1" dirty="0">
                    <a:cs typeface="Times New Roman" panose="02020603050405020304" pitchFamily="18" charset="0"/>
                  </a:rPr>
                  <a:t>Step 4:</a:t>
                </a:r>
              </a:p>
              <a:p>
                <a:r>
                  <a:rPr lang="en-GB" sz="1600" b="1" dirty="0">
                    <a:cs typeface="Times New Roman" panose="02020603050405020304" pitchFamily="18" charset="0"/>
                  </a:rPr>
                  <a:t>Calculate what fraction of the whole pizza is left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</a:t>
                </a:r>
                <a:r>
                  <a:rPr lang="en-GB" dirty="0">
                    <a:cs typeface="Times New Roman" panose="02020603050405020304" pitchFamily="18" charset="0"/>
                  </a:rPr>
                  <a:t>+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	or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6DB93F-7ED2-4FF2-A334-E7054C4464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245" y="1736666"/>
                <a:ext cx="5353593" cy="982128"/>
              </a:xfrm>
              <a:prstGeom prst="rect">
                <a:avLst/>
              </a:prstGeom>
              <a:blipFill>
                <a:blip r:embed="rId4"/>
                <a:stretch>
                  <a:fillRect l="-569" t="-1863" b="-24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3">
            <a:extLst>
              <a:ext uri="{FF2B5EF4-FFF2-40B4-BE49-F238E27FC236}">
                <a16:creationId xmlns:a16="http://schemas.microsoft.com/office/drawing/2014/main" id="{73ADC3F4-8AA5-42BC-AA07-F5AFB70CF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417" t="40072" r="33308" b="21166"/>
          <a:stretch/>
        </p:blipFill>
        <p:spPr bwMode="auto">
          <a:xfrm rot="5400000">
            <a:off x="4214931" y="1610061"/>
            <a:ext cx="1243678" cy="127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224457-798B-4D8C-BD48-C0F489F41B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523" y="1439831"/>
            <a:ext cx="3313835" cy="15891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540C82-C922-4F2A-BA64-EFAF561FA4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908" y="4648996"/>
            <a:ext cx="3316595" cy="20941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54A58A0-B9DC-44F5-80EA-104ACE9509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4369" y="2954992"/>
            <a:ext cx="4605277" cy="27410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6B9F1F5-0AB8-46C0-B803-94D80B888B3F}"/>
                  </a:ext>
                </a:extLst>
              </p:cNvPr>
              <p:cNvSpPr txBox="1"/>
              <p:nvPr/>
            </p:nvSpPr>
            <p:spPr>
              <a:xfrm>
                <a:off x="6571170" y="5971922"/>
                <a:ext cx="306686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/>
                  <a:t>There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GB" b="1" dirty="0"/>
                  <a:t> of the pizza left.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6B9F1F5-0AB8-46C0-B803-94D80B888B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1170" y="5971922"/>
                <a:ext cx="3066865" cy="492443"/>
              </a:xfrm>
              <a:prstGeom prst="rect">
                <a:avLst/>
              </a:prstGeom>
              <a:blipFill>
                <a:blip r:embed="rId10"/>
                <a:stretch>
                  <a:fillRect l="-1789" r="-994" b="-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0714206B-1656-4505-860B-A31BF59A1A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182" t="38674" r="36656" b="26095"/>
          <a:stretch/>
        </p:blipFill>
        <p:spPr bwMode="auto">
          <a:xfrm rot="5400000">
            <a:off x="4093417" y="4730718"/>
            <a:ext cx="1224484" cy="1191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58BA7025-296A-433D-8AFE-EEE980D1A0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79" t="41308" r="39831" b="25897"/>
          <a:stretch/>
        </p:blipFill>
        <p:spPr bwMode="auto">
          <a:xfrm rot="5400000">
            <a:off x="10835583" y="3098835"/>
            <a:ext cx="1224565" cy="130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1039</Words>
  <Application>Microsoft Office PowerPoint</Application>
  <PresentationFormat>Widescreen</PresentationFormat>
  <Paragraphs>180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Symbol</vt:lpstr>
      <vt:lpstr>3_HIAS PowerPoint template</vt:lpstr>
      <vt:lpstr>Year 3</vt:lpstr>
      <vt:lpstr> HIAS Blended Learning Resource</vt:lpstr>
      <vt:lpstr>PowerPoint Presentation</vt:lpstr>
      <vt:lpstr>Adding and subtracting fractions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Vickers, Rebecca</cp:lastModifiedBy>
  <cp:revision>11</cp:revision>
  <dcterms:created xsi:type="dcterms:W3CDTF">2021-01-05T11:02:27Z</dcterms:created>
  <dcterms:modified xsi:type="dcterms:W3CDTF">2021-01-18T12:20:07Z</dcterms:modified>
</cp:coreProperties>
</file>