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2" r:id="rId2"/>
    <p:sldId id="2643" r:id="rId3"/>
    <p:sldId id="2645" r:id="rId4"/>
    <p:sldId id="262" r:id="rId5"/>
    <p:sldId id="273" r:id="rId6"/>
    <p:sldId id="2637" r:id="rId7"/>
    <p:sldId id="2638" r:id="rId8"/>
    <p:sldId id="2639" r:id="rId9"/>
    <p:sldId id="2644" r:id="rId10"/>
    <p:sldId id="2641" r:id="rId11"/>
    <p:sldId id="2642" r:id="rId12"/>
    <p:sldId id="263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9A0720-D08E-4BA9-B57B-643998FD0784}" v="279" dt="2021-01-12T15:15:43.9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08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" y="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D0AFF3-C104-4FF2-9246-46F3E7242363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929179-DAC7-4087-8034-1DBDA8E953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758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8298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6484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3200996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700809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067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349079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856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774405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774405"/>
          </a:xfrm>
        </p:spPr>
        <p:txBody>
          <a:bodyPr/>
          <a:lstStyle>
            <a:lvl1pPr>
              <a:defRPr sz="24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75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7072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4567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484785"/>
            <a:ext cx="6815667" cy="4464496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84785"/>
            <a:ext cx="4011084" cy="446260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2905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0434" y="188913"/>
            <a:ext cx="3119967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5003" y="4800600"/>
            <a:ext cx="7315200" cy="566738"/>
          </a:xfrm>
        </p:spPr>
        <p:txBody>
          <a:bodyPr anchor="b"/>
          <a:lstStyle>
            <a:lvl1pPr algn="l">
              <a:defRPr sz="2000" b="1" baseline="0"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5003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5003" y="5367338"/>
            <a:ext cx="7315200" cy="509934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74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817456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207" b="43192"/>
          <a:stretch>
            <a:fillRect/>
          </a:stretch>
        </p:blipFill>
        <p:spPr bwMode="auto">
          <a:xfrm>
            <a:off x="9914468" y="4652964"/>
            <a:ext cx="2518833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1" y="6053138"/>
            <a:ext cx="2548467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5967" y="260350"/>
            <a:ext cx="2641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41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Jo.Lees@hants.gov.uk" TargetMode="External"/><Relationship Id="rId2" Type="http://schemas.openxmlformats.org/officeDocument/2006/relationships/hyperlink" Target="mailto:Jacqui.clifft@hants.gov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7.png"/><Relationship Id="rId4" Type="http://schemas.openxmlformats.org/officeDocument/2006/relationships/hyperlink" Target="mailto:hias.enquiries@hants.gov.u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0.png"/><Relationship Id="rId3" Type="http://schemas.openxmlformats.org/officeDocument/2006/relationships/image" Target="../media/image13.png"/><Relationship Id="rId7" Type="http://schemas.openxmlformats.org/officeDocument/2006/relationships/image" Target="../media/image11.png"/><Relationship Id="rId12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" t="1016" r="535"/>
          <a:stretch/>
        </p:blipFill>
        <p:spPr bwMode="auto">
          <a:xfrm>
            <a:off x="472664" y="171903"/>
            <a:ext cx="10163596" cy="6514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47528" y="162880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GB" b="1" dirty="0"/>
              <a:t>Year 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47528" y="3068960"/>
            <a:ext cx="7776864" cy="622920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n-GB" sz="2400" dirty="0">
                <a:solidFill>
                  <a:schemeClr val="tx1"/>
                </a:solidFill>
              </a:rPr>
              <a:t>Fractions 2</a:t>
            </a:r>
          </a:p>
          <a:p>
            <a:pPr algn="l"/>
            <a:r>
              <a:rPr lang="en-GB" sz="2400" dirty="0">
                <a:solidFill>
                  <a:schemeClr val="tx1"/>
                </a:solidFill>
              </a:rPr>
              <a:t>Add and subtract fractions with the same denominator within one whole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883718" y="4797152"/>
            <a:ext cx="7776864" cy="1126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HIAS maths  Team</a:t>
            </a:r>
          </a:p>
          <a:p>
            <a:pPr algn="l"/>
            <a:r>
              <a:rPr lang="en-GB"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Spring 2021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version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Hampshire County Council</a:t>
            </a:r>
          </a:p>
          <a:p>
            <a:pPr algn="l"/>
            <a:endParaRPr lang="en-GB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9537" y="323225"/>
            <a:ext cx="2139950" cy="835025"/>
          </a:xfrm>
          <a:prstGeom prst="rect">
            <a:avLst/>
          </a:prstGeom>
          <a:noFill/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841" y="6052700"/>
            <a:ext cx="1951355" cy="5048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 Box 2">
            <a:extLst>
              <a:ext uri="{FF2B5EF4-FFF2-40B4-BE49-F238E27FC236}">
                <a16:creationId xmlns:a16="http://schemas.microsoft.com/office/drawing/2014/main" id="{F7241127-A1E3-4953-ACD2-C403C58C0D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1105" y="982672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4245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000" b="1" dirty="0"/>
              <a:t>Review your solution: does it seem reasonable?</a:t>
            </a:r>
            <a:br>
              <a:rPr lang="en-GB" sz="2000" b="1" dirty="0"/>
            </a:br>
            <a:r>
              <a:rPr lang="en-GB" sz="2000" b="1" dirty="0"/>
              <a:t>Which steps/ parts did you find easy and which harder?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535422" y="1765879"/>
            <a:ext cx="4518053" cy="393954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How could you check?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Go through the steps you took  and check for errors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	</a:t>
            </a:r>
            <a:r>
              <a:rPr lang="en-GB" sz="1600" dirty="0">
                <a:cs typeface="Times New Roman" panose="02020603050405020304" pitchFamily="18" charset="0"/>
              </a:rPr>
              <a:t>Remember the answer to the 	question is a fraction</a:t>
            </a:r>
          </a:p>
          <a:p>
            <a:pPr marL="342900" indent="-342900">
              <a:buAutoNum type="arabicPeriod"/>
            </a:pPr>
            <a:endParaRPr lang="en-GB" b="1" dirty="0"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b="1" dirty="0">
                <a:cs typeface="Times New Roman" panose="02020603050405020304" pitchFamily="18" charset="0"/>
              </a:rPr>
              <a:t>Try to solve the calculation a different way and see if you get the same answer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9" name="Text Box 2">
            <a:extLst>
              <a:ext uri="{FF2B5EF4-FFF2-40B4-BE49-F238E27FC236}">
                <a16:creationId xmlns:a16="http://schemas.microsoft.com/office/drawing/2014/main" id="{ED770C60-640C-4B6F-953B-DF120EE66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00BF20FB-1925-4104-B0A4-127381A90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8484" y="1765879"/>
            <a:ext cx="6419850" cy="362560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733E0E-6BF7-49A5-97AD-74CA815596B3}"/>
              </a:ext>
            </a:extLst>
          </p:cNvPr>
          <p:cNvSpPr txBox="1"/>
          <p:nvPr/>
        </p:nvSpPr>
        <p:spPr>
          <a:xfrm>
            <a:off x="5772150" y="2182504"/>
            <a:ext cx="5580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Bob and Dylan enjoy eating pizza. They cut one pizza into 6 equal slices.</a:t>
            </a:r>
          </a:p>
          <a:p>
            <a:endParaRPr lang="en-GB" sz="2000" b="1" dirty="0"/>
          </a:p>
          <a:p>
            <a:r>
              <a:rPr lang="en-GB" sz="2000" b="1" dirty="0"/>
              <a:t>Bob eats 4 slices. Dylan eats 1 slice.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What fraction of the pizza is left?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481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Autofit/>
          </a:bodyPr>
          <a:lstStyle/>
          <a:p>
            <a:pPr algn="l"/>
            <a:r>
              <a:rPr lang="en-GB" sz="2800" b="1" dirty="0"/>
              <a:t>Now try this one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2B95C2A-ABE7-40E7-8C98-4D1427C073AA}"/>
              </a:ext>
            </a:extLst>
          </p:cNvPr>
          <p:cNvSpPr txBox="1"/>
          <p:nvPr/>
        </p:nvSpPr>
        <p:spPr>
          <a:xfrm>
            <a:off x="373581" y="1515025"/>
            <a:ext cx="4518053" cy="39703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>
                <a:cs typeface="Times New Roman" panose="02020603050405020304" pitchFamily="18" charset="0"/>
              </a:rPr>
              <a:t>Understand the problem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Make a plan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Carry out your plan: show your reasoning 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Review your solution: does it seem reasonable?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Think about your learning: which parts of the problem did you find easy and which parts did you find harder?</a:t>
            </a:r>
          </a:p>
          <a:p>
            <a:endParaRPr lang="en-GB" b="1" dirty="0">
              <a:cs typeface="Times New Roman" panose="02020603050405020304" pitchFamily="18" charset="0"/>
            </a:endParaRPr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6AAB0834-6429-4AC1-A84A-DB2DD63D2D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678FD38-1421-43FD-A6FF-C88203988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747" y="1515025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CE10C6-04F1-476B-B6F8-8FB7849BA799}"/>
              </a:ext>
            </a:extLst>
          </p:cNvPr>
          <p:cNvSpPr txBox="1"/>
          <p:nvPr/>
        </p:nvSpPr>
        <p:spPr>
          <a:xfrm>
            <a:off x="6273470" y="2006656"/>
            <a:ext cx="4852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Laura and Jane enjoy eating pizza. They cut one pizza into 8 equal slices.</a:t>
            </a:r>
          </a:p>
          <a:p>
            <a:endParaRPr lang="en-GB" sz="2000" b="1" dirty="0"/>
          </a:p>
          <a:p>
            <a:r>
              <a:rPr lang="en-GB" sz="2000" b="1" dirty="0"/>
              <a:t>Laura eats 4 slices. Jane eats 1 slice.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What fraction of the pizza is left?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3064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836712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HIAS Maths team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15FA5-D23A-4E53-9E19-A45B7DE6E9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406104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/>
              <a:t>The HIAS maths team offer a wide range of high-quality services to support schools in improving outcomes for learners, including courses, bespoke consultancy and in-house training.  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referring </a:t>
            </a:r>
            <a:r>
              <a:rPr lang="en-GB" sz="1800"/>
              <a:t>to maths, </a:t>
            </a:r>
            <a:r>
              <a:rPr lang="en-GB" sz="1800" dirty="0"/>
              <a:t>please contact either of the team leads:</a:t>
            </a:r>
          </a:p>
          <a:p>
            <a:pPr marL="0" indent="0">
              <a:buNone/>
            </a:pPr>
            <a:r>
              <a:rPr lang="en-GB" sz="1800" dirty="0"/>
              <a:t>	Jacqui Clifft : </a:t>
            </a:r>
            <a:r>
              <a:rPr lang="en-GB" sz="1800" dirty="0">
                <a:hlinkClick r:id="rId2"/>
              </a:rPr>
              <a:t>Jacqui.clifft@hants.gov.uk</a:t>
            </a:r>
            <a:endParaRPr lang="en-GB" sz="1800" dirty="0"/>
          </a:p>
          <a:p>
            <a:pPr marL="0" indent="0">
              <a:buNone/>
            </a:pPr>
            <a:r>
              <a:rPr lang="en-GB" sz="1800" dirty="0"/>
              <a:t>	Jo Lees: </a:t>
            </a:r>
            <a:r>
              <a:rPr lang="en-GB" sz="1800" dirty="0">
                <a:hlinkClick r:id="rId3"/>
              </a:rPr>
              <a:t>Jo.Lees@hants.gov.uk</a:t>
            </a:r>
            <a:endParaRPr lang="en-GB" sz="1800" dirty="0"/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sz="18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1800" dirty="0"/>
              <a:t> </a:t>
            </a:r>
          </a:p>
          <a:p>
            <a:pPr marL="0" indent="0">
              <a:buNone/>
            </a:pPr>
            <a:r>
              <a:rPr lang="en-GB" sz="1800" dirty="0"/>
              <a:t>Tel: 01962 874820 or email: hias.enquiries@hants.gov.uk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For further details on the full range of services available please contact us using the following details:</a:t>
            </a:r>
          </a:p>
          <a:p>
            <a:pPr marL="0" indent="0">
              <a:buNone/>
            </a:pPr>
            <a:r>
              <a:rPr lang="en-GB" sz="2000" dirty="0"/>
              <a:t> </a:t>
            </a:r>
          </a:p>
          <a:p>
            <a:pPr marL="0" indent="0">
              <a:buNone/>
            </a:pPr>
            <a:r>
              <a:rPr lang="en-GB" sz="2000" dirty="0"/>
              <a:t>Tel: 01962 874820 or email: </a:t>
            </a:r>
            <a:r>
              <a:rPr lang="en-GB" sz="2000" u="sng" dirty="0">
                <a:hlinkClick r:id="rId4"/>
              </a:rPr>
              <a:t>hias.enquiries@hants.gov.uk</a:t>
            </a:r>
            <a:r>
              <a:rPr lang="en-GB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9214C5-B01F-45DC-B050-A3009F4A4ED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78" y="6353176"/>
            <a:ext cx="1951355" cy="50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image001">
            <a:extLst>
              <a:ext uri="{FF2B5EF4-FFF2-40B4-BE49-F238E27FC236}">
                <a16:creationId xmlns:a16="http://schemas.microsoft.com/office/drawing/2014/main" id="{A1225777-4001-4A53-9C8C-6F01F7A252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6" t="17177" r="11766" b="27104"/>
          <a:stretch/>
        </p:blipFill>
        <p:spPr bwMode="auto">
          <a:xfrm>
            <a:off x="9112668" y="5517232"/>
            <a:ext cx="1555333" cy="134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1B487DCA-45D9-4B74-AC20-F64217D74B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293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08BC7-3958-4725-9814-E8937628E8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These slides are intended to support teachers and pupils with a blended approach to learning, either in-class or online. The tasks are intended to form part of a learning journey and could be the basis of either one lesson or a short sequence of connected lessons. 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 4-step </a:t>
            </a:r>
            <a:r>
              <a:rPr lang="en-GB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Polya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model for problem solving has been used to provide a structure to support reasoning. Teachers may need to use more or fewer steps to support the range of learners in </a:t>
            </a:r>
            <a:r>
              <a:rPr lang="en-GB" sz="1800" dirty="0"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class.</a:t>
            </a: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should delete, change and add slides to suit the needs of 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their </a:t>
            </a:r>
            <a:r>
              <a:rPr lang="en-GB" sz="1800">
                <a:latin typeface="Calibri" panose="020F0502020204030204" pitchFamily="34" charset="0"/>
                <a:ea typeface="Calibri" panose="020F0502020204030204" pitchFamily="34" charset="0"/>
              </a:rPr>
              <a:t>pupil</a:t>
            </a:r>
            <a:r>
              <a:rPr lang="en-GB" sz="18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</a:t>
            </a: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Extra slides with personalised prompts and appropriate examples based on previous teaching may be suitable. When changing the slide-deck, teachers should consider:</a:t>
            </a: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Their expectations for the use of representations such as bar models, number lines, arrays and  diagrams.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742950" lvl="1" indent="-285750"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GB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Which strategies and methods pupils should use and record when solving problems or identifying solutions. This could include a range of informal jottings and diagrams, the use of tables to record solutions systematically and formal or informal calculation methods.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Teachers may also wish to record a ‘voice over’ to talk pupils through the slides.</a:t>
            </a:r>
            <a:endParaRPr lang="en-GB" sz="1600" dirty="0"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AD1D9EC-C89D-4E25-B8F7-4B64D4F88E5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8174038" cy="1143000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hangingPunct="0">
              <a:spcBef>
                <a:spcPts val="700"/>
              </a:spcBef>
            </a:pPr>
            <a:b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</a:b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8772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6" y="506029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8794BD-7A56-4ADD-AB22-E23ACB844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4944" y="1142681"/>
            <a:ext cx="4382112" cy="45726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B8F265A-7D5C-42F1-84B4-D2C743825212}"/>
              </a:ext>
            </a:extLst>
          </p:cNvPr>
          <p:cNvSpPr txBox="1"/>
          <p:nvPr/>
        </p:nvSpPr>
        <p:spPr>
          <a:xfrm>
            <a:off x="3681876" y="5922740"/>
            <a:ext cx="62956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1945 George </a:t>
            </a:r>
            <a:r>
              <a:rPr lang="en-GB" sz="1200" dirty="0" err="1"/>
              <a:t>Polya</a:t>
            </a:r>
            <a:r>
              <a:rPr lang="en-GB" sz="1200" dirty="0"/>
              <a:t> published  ‘How To Solve It’ 2nd ed., Princeton University Press, 1957, ISBN 0-691-08097-6.</a:t>
            </a:r>
          </a:p>
        </p:txBody>
      </p:sp>
    </p:spTree>
    <p:extLst>
      <p:ext uri="{BB962C8B-B14F-4D97-AF65-F5344CB8AC3E}">
        <p14:creationId xmlns:p14="http://schemas.microsoft.com/office/powerpoint/2010/main" val="3998971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8518" y="839160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Adding and subtracting fractions</a:t>
            </a:r>
          </a:p>
        </p:txBody>
      </p:sp>
      <p:sp>
        <p:nvSpPr>
          <p:cNvPr id="6" name="Text Box 2">
            <a:extLst>
              <a:ext uri="{FF2B5EF4-FFF2-40B4-BE49-F238E27FC236}">
                <a16:creationId xmlns:a16="http://schemas.microsoft.com/office/drawing/2014/main" id="{7865E9A0-6519-4C34-A90D-9DC1AB003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EDB6FE1-872A-4916-948E-D77748E1EE3A}"/>
              </a:ext>
            </a:extLst>
          </p:cNvPr>
          <p:cNvGrpSpPr/>
          <p:nvPr/>
        </p:nvGrpSpPr>
        <p:grpSpPr>
          <a:xfrm>
            <a:off x="1437684" y="2072118"/>
            <a:ext cx="8988481" cy="3231654"/>
            <a:chOff x="2049560" y="2079652"/>
            <a:chExt cx="8988481" cy="3231654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AB31DD9-8E2E-46DD-AF29-7B4D41EA3658}"/>
                </a:ext>
              </a:extLst>
            </p:cNvPr>
            <p:cNvSpPr txBox="1"/>
            <p:nvPr/>
          </p:nvSpPr>
          <p:spPr>
            <a:xfrm>
              <a:off x="2049560" y="2079652"/>
              <a:ext cx="5953968" cy="32316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rtlCol="0">
              <a:spAutoFit/>
            </a:bodyPr>
            <a:lstStyle/>
            <a:p>
              <a:endParaRPr lang="en-GB" dirty="0"/>
            </a:p>
            <a:p>
              <a:r>
                <a:rPr lang="en-GB" sz="2400" b="1" dirty="0"/>
                <a:t>Bob and Dylan enjoy eating pizza. </a:t>
              </a:r>
            </a:p>
            <a:p>
              <a:endParaRPr lang="en-GB" sz="2400" b="1" dirty="0"/>
            </a:p>
            <a:p>
              <a:r>
                <a:rPr lang="en-GB" sz="2400" b="1" dirty="0"/>
                <a:t>They cut one pizza into 6 equal slices.</a:t>
              </a:r>
            </a:p>
            <a:p>
              <a:endParaRPr lang="en-GB" sz="2400" b="1" dirty="0"/>
            </a:p>
            <a:p>
              <a:r>
                <a:rPr lang="en-GB" sz="2400" b="1" dirty="0"/>
                <a:t>Bob eats 4 slices. Dylan eats 1 slice.</a:t>
              </a:r>
            </a:p>
            <a:p>
              <a:endParaRPr lang="en-GB" sz="2400" b="1" dirty="0"/>
            </a:p>
            <a:p>
              <a:r>
                <a:rPr lang="en-GB" sz="2400" b="1" dirty="0">
                  <a:solidFill>
                    <a:schemeClr val="accent6">
                      <a:lumMod val="75000"/>
                    </a:schemeClr>
                  </a:solidFill>
                </a:rPr>
                <a:t>What fraction of the pizza is left?</a:t>
              </a:r>
            </a:p>
            <a:p>
              <a:endParaRPr lang="en-GB" dirty="0"/>
            </a:p>
          </p:txBody>
        </p:sp>
        <p:pic>
          <p:nvPicPr>
            <p:cNvPr id="7" name="Picture 6" descr="A slice of pizza&#10;&#10;Description automatically generated with low confidence">
              <a:extLst>
                <a:ext uri="{FF2B5EF4-FFF2-40B4-BE49-F238E27FC236}">
                  <a16:creationId xmlns:a16="http://schemas.microsoft.com/office/drawing/2014/main" id="{866E764F-A514-4FDA-AC00-705F41FBB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8" t="7803" r="4006" b="10927"/>
            <a:stretch/>
          </p:blipFill>
          <p:spPr>
            <a:xfrm>
              <a:off x="8003528" y="2736573"/>
              <a:ext cx="3034513" cy="14322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1990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616" y="895018"/>
            <a:ext cx="4816110" cy="409461"/>
          </a:xfrm>
        </p:spPr>
        <p:txBody>
          <a:bodyPr>
            <a:normAutofit fontScale="90000"/>
          </a:bodyPr>
          <a:lstStyle/>
          <a:p>
            <a:pPr algn="l"/>
            <a:r>
              <a:rPr lang="en-GB" sz="2800" b="1" dirty="0"/>
              <a:t>Understand the problem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4170844-A6DB-4EF5-B64A-949EEFBE6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6726" y="1658382"/>
            <a:ext cx="6099632" cy="362560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54E2B1-015F-49CE-9770-4DDD36444C69}"/>
                  </a:ext>
                </a:extLst>
              </p:cNvPr>
              <p:cNvSpPr txBox="1"/>
              <p:nvPr/>
            </p:nvSpPr>
            <p:spPr>
              <a:xfrm>
                <a:off x="456325" y="1617921"/>
                <a:ext cx="4976122" cy="3993850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endParaRPr lang="en-GB" sz="2400" i="1" dirty="0"/>
              </a:p>
              <a:p>
                <a:r>
                  <a:rPr lang="en-GB" i="1" dirty="0"/>
                  <a:t>Bob eats some pizza and Dylan eats some pizza. How much is left?</a:t>
                </a:r>
              </a:p>
              <a:p>
                <a:endParaRPr lang="en-GB" i="1" dirty="0"/>
              </a:p>
              <a:p>
                <a:r>
                  <a:rPr lang="en-GB" b="1" i="1" dirty="0"/>
                  <a:t>Key fact</a:t>
                </a:r>
                <a:r>
                  <a:rPr lang="en-GB" i="1" dirty="0"/>
                  <a:t>: the whole pizza was cut up into 6 equal slices</a:t>
                </a:r>
              </a:p>
              <a:p>
                <a:endParaRPr lang="en-GB" i="1" dirty="0"/>
              </a:p>
              <a:p>
                <a:r>
                  <a:rPr lang="en-GB" b="1" i="1" dirty="0"/>
                  <a:t>Key fact</a:t>
                </a:r>
                <a:r>
                  <a:rPr lang="en-GB" i="1" dirty="0"/>
                  <a:t>: 6 equal parts means the denominator will be ‘6’ </a:t>
                </a:r>
              </a:p>
              <a:p>
                <a:endParaRPr lang="en-GB" i="1" dirty="0"/>
              </a:p>
              <a:p>
                <a:r>
                  <a:rPr lang="en-GB" b="1" i="1" dirty="0"/>
                  <a:t>Key fact</a:t>
                </a:r>
                <a:r>
                  <a:rPr lang="en-GB" i="1" dirty="0"/>
                  <a:t>: each slice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i="1" dirty="0"/>
                  <a:t> of the whole pizza</a:t>
                </a:r>
              </a:p>
              <a:p>
                <a:endParaRPr lang="en-GB" sz="2400" i="1" dirty="0"/>
              </a:p>
              <a:p>
                <a:r>
                  <a:rPr lang="en-GB" i="1" dirty="0"/>
                  <a:t>The answer has to be a fraction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354E2B1-015F-49CE-9770-4DDD36444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325" y="1617921"/>
                <a:ext cx="4976122" cy="3993850"/>
              </a:xfrm>
              <a:prstGeom prst="rect">
                <a:avLst/>
              </a:prstGeom>
              <a:blipFill>
                <a:blip r:embed="rId2"/>
                <a:stretch>
                  <a:fillRect l="-1103" b="-137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2">
            <a:extLst>
              <a:ext uri="{FF2B5EF4-FFF2-40B4-BE49-F238E27FC236}">
                <a16:creationId xmlns:a16="http://schemas.microsoft.com/office/drawing/2014/main" id="{712F957F-6A38-42C6-B2CC-C148604EF3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5240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5A604E1-03A6-44F1-B51B-8801AC77652A}"/>
              </a:ext>
            </a:extLst>
          </p:cNvPr>
          <p:cNvSpPr txBox="1"/>
          <p:nvPr/>
        </p:nvSpPr>
        <p:spPr>
          <a:xfrm>
            <a:off x="6476212" y="1998732"/>
            <a:ext cx="4852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Bob and Dylan enjoy eating pizza. They cut one pizza into 6 equal slices.</a:t>
            </a:r>
          </a:p>
          <a:p>
            <a:endParaRPr lang="en-GB" sz="2000" b="1" dirty="0"/>
          </a:p>
          <a:p>
            <a:r>
              <a:rPr lang="en-GB" sz="2000" b="1" dirty="0"/>
              <a:t>Bob eats 4 slices. Dylan eats 1 slice.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What fraction of the pizza is left?</a:t>
            </a:r>
          </a:p>
          <a:p>
            <a:endParaRPr lang="en-GB" dirty="0"/>
          </a:p>
        </p:txBody>
      </p:sp>
      <p:pic>
        <p:nvPicPr>
          <p:cNvPr id="9" name="Picture 8" descr="A slice of pizza&#10;&#10;Description automatically generated with low confidence">
            <a:extLst>
              <a:ext uri="{FF2B5EF4-FFF2-40B4-BE49-F238E27FC236}">
                <a16:creationId xmlns:a16="http://schemas.microsoft.com/office/drawing/2014/main" id="{CF39037F-513A-42DE-A917-975510F78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7803" r="4006" b="10927"/>
          <a:stretch/>
        </p:blipFill>
        <p:spPr>
          <a:xfrm>
            <a:off x="7704938" y="5283990"/>
            <a:ext cx="2195246" cy="10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0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Make a Plan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08D53A-CBF5-4B0E-8282-15120F8F0D36}"/>
              </a:ext>
            </a:extLst>
          </p:cNvPr>
          <p:cNvSpPr txBox="1"/>
          <p:nvPr/>
        </p:nvSpPr>
        <p:spPr>
          <a:xfrm>
            <a:off x="446410" y="1425730"/>
            <a:ext cx="4518053" cy="424731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Step 1:</a:t>
            </a:r>
          </a:p>
          <a:p>
            <a:r>
              <a:rPr lang="en-GB" b="1" dirty="0"/>
              <a:t>Draw a picture or a diagram of the equal slices of pizza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2: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Record the equal slices as fractions of the whole pizza. Denominator shows the equal parts.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3: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Add the fractions together</a:t>
            </a:r>
          </a:p>
          <a:p>
            <a:endParaRPr lang="en-GB" b="1" dirty="0">
              <a:cs typeface="Times New Roman" panose="02020603050405020304" pitchFamily="18" charset="0"/>
            </a:endParaRPr>
          </a:p>
          <a:p>
            <a:r>
              <a:rPr lang="en-GB" b="1" dirty="0">
                <a:cs typeface="Times New Roman" panose="02020603050405020304" pitchFamily="18" charset="0"/>
              </a:rPr>
              <a:t>Step 4:</a:t>
            </a:r>
          </a:p>
          <a:p>
            <a:r>
              <a:rPr lang="en-GB" b="1" dirty="0">
                <a:cs typeface="Times New Roman" panose="02020603050405020304" pitchFamily="18" charset="0"/>
              </a:rPr>
              <a:t>Calculate what fraction of the whole pizza is left</a:t>
            </a:r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E2E1DF6-EBEE-4FA9-AD9A-6A698225B3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4DEFC3-0C95-497B-AFFA-CBC41719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9864" y="1425730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B840840-8AA6-481C-8A6B-BBDDB64A6E61}"/>
              </a:ext>
            </a:extLst>
          </p:cNvPr>
          <p:cNvSpPr txBox="1"/>
          <p:nvPr/>
        </p:nvSpPr>
        <p:spPr>
          <a:xfrm>
            <a:off x="6273470" y="2006656"/>
            <a:ext cx="485263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Bob and Dylan enjoy eating pizza. They cut one pizza into 6 equal slices.</a:t>
            </a:r>
          </a:p>
          <a:p>
            <a:endParaRPr lang="en-GB" sz="2000" b="1" dirty="0"/>
          </a:p>
          <a:p>
            <a:r>
              <a:rPr lang="en-GB" sz="2000" b="1" dirty="0"/>
              <a:t>Bob eats 4 slices. Dylan eats 1 slice.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What fraction of the pizza is left?</a:t>
            </a:r>
          </a:p>
          <a:p>
            <a:endParaRPr lang="en-GB" dirty="0"/>
          </a:p>
        </p:txBody>
      </p:sp>
      <p:pic>
        <p:nvPicPr>
          <p:cNvPr id="9" name="Picture 8" descr="A slice of pizza&#10;&#10;Description automatically generated with low confidence">
            <a:extLst>
              <a:ext uri="{FF2B5EF4-FFF2-40B4-BE49-F238E27FC236}">
                <a16:creationId xmlns:a16="http://schemas.microsoft.com/office/drawing/2014/main" id="{E5B9912C-9BAB-493A-9748-F679B9F9B26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" t="7803" r="4006" b="10927"/>
          <a:stretch/>
        </p:blipFill>
        <p:spPr>
          <a:xfrm>
            <a:off x="7590329" y="5624496"/>
            <a:ext cx="2026632" cy="95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52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extLst>
              <a:ext uri="{FF2B5EF4-FFF2-40B4-BE49-F238E27FC236}">
                <a16:creationId xmlns:a16="http://schemas.microsoft.com/office/drawing/2014/main" id="{1A726DEB-5544-427C-838B-1CDEFD52C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17" t="40072" r="33308" b="21166"/>
          <a:stretch/>
        </p:blipFill>
        <p:spPr bwMode="auto">
          <a:xfrm rot="5400000">
            <a:off x="1238964" y="2079433"/>
            <a:ext cx="1723604" cy="177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6FD8ED8-204D-4E67-A5FF-2D19074234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3088" y="1409994"/>
            <a:ext cx="60579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397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AB234-D801-4FC2-BB72-FAB9C8B21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479" y="844804"/>
            <a:ext cx="8229600" cy="580926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/>
              <a:t>Carry out your plan: show your reasoning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C7A72-7C4A-4506-8DEE-575441380A26}"/>
                  </a:ext>
                </a:extLst>
              </p:cNvPr>
              <p:cNvSpPr txBox="1"/>
              <p:nvPr/>
            </p:nvSpPr>
            <p:spPr>
              <a:xfrm>
                <a:off x="415223" y="1614823"/>
                <a:ext cx="4518053" cy="4880888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Step 1: </a:t>
                </a: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Draw a picture showing 6 equal slices or a diagram showing 6 equal parts </a:t>
                </a:r>
                <a:endParaRPr lang="en-GB" dirty="0">
                  <a:cs typeface="Times New Roman" panose="02020603050405020304" pitchFamily="18" charset="0"/>
                </a:endParaRP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Step 2:</a:t>
                </a: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Label the parts as fractions of the whole pizza</a:t>
                </a:r>
              </a:p>
              <a:p>
                <a:r>
                  <a:rPr lang="en-GB" dirty="0">
                    <a:cs typeface="Times New Roman" panose="02020603050405020304" pitchFamily="18" charset="0"/>
                  </a:rPr>
                  <a:t>4 slices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dirty="0">
                    <a:cs typeface="Times New Roman" panose="02020603050405020304" pitchFamily="18" charset="0"/>
                  </a:rPr>
                  <a:t>   1 slice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dirty="0">
                    <a:cs typeface="Times New Roman" panose="02020603050405020304" pitchFamily="18" charset="0"/>
                  </a:rPr>
                  <a:t> </a:t>
                </a:r>
              </a:p>
              <a:p>
                <a:endParaRPr lang="en-GB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Step 3: Add the fractions together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b="0" i="0" smtClean="0">
                        <a:latin typeface="Cambria Math" panose="02040503050406030204" pitchFamily="18" charset="0"/>
                      </a:rPr>
                      <m:t>and</m:t>
                    </m:r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cs typeface="Times New Roman" panose="02020603050405020304" pitchFamily="18" charset="0"/>
                  </a:rPr>
                  <a:t>=</a:t>
                </a:r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b="1" dirty="0">
                  <a:cs typeface="Times New Roman" panose="02020603050405020304" pitchFamily="18" charset="0"/>
                </a:endParaRP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Step 4:</a:t>
                </a:r>
              </a:p>
              <a:p>
                <a:r>
                  <a:rPr lang="en-GB" b="1" dirty="0">
                    <a:cs typeface="Times New Roman" panose="02020603050405020304" pitchFamily="18" charset="0"/>
                  </a:rPr>
                  <a:t>Calculate what fraction of the whole pizza is left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cs typeface="Times New Roman" panose="02020603050405020304" pitchFamily="18" charset="0"/>
                  </a:rPr>
                  <a:t>+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	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C2C7A72-7C4A-4506-8DEE-575441380A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23" y="1614823"/>
                <a:ext cx="4518053" cy="4880888"/>
              </a:xfrm>
              <a:prstGeom prst="rect">
                <a:avLst/>
              </a:prstGeom>
              <a:blipFill>
                <a:blip r:embed="rId2"/>
                <a:stretch>
                  <a:fillRect l="-1080" t="-7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2">
            <a:extLst>
              <a:ext uri="{FF2B5EF4-FFF2-40B4-BE49-F238E27FC236}">
                <a16:creationId xmlns:a16="http://schemas.microsoft.com/office/drawing/2014/main" id="{D775A32F-6EE0-4238-AD7B-00A6AE703C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"/>
            <a:ext cx="4248150" cy="351155"/>
          </a:xfrm>
          <a:prstGeom prst="rect">
            <a:avLst/>
          </a:prstGeom>
          <a:solidFill>
            <a:srgbClr val="1F3244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 hangingPunct="0">
              <a:spcBef>
                <a:spcPts val="700"/>
              </a:spcBef>
            </a:pPr>
            <a:r>
              <a:rPr lang="en-GB" kern="0" dirty="0">
                <a:solidFill>
                  <a:srgbClr val="FFFFFF"/>
                </a:solidFill>
                <a:latin typeface="Arial"/>
                <a:ea typeface="Times New Roman"/>
              </a:rPr>
              <a:t>HIAS Blended Learning Resource</a:t>
            </a:r>
            <a:endParaRPr lang="en-GB" b="1" kern="0" dirty="0">
              <a:solidFill>
                <a:srgbClr val="FFFFFF"/>
              </a:solidFill>
              <a:latin typeface="Arial"/>
              <a:ea typeface="Times New Roman"/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2AF30C61-9CD0-4747-81DE-2CB5C4DE6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4208" y="1801733"/>
            <a:ext cx="6419850" cy="4142673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  <a:p>
            <a:pPr marL="0" indent="0">
              <a:buNone/>
            </a:pPr>
            <a:endParaRPr lang="en-US" dirty="0">
              <a:latin typeface="+mn-lt"/>
              <a:ea typeface="Bariol" charset="0"/>
              <a:cs typeface="Bariol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D2AC03-B025-470C-9A9E-3726BAF0CEAA}"/>
              </a:ext>
            </a:extLst>
          </p:cNvPr>
          <p:cNvSpPr txBox="1"/>
          <p:nvPr/>
        </p:nvSpPr>
        <p:spPr>
          <a:xfrm>
            <a:off x="5772150" y="2182504"/>
            <a:ext cx="558097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sz="2000" b="1" dirty="0"/>
              <a:t>Bob and Dylan enjoy eating pizza. They cut one pizza into 6 equal slices.</a:t>
            </a:r>
          </a:p>
          <a:p>
            <a:endParaRPr lang="en-GB" sz="2000" b="1" dirty="0"/>
          </a:p>
          <a:p>
            <a:r>
              <a:rPr lang="en-GB" sz="2000" b="1" dirty="0"/>
              <a:t>Bob eats 4 slices. Dylan eats 1 slice.</a:t>
            </a:r>
          </a:p>
          <a:p>
            <a:endParaRPr lang="en-GB" sz="2000" b="1" dirty="0"/>
          </a:p>
          <a:p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What fraction of the pizza is left?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533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DEF34CA9-443C-4635-BAC1-B062C282E4BC}"/>
              </a:ext>
            </a:extLst>
          </p:cNvPr>
          <p:cNvSpPr txBox="1"/>
          <p:nvPr/>
        </p:nvSpPr>
        <p:spPr>
          <a:xfrm>
            <a:off x="485523" y="456782"/>
            <a:ext cx="53582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/>
              <a:t>Step 1: </a:t>
            </a:r>
          </a:p>
          <a:p>
            <a:r>
              <a:rPr lang="en-GB" sz="1600" b="1" dirty="0">
                <a:cs typeface="Times New Roman" panose="02020603050405020304" pitchFamily="18" charset="0"/>
              </a:rPr>
              <a:t>Draw a picture showing 6 equal slices or a diagram showing 6 equal parts </a:t>
            </a:r>
            <a:endParaRPr lang="en-GB" sz="1600" dirty="0"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E434A3-ED02-4EE7-8E1F-8BE33739D3E7}"/>
                  </a:ext>
                </a:extLst>
              </p:cNvPr>
              <p:cNvSpPr txBox="1"/>
              <p:nvPr/>
            </p:nvSpPr>
            <p:spPr>
              <a:xfrm>
                <a:off x="744134" y="2977280"/>
                <a:ext cx="6214682" cy="1703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endParaRPr lang="en-GB" sz="1600" b="1" dirty="0">
                  <a:cs typeface="Times New Roman" panose="02020603050405020304" pitchFamily="18" charset="0"/>
                </a:endParaRPr>
              </a:p>
              <a:p>
                <a:r>
                  <a:rPr lang="en-GB" sz="1600" b="1" dirty="0">
                    <a:cs typeface="Times New Roman" panose="02020603050405020304" pitchFamily="18" charset="0"/>
                  </a:rPr>
                  <a:t>Step 2:</a:t>
                </a:r>
              </a:p>
              <a:p>
                <a:r>
                  <a:rPr lang="en-GB" sz="1600" b="1" dirty="0">
                    <a:cs typeface="Times New Roman" panose="02020603050405020304" pitchFamily="18" charset="0"/>
                  </a:rPr>
                  <a:t>Label the parts as fractions of the whole pizza</a:t>
                </a:r>
              </a:p>
              <a:p>
                <a:endParaRPr lang="en-GB" sz="1600" dirty="0">
                  <a:cs typeface="Times New Roman" panose="02020603050405020304" pitchFamily="18" charset="0"/>
                </a:endParaRPr>
              </a:p>
              <a:p>
                <a:r>
                  <a:rPr lang="en-GB" sz="1600" dirty="0">
                    <a:cs typeface="Times New Roman" panose="02020603050405020304" pitchFamily="18" charset="0"/>
                  </a:rPr>
                  <a:t>4 slices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600" b="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1600" dirty="0">
                    <a:cs typeface="Times New Roman" panose="02020603050405020304" pitchFamily="18" charset="0"/>
                  </a:rPr>
                  <a:t>   1 slice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b="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dirty="0">
                    <a:cs typeface="Times New Roman" panose="02020603050405020304" pitchFamily="18" charset="0"/>
                  </a:rPr>
                  <a:t> </a:t>
                </a:r>
              </a:p>
              <a:p>
                <a:endParaRPr lang="en-GB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CE434A3-ED02-4EE7-8E1F-8BE33739D3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134" y="2977280"/>
                <a:ext cx="6214682" cy="1703415"/>
              </a:xfrm>
              <a:prstGeom prst="rect">
                <a:avLst/>
              </a:prstGeom>
              <a:blipFill>
                <a:blip r:embed="rId2"/>
                <a:stretch>
                  <a:fillRect l="-4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8FBA5-24D0-41EB-8992-57B74ABAB74B}"/>
                  </a:ext>
                </a:extLst>
              </p:cNvPr>
              <p:cNvSpPr txBox="1"/>
              <p:nvPr/>
            </p:nvSpPr>
            <p:spPr>
              <a:xfrm>
                <a:off x="6358609" y="298036"/>
                <a:ext cx="5406057" cy="6917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en-GB" sz="1600" b="1" dirty="0">
                    <a:cs typeface="Times New Roman" panose="02020603050405020304" pitchFamily="18" charset="0"/>
                  </a:rPr>
                  <a:t>Step 3: Add the fractions together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1600" b="0" i="0" smtClean="0">
                        <a:latin typeface="Cambria Math" panose="02040503050406030204" pitchFamily="18" charset="0"/>
                      </a:rPr>
                      <m:t>and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sz="1600" b="1" dirty="0">
                    <a:cs typeface="Times New Roman" panose="02020603050405020304" pitchFamily="18" charset="0"/>
                  </a:rPr>
                  <a:t> </a:t>
                </a:r>
                <a:r>
                  <a:rPr lang="en-GB" sz="1600" dirty="0">
                    <a:cs typeface="Times New Roman" panose="02020603050405020304" pitchFamily="18" charset="0"/>
                  </a:rPr>
                  <a:t>=</a:t>
                </a:r>
                <a:r>
                  <a:rPr lang="en-GB" sz="1600" b="1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𝑜𝑟</m:t>
                    </m:r>
                    <m:r>
                      <a:rPr lang="en-GB" sz="1600" b="0" i="1" smtClean="0">
                        <a:latin typeface="Cambria Math" panose="02040503050406030204" pitchFamily="18" charset="0"/>
                      </a:rPr>
                      <m:t>           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600" b="0" i="0" smtClean="0"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GB" sz="1600" b="1" dirty="0"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GB" sz="1600" dirty="0"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GB" sz="1600" b="1" dirty="0"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sz="1600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en-GB" sz="16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GB" sz="1600" b="1" dirty="0"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C8FBA5-24D0-41EB-8992-57B74ABAB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8609" y="298036"/>
                <a:ext cx="5406057" cy="691792"/>
              </a:xfrm>
              <a:prstGeom prst="rect">
                <a:avLst/>
              </a:prstGeom>
              <a:blipFill>
                <a:blip r:embed="rId3"/>
                <a:stretch>
                  <a:fillRect l="-564" t="-2655" b="-265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6DB93F-7ED2-4FF2-A334-E7054C446415}"/>
                  </a:ext>
                </a:extLst>
              </p:cNvPr>
              <p:cNvSpPr txBox="1"/>
              <p:nvPr/>
            </p:nvSpPr>
            <p:spPr>
              <a:xfrm>
                <a:off x="6419245" y="1736666"/>
                <a:ext cx="5353593" cy="9821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sz="1600" b="1" dirty="0">
                    <a:cs typeface="Times New Roman" panose="02020603050405020304" pitchFamily="18" charset="0"/>
                  </a:rPr>
                  <a:t>Step 4:</a:t>
                </a:r>
              </a:p>
              <a:p>
                <a:r>
                  <a:rPr lang="en-GB" sz="1600" b="1" dirty="0">
                    <a:cs typeface="Times New Roman" panose="02020603050405020304" pitchFamily="18" charset="0"/>
                  </a:rPr>
                  <a:t>Calculate what fraction of the whole pizza is left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  <a:r>
                  <a:rPr lang="en-GB" dirty="0">
                    <a:cs typeface="Times New Roman" panose="02020603050405020304" pitchFamily="18" charset="0"/>
                  </a:rPr>
                  <a:t>+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	or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GB" b="1" dirty="0"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66DB93F-7ED2-4FF2-A334-E7054C446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9245" y="1736666"/>
                <a:ext cx="5353593" cy="982128"/>
              </a:xfrm>
              <a:prstGeom prst="rect">
                <a:avLst/>
              </a:prstGeom>
              <a:blipFill>
                <a:blip r:embed="rId4"/>
                <a:stretch>
                  <a:fillRect l="-569" t="-1863" b="-24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>
            <a:extLst>
              <a:ext uri="{FF2B5EF4-FFF2-40B4-BE49-F238E27FC236}">
                <a16:creationId xmlns:a16="http://schemas.microsoft.com/office/drawing/2014/main" id="{73ADC3F4-8AA5-42BC-AA07-F5AFB70CF2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417" t="40072" r="33308" b="21166"/>
          <a:stretch/>
        </p:blipFill>
        <p:spPr bwMode="auto">
          <a:xfrm rot="5400000">
            <a:off x="4214931" y="1610061"/>
            <a:ext cx="1243678" cy="1278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224457-798B-4D8C-BD48-C0F489F41B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5523" y="1439831"/>
            <a:ext cx="3313835" cy="15891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D540C82-C922-4F2A-BA64-EFAF561FA4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7908" y="4648996"/>
            <a:ext cx="3316595" cy="209411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54A58A0-B9DC-44F5-80EA-104ACE9509A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44369" y="2954992"/>
            <a:ext cx="4605277" cy="27410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B9F1F5-0AB8-46C0-B803-94D80B888B3F}"/>
                  </a:ext>
                </a:extLst>
              </p:cNvPr>
              <p:cNvSpPr txBox="1"/>
              <p:nvPr/>
            </p:nvSpPr>
            <p:spPr>
              <a:xfrm>
                <a:off x="6571170" y="5971922"/>
                <a:ext cx="3066865" cy="4924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/>
                  <a:t>There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GB" b="1" dirty="0"/>
                  <a:t> of the pizza left.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6B9F1F5-0AB8-46C0-B803-94D80B888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170" y="5971922"/>
                <a:ext cx="3066865" cy="492443"/>
              </a:xfrm>
              <a:prstGeom prst="rect">
                <a:avLst/>
              </a:prstGeom>
              <a:blipFill>
                <a:blip r:embed="rId10"/>
                <a:stretch>
                  <a:fillRect l="-1789" r="-994" b="-7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>
            <a:extLst>
              <a:ext uri="{FF2B5EF4-FFF2-40B4-BE49-F238E27FC236}">
                <a16:creationId xmlns:a16="http://schemas.microsoft.com/office/drawing/2014/main" id="{0714206B-1656-4505-860B-A31BF59A1A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182" t="38674" r="36656" b="26095"/>
          <a:stretch/>
        </p:blipFill>
        <p:spPr bwMode="auto">
          <a:xfrm rot="5400000">
            <a:off x="4093417" y="4730718"/>
            <a:ext cx="1224484" cy="119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58BA7025-296A-433D-8AFE-EEE980D1A0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079" t="41308" r="39831" b="25897"/>
          <a:stretch/>
        </p:blipFill>
        <p:spPr bwMode="auto">
          <a:xfrm rot="5400000">
            <a:off x="10835583" y="3098835"/>
            <a:ext cx="1224565" cy="13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142760"/>
      </p:ext>
    </p:extLst>
  </p:cSld>
  <p:clrMapOvr>
    <a:masterClrMapping/>
  </p:clrMapOvr>
</p:sld>
</file>

<file path=ppt/theme/theme1.xml><?xml version="1.0" encoding="utf-8"?>
<a:theme xmlns:a="http://schemas.openxmlformats.org/drawingml/2006/main" name="3_HIA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1039</Words>
  <Application>Microsoft Office PowerPoint</Application>
  <PresentationFormat>Widescreen</PresentationFormat>
  <Paragraphs>180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 Math</vt:lpstr>
      <vt:lpstr>Symbol</vt:lpstr>
      <vt:lpstr>3_HIAS PowerPoint template</vt:lpstr>
      <vt:lpstr>Year 3</vt:lpstr>
      <vt:lpstr> HIAS Blended Learning Resource</vt:lpstr>
      <vt:lpstr>PowerPoint Presentation</vt:lpstr>
      <vt:lpstr>Adding and subtracting fractions</vt:lpstr>
      <vt:lpstr>Understand the problem</vt:lpstr>
      <vt:lpstr>Make a Plan</vt:lpstr>
      <vt:lpstr>PowerPoint Presentation</vt:lpstr>
      <vt:lpstr>Carry out your plan: show your reasoning</vt:lpstr>
      <vt:lpstr>PowerPoint Presentation</vt:lpstr>
      <vt:lpstr>Review your solution: does it seem reasonable? Which steps/ parts did you find easy and which harder?</vt:lpstr>
      <vt:lpstr>Now try this one</vt:lpstr>
      <vt:lpstr>HIAS Maths team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</dc:title>
  <dc:creator>Clifft, Jacqui</dc:creator>
  <cp:lastModifiedBy>Vickers, Rebecca</cp:lastModifiedBy>
  <cp:revision>11</cp:revision>
  <dcterms:created xsi:type="dcterms:W3CDTF">2021-01-05T11:02:27Z</dcterms:created>
  <dcterms:modified xsi:type="dcterms:W3CDTF">2021-01-18T12:20:07Z</dcterms:modified>
</cp:coreProperties>
</file>