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72" r:id="rId2"/>
    <p:sldId id="2643" r:id="rId3"/>
    <p:sldId id="2644" r:id="rId4"/>
    <p:sldId id="2678" r:id="rId5"/>
    <p:sldId id="2683" r:id="rId6"/>
    <p:sldId id="2684" r:id="rId7"/>
    <p:sldId id="2686" r:id="rId8"/>
    <p:sldId id="2685" r:id="rId9"/>
    <p:sldId id="2681" r:id="rId10"/>
    <p:sldId id="2687" r:id="rId11"/>
    <p:sldId id="26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08" autoAdjust="0"/>
    <p:restoredTop sz="85930" autoAdjust="0"/>
  </p:normalViewPr>
  <p:slideViewPr>
    <p:cSldViewPr snapToGrid="0">
      <p:cViewPr varScale="1">
        <p:scale>
          <a:sx n="74" d="100"/>
          <a:sy n="74" d="100"/>
        </p:scale>
        <p:origin x="989" y="58"/>
      </p:cViewPr>
      <p:guideLst/>
    </p:cSldViewPr>
  </p:slideViewPr>
  <p:notesTextViewPr>
    <p:cViewPr>
      <p:scale>
        <a:sx n="1" d="1"/>
        <a:sy n="1" d="1"/>
      </p:scale>
      <p:origin x="0" y="0"/>
    </p:cViewPr>
  </p:notesTextViewPr>
  <p:sorterViewPr>
    <p:cViewPr>
      <p:scale>
        <a:sx n="100" d="100"/>
        <a:sy n="100" d="100"/>
      </p:scale>
      <p:origin x="0" y="-75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15/01/2021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r>
                  <a:rPr lang="en-GB" dirty="0"/>
                  <a:t>Solutions</a:t>
                </a:r>
              </a:p>
              <a:p>
                <a:r>
                  <a:rPr lang="en-GB" dirty="0"/>
                  <a:t>6 x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2</m:t>
                        </m:r>
                      </m:den>
                    </m:f>
                  </m:oMath>
                </a14:m>
                <a:r>
                  <a:rPr lang="en-GB" dirty="0"/>
                  <a:t> = 3</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11 x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2</m:t>
                        </m:r>
                      </m:den>
                    </m:f>
                  </m:oMath>
                </a14:m>
                <a:r>
                  <a:rPr lang="en-GB" dirty="0"/>
                  <a:t> = 5</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2</m:t>
                        </m:r>
                      </m:den>
                    </m:f>
                  </m:oMath>
                </a14:m>
                <a:r>
                  <a:rPr lang="en-GB"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i="0" dirty="0">
                    <a:latin typeface="+mn-lt"/>
                  </a:rPr>
                  <a:t>30</a:t>
                </a:r>
                <a:r>
                  <a:rPr lang="en-GB" dirty="0"/>
                  <a:t> x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2</m:t>
                        </m:r>
                      </m:den>
                    </m:f>
                  </m:oMath>
                </a14:m>
                <a:r>
                  <a:rPr lang="en-GB" dirty="0"/>
                  <a:t> = 15</a:t>
                </a:r>
              </a:p>
              <a:p>
                <a:endParaRPr lang="en-GB" dirty="0"/>
              </a:p>
            </p:txBody>
          </p:sp>
        </mc:Choice>
        <mc:Fallback xmlns="">
          <p:sp>
            <p:nvSpPr>
              <p:cNvPr id="3" name="Notes Placeholder 2"/>
              <p:cNvSpPr>
                <a:spLocks noGrp="1"/>
              </p:cNvSpPr>
              <p:nvPr>
                <p:ph type="body" idx="1"/>
              </p:nvPr>
            </p:nvSpPr>
            <p:spPr/>
            <p:txBody>
              <a:bodyPr/>
              <a:lstStyle/>
              <a:p>
                <a:r>
                  <a:rPr lang="en-GB" dirty="0"/>
                  <a:t>Solutions</a:t>
                </a:r>
              </a:p>
              <a:p>
                <a:r>
                  <a:rPr lang="en-GB" dirty="0"/>
                  <a:t>6 x </a:t>
                </a:r>
                <a:r>
                  <a:rPr lang="en-GB" b="0" i="0">
                    <a:latin typeface="Cambria Math" panose="02040503050406030204" pitchFamily="18" charset="0"/>
                  </a:rPr>
                  <a:t>1/2</a:t>
                </a:r>
                <a:r>
                  <a:rPr lang="en-GB" dirty="0"/>
                  <a:t> = 3</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11 x </a:t>
                </a:r>
                <a:r>
                  <a:rPr lang="en-GB" b="0" i="0">
                    <a:latin typeface="Cambria Math" panose="02040503050406030204" pitchFamily="18" charset="0"/>
                  </a:rPr>
                  <a:t>1/2</a:t>
                </a:r>
                <a:r>
                  <a:rPr lang="en-GB" dirty="0"/>
                  <a:t> = 5</a:t>
                </a:r>
                <a:r>
                  <a:rPr lang="en-GB" b="0" i="0">
                    <a:latin typeface="Cambria Math" panose="02040503050406030204" pitchFamily="18" charset="0"/>
                  </a:rPr>
                  <a:t>1/2</a:t>
                </a:r>
                <a:r>
                  <a:rPr lang="en-GB"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i="0" dirty="0">
                    <a:latin typeface="+mn-lt"/>
                  </a:rPr>
                  <a:t>30</a:t>
                </a:r>
                <a:r>
                  <a:rPr lang="en-GB" dirty="0"/>
                  <a:t> x </a:t>
                </a:r>
                <a:r>
                  <a:rPr lang="en-GB" b="0" i="0">
                    <a:latin typeface="Cambria Math" panose="02040503050406030204" pitchFamily="18" charset="0"/>
                  </a:rPr>
                  <a:t>1/2</a:t>
                </a:r>
                <a:r>
                  <a:rPr lang="en-GB" dirty="0"/>
                  <a:t> = 15</a:t>
                </a:r>
              </a:p>
              <a:p>
                <a:endParaRPr lang="en-GB" dirty="0"/>
              </a:p>
            </p:txBody>
          </p:sp>
        </mc:Fallback>
      </mc:AlternateContent>
      <p:sp>
        <p:nvSpPr>
          <p:cNvPr id="4" name="Slide Number Placeholder 3"/>
          <p:cNvSpPr>
            <a:spLocks noGrp="1"/>
          </p:cNvSpPr>
          <p:nvPr>
            <p:ph type="sldNum" sz="quarter" idx="5"/>
          </p:nvPr>
        </p:nvSpPr>
        <p:spPr/>
        <p:txBody>
          <a:bodyPr/>
          <a:lstStyle/>
          <a:p>
            <a:fld id="{2F929179-DAC7-4087-8034-1DBDA8E953E7}" type="slidenum">
              <a:rPr lang="en-GB" smtClean="0"/>
              <a:t>4</a:t>
            </a:fld>
            <a:endParaRPr lang="en-GB"/>
          </a:p>
        </p:txBody>
      </p:sp>
    </p:spTree>
    <p:extLst>
      <p:ext uri="{BB962C8B-B14F-4D97-AF65-F5344CB8AC3E}">
        <p14:creationId xmlns:p14="http://schemas.microsoft.com/office/powerpoint/2010/main" val="11671162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r>
                  <a:rPr lang="en-GB" dirty="0"/>
                  <a:t>Solutions</a:t>
                </a:r>
              </a:p>
              <a:p>
                <a:r>
                  <a:rPr lang="en-GB" dirty="0"/>
                  <a:t>8 x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4</m:t>
                        </m:r>
                      </m:den>
                    </m:f>
                  </m:oMath>
                </a14:m>
                <a:r>
                  <a:rPr lang="en-GB" dirty="0"/>
                  <a:t> = 2</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13 x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4</m:t>
                        </m:r>
                      </m:den>
                    </m:f>
                  </m:oMath>
                </a14:m>
                <a:r>
                  <a:rPr lang="en-GB" dirty="0"/>
                  <a:t> = 3</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4</m:t>
                        </m:r>
                      </m:den>
                    </m:f>
                  </m:oMath>
                </a14:m>
                <a:r>
                  <a:rPr lang="en-GB"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i="0" dirty="0">
                    <a:latin typeface="+mn-lt"/>
                  </a:rPr>
                  <a:t>32</a:t>
                </a:r>
                <a:r>
                  <a:rPr lang="en-GB" dirty="0"/>
                  <a:t> x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4</m:t>
                        </m:r>
                      </m:den>
                    </m:f>
                  </m:oMath>
                </a14:m>
                <a:r>
                  <a:rPr lang="en-GB" dirty="0"/>
                  <a:t> = 8</a:t>
                </a:r>
              </a:p>
              <a:p>
                <a:endParaRPr lang="en-GB" dirty="0"/>
              </a:p>
            </p:txBody>
          </p:sp>
        </mc:Choice>
        <mc:Fallback xmlns="">
          <p:sp>
            <p:nvSpPr>
              <p:cNvPr id="3" name="Notes Placeholder 2"/>
              <p:cNvSpPr>
                <a:spLocks noGrp="1"/>
              </p:cNvSpPr>
              <p:nvPr>
                <p:ph type="body" idx="1"/>
              </p:nvPr>
            </p:nvSpPr>
            <p:spPr/>
            <p:txBody>
              <a:bodyPr/>
              <a:lstStyle/>
              <a:p>
                <a:r>
                  <a:rPr lang="en-GB" dirty="0"/>
                  <a:t>Solutions</a:t>
                </a:r>
              </a:p>
              <a:p>
                <a:r>
                  <a:rPr lang="en-GB" dirty="0"/>
                  <a:t>8 x </a:t>
                </a:r>
                <a:r>
                  <a:rPr lang="en-GB" b="0" i="0">
                    <a:latin typeface="Cambria Math" panose="02040503050406030204" pitchFamily="18" charset="0"/>
                  </a:rPr>
                  <a:t>1/4</a:t>
                </a:r>
                <a:r>
                  <a:rPr lang="en-GB" dirty="0"/>
                  <a:t> = 2</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13 x </a:t>
                </a:r>
                <a:r>
                  <a:rPr lang="en-GB" b="0" i="0">
                    <a:latin typeface="Cambria Math" panose="02040503050406030204" pitchFamily="18" charset="0"/>
                  </a:rPr>
                  <a:t>1/4</a:t>
                </a:r>
                <a:r>
                  <a:rPr lang="en-GB" dirty="0"/>
                  <a:t> = 3</a:t>
                </a:r>
                <a:r>
                  <a:rPr lang="en-GB" b="0" i="0">
                    <a:latin typeface="Cambria Math" panose="02040503050406030204" pitchFamily="18" charset="0"/>
                  </a:rPr>
                  <a:t>1/4</a:t>
                </a:r>
                <a:r>
                  <a:rPr lang="en-GB"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i="0" dirty="0">
                    <a:latin typeface="+mn-lt"/>
                  </a:rPr>
                  <a:t>32</a:t>
                </a:r>
                <a:r>
                  <a:rPr lang="en-GB" dirty="0"/>
                  <a:t> x </a:t>
                </a:r>
                <a:r>
                  <a:rPr lang="en-GB" b="0" i="0">
                    <a:latin typeface="Cambria Math" panose="02040503050406030204" pitchFamily="18" charset="0"/>
                  </a:rPr>
                  <a:t>1/4</a:t>
                </a:r>
                <a:r>
                  <a:rPr lang="en-GB" dirty="0"/>
                  <a:t> = 8</a:t>
                </a:r>
              </a:p>
              <a:p>
                <a:endParaRPr lang="en-GB" dirty="0"/>
              </a:p>
            </p:txBody>
          </p:sp>
        </mc:Fallback>
      </mc:AlternateContent>
      <p:sp>
        <p:nvSpPr>
          <p:cNvPr id="4" name="Slide Number Placeholder 3"/>
          <p:cNvSpPr>
            <a:spLocks noGrp="1"/>
          </p:cNvSpPr>
          <p:nvPr>
            <p:ph type="sldNum" sz="quarter" idx="5"/>
          </p:nvPr>
        </p:nvSpPr>
        <p:spPr/>
        <p:txBody>
          <a:bodyPr/>
          <a:lstStyle/>
          <a:p>
            <a:fld id="{2F929179-DAC7-4087-8034-1DBDA8E953E7}" type="slidenum">
              <a:rPr lang="en-GB" smtClean="0"/>
              <a:t>5</a:t>
            </a:fld>
            <a:endParaRPr lang="en-GB"/>
          </a:p>
        </p:txBody>
      </p:sp>
    </p:spTree>
    <p:extLst>
      <p:ext uri="{BB962C8B-B14F-4D97-AF65-F5344CB8AC3E}">
        <p14:creationId xmlns:p14="http://schemas.microsoft.com/office/powerpoint/2010/main" val="15024513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r>
                  <a:rPr lang="en-GB" dirty="0"/>
                  <a:t>Solutions</a:t>
                </a:r>
              </a:p>
              <a:p>
                <a:r>
                  <a:rPr lang="en-GB" dirty="0"/>
                  <a:t>7 x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3</m:t>
                        </m:r>
                      </m:num>
                      <m:den>
                        <m:r>
                          <a:rPr lang="en-GB" b="0" i="1" smtClean="0">
                            <a:latin typeface="Cambria Math" panose="02040503050406030204" pitchFamily="18" charset="0"/>
                          </a:rPr>
                          <m:t>4</m:t>
                        </m:r>
                      </m:den>
                    </m:f>
                  </m:oMath>
                </a14:m>
                <a:r>
                  <a:rPr lang="en-GB" dirty="0"/>
                  <a:t> = </a:t>
                </a:r>
                <a14:m>
                  <m:oMath xmlns:m="http://schemas.openxmlformats.org/officeDocument/2006/math">
                    <m:r>
                      <a:rPr lang="en-GB" b="0" i="0" smtClean="0">
                        <a:latin typeface="Cambria Math" panose="02040503050406030204" pitchFamily="18" charset="0"/>
                      </a:rPr>
                      <m:t>5</m:t>
                    </m:r>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4</m:t>
                        </m:r>
                      </m:den>
                    </m:f>
                  </m:oMath>
                </a14:m>
                <a:r>
                  <a:rPr lang="en-GB" dirty="0"/>
                  <a:t> </a:t>
                </a:r>
              </a:p>
              <a:p>
                <a:r>
                  <a:rPr lang="en-GB" dirty="0"/>
                  <a:t>12 x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3</m:t>
                        </m:r>
                      </m:num>
                      <m:den>
                        <m:r>
                          <a:rPr lang="en-GB" b="0" i="1" smtClean="0">
                            <a:latin typeface="Cambria Math" panose="02040503050406030204" pitchFamily="18" charset="0"/>
                          </a:rPr>
                          <m:t>4</m:t>
                        </m:r>
                      </m:den>
                    </m:f>
                  </m:oMath>
                </a14:m>
                <a:r>
                  <a:rPr lang="en-GB" dirty="0"/>
                  <a:t> = 9</a:t>
                </a:r>
              </a:p>
              <a:p>
                <a:pPr marL="0" marR="0" lvl="0" indent="0" algn="l" defTabSz="914400" rtl="0" eaLnBrk="1" fontAlgn="auto" latinLnBrk="0" hangingPunct="1">
                  <a:lnSpc>
                    <a:spcPct val="100000"/>
                  </a:lnSpc>
                  <a:spcBef>
                    <a:spcPts val="0"/>
                  </a:spcBef>
                  <a:spcAft>
                    <a:spcPts val="0"/>
                  </a:spcAft>
                  <a:buClrTx/>
                  <a:buSzTx/>
                  <a:buFontTx/>
                  <a:buNone/>
                  <a:tabLst/>
                  <a:defRPr/>
                </a:pPr>
                <a:r>
                  <a:rPr lang="en-GB" i="0" dirty="0">
                    <a:latin typeface="+mn-lt"/>
                  </a:rPr>
                  <a:t>20</a:t>
                </a:r>
                <a:r>
                  <a:rPr lang="en-GB" dirty="0"/>
                  <a:t> x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3</m:t>
                        </m:r>
                      </m:num>
                      <m:den>
                        <m:r>
                          <a:rPr lang="en-GB" b="0" i="1" smtClean="0">
                            <a:latin typeface="Cambria Math" panose="02040503050406030204" pitchFamily="18" charset="0"/>
                          </a:rPr>
                          <m:t>4</m:t>
                        </m:r>
                      </m:den>
                    </m:f>
                  </m:oMath>
                </a14:m>
                <a:r>
                  <a:rPr lang="en-GB" dirty="0"/>
                  <a:t> = 15</a:t>
                </a:r>
              </a:p>
              <a:p>
                <a:endParaRPr lang="en-GB" dirty="0"/>
              </a:p>
            </p:txBody>
          </p:sp>
        </mc:Choice>
        <mc:Fallback xmlns="">
          <p:sp>
            <p:nvSpPr>
              <p:cNvPr id="3" name="Notes Placeholder 2"/>
              <p:cNvSpPr>
                <a:spLocks noGrp="1"/>
              </p:cNvSpPr>
              <p:nvPr>
                <p:ph type="body" idx="1"/>
              </p:nvPr>
            </p:nvSpPr>
            <p:spPr/>
            <p:txBody>
              <a:bodyPr/>
              <a:lstStyle/>
              <a:p>
                <a:r>
                  <a:rPr lang="en-GB" dirty="0"/>
                  <a:t>Solutions</a:t>
                </a:r>
              </a:p>
              <a:p>
                <a:r>
                  <a:rPr lang="en-GB" dirty="0"/>
                  <a:t>7 x </a:t>
                </a:r>
                <a:r>
                  <a:rPr lang="en-GB" b="0" i="0">
                    <a:latin typeface="Cambria Math" panose="02040503050406030204" pitchFamily="18" charset="0"/>
                  </a:rPr>
                  <a:t>3/4</a:t>
                </a:r>
                <a:r>
                  <a:rPr lang="en-GB" dirty="0"/>
                  <a:t> = </a:t>
                </a:r>
                <a:r>
                  <a:rPr lang="en-GB" b="0" i="0">
                    <a:latin typeface="Cambria Math" panose="02040503050406030204" pitchFamily="18" charset="0"/>
                  </a:rPr>
                  <a:t>5 1/4</a:t>
                </a:r>
                <a:r>
                  <a:rPr lang="en-GB" dirty="0"/>
                  <a:t> </a:t>
                </a:r>
              </a:p>
              <a:p>
                <a:r>
                  <a:rPr lang="en-GB" dirty="0"/>
                  <a:t>12 x </a:t>
                </a:r>
                <a:r>
                  <a:rPr lang="en-GB" b="0" i="0">
                    <a:latin typeface="Cambria Math" panose="02040503050406030204" pitchFamily="18" charset="0"/>
                  </a:rPr>
                  <a:t>3/4</a:t>
                </a:r>
                <a:r>
                  <a:rPr lang="en-GB" dirty="0"/>
                  <a:t> = 9</a:t>
                </a:r>
              </a:p>
              <a:p>
                <a:pPr marL="0" marR="0" lvl="0" indent="0" algn="l" defTabSz="914400" rtl="0" eaLnBrk="1" fontAlgn="auto" latinLnBrk="0" hangingPunct="1">
                  <a:lnSpc>
                    <a:spcPct val="100000"/>
                  </a:lnSpc>
                  <a:spcBef>
                    <a:spcPts val="0"/>
                  </a:spcBef>
                  <a:spcAft>
                    <a:spcPts val="0"/>
                  </a:spcAft>
                  <a:buClrTx/>
                  <a:buSzTx/>
                  <a:buFontTx/>
                  <a:buNone/>
                  <a:tabLst/>
                  <a:defRPr/>
                </a:pPr>
                <a:r>
                  <a:rPr lang="en-GB" i="0" dirty="0">
                    <a:latin typeface="+mn-lt"/>
                  </a:rPr>
                  <a:t>20</a:t>
                </a:r>
                <a:r>
                  <a:rPr lang="en-GB" dirty="0"/>
                  <a:t> x </a:t>
                </a:r>
                <a:r>
                  <a:rPr lang="en-GB" b="0" i="0">
                    <a:latin typeface="Cambria Math" panose="02040503050406030204" pitchFamily="18" charset="0"/>
                  </a:rPr>
                  <a:t>3/4</a:t>
                </a:r>
                <a:r>
                  <a:rPr lang="en-GB" dirty="0"/>
                  <a:t> = 15</a:t>
                </a:r>
              </a:p>
              <a:p>
                <a:endParaRPr lang="en-GB" dirty="0"/>
              </a:p>
            </p:txBody>
          </p:sp>
        </mc:Fallback>
      </mc:AlternateContent>
      <p:sp>
        <p:nvSpPr>
          <p:cNvPr id="4" name="Slide Number Placeholder 3"/>
          <p:cNvSpPr>
            <a:spLocks noGrp="1"/>
          </p:cNvSpPr>
          <p:nvPr>
            <p:ph type="sldNum" sz="quarter" idx="5"/>
          </p:nvPr>
        </p:nvSpPr>
        <p:spPr/>
        <p:txBody>
          <a:bodyPr/>
          <a:lstStyle/>
          <a:p>
            <a:fld id="{2F929179-DAC7-4087-8034-1DBDA8E953E7}" type="slidenum">
              <a:rPr lang="en-GB" smtClean="0"/>
              <a:t>6</a:t>
            </a:fld>
            <a:endParaRPr lang="en-GB"/>
          </a:p>
        </p:txBody>
      </p:sp>
    </p:spTree>
    <p:extLst>
      <p:ext uri="{BB962C8B-B14F-4D97-AF65-F5344CB8AC3E}">
        <p14:creationId xmlns:p14="http://schemas.microsoft.com/office/powerpoint/2010/main" val="24347284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r>
                  <a:rPr lang="en-GB" dirty="0"/>
                  <a:t>Solutions</a:t>
                </a:r>
              </a:p>
              <a:p>
                <a:r>
                  <a:rPr lang="en-GB" dirty="0"/>
                  <a:t>7 x1</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2</m:t>
                        </m:r>
                      </m:den>
                    </m:f>
                  </m:oMath>
                </a14:m>
                <a:r>
                  <a:rPr lang="en-GB" dirty="0"/>
                  <a:t>= </a:t>
                </a:r>
                <a14:m>
                  <m:oMath xmlns:m="http://schemas.openxmlformats.org/officeDocument/2006/math">
                    <m:r>
                      <a:rPr lang="en-GB" b="0" i="0" smtClean="0">
                        <a:latin typeface="Cambria Math" panose="02040503050406030204" pitchFamily="18" charset="0"/>
                      </a:rPr>
                      <m:t>10</m:t>
                    </m:r>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2</m:t>
                        </m:r>
                      </m:den>
                    </m:f>
                  </m:oMath>
                </a14:m>
                <a:r>
                  <a:rPr lang="en-GB" dirty="0"/>
                  <a:t> </a:t>
                </a:r>
              </a:p>
              <a:p>
                <a:r>
                  <a:rPr lang="en-GB" dirty="0"/>
                  <a:t>40 x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3</m:t>
                        </m:r>
                      </m:num>
                      <m:den>
                        <m:r>
                          <a:rPr lang="en-GB" b="0" i="1" smtClean="0">
                            <a:latin typeface="Cambria Math" panose="02040503050406030204" pitchFamily="18" charset="0"/>
                          </a:rPr>
                          <m:t>4</m:t>
                        </m:r>
                      </m:den>
                    </m:f>
                  </m:oMath>
                </a14:m>
                <a:r>
                  <a:rPr lang="en-GB" dirty="0"/>
                  <a:t> = 60</a:t>
                </a:r>
              </a:p>
              <a:p>
                <a:pPr marL="0" marR="0" lvl="0" indent="0" algn="l" defTabSz="914400" rtl="0" eaLnBrk="1" fontAlgn="auto" latinLnBrk="0" hangingPunct="1">
                  <a:lnSpc>
                    <a:spcPct val="100000"/>
                  </a:lnSpc>
                  <a:spcBef>
                    <a:spcPts val="0"/>
                  </a:spcBef>
                  <a:spcAft>
                    <a:spcPts val="0"/>
                  </a:spcAft>
                  <a:buClrTx/>
                  <a:buSzTx/>
                  <a:buFontTx/>
                  <a:buNone/>
                  <a:tabLst/>
                  <a:defRPr/>
                </a:pPr>
                <a:r>
                  <a:rPr lang="en-GB" i="0" dirty="0">
                    <a:latin typeface="+mn-lt"/>
                  </a:rPr>
                  <a:t>14</a:t>
                </a:r>
                <a:r>
                  <a:rPr lang="en-GB" dirty="0"/>
                  <a:t> x 1</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2</m:t>
                        </m:r>
                      </m:den>
                    </m:f>
                  </m:oMath>
                </a14:m>
                <a:r>
                  <a:rPr lang="en-GB" dirty="0"/>
                  <a:t> = 21</a:t>
                </a:r>
              </a:p>
              <a:p>
                <a:endParaRPr lang="en-GB" dirty="0"/>
              </a:p>
            </p:txBody>
          </p:sp>
        </mc:Choice>
        <mc:Fallback xmlns="">
          <p:sp>
            <p:nvSpPr>
              <p:cNvPr id="3" name="Notes Placeholder 2"/>
              <p:cNvSpPr>
                <a:spLocks noGrp="1"/>
              </p:cNvSpPr>
              <p:nvPr>
                <p:ph type="body" idx="1"/>
              </p:nvPr>
            </p:nvSpPr>
            <p:spPr/>
            <p:txBody>
              <a:bodyPr/>
              <a:lstStyle/>
              <a:p>
                <a:r>
                  <a:rPr lang="en-GB" dirty="0"/>
                  <a:t>Solutions</a:t>
                </a:r>
              </a:p>
              <a:p>
                <a:r>
                  <a:rPr lang="en-GB" dirty="0"/>
                  <a:t>7 x1</a:t>
                </a:r>
                <a:r>
                  <a:rPr lang="en-GB" b="0" i="0">
                    <a:latin typeface="Cambria Math" panose="02040503050406030204" pitchFamily="18" charset="0"/>
                  </a:rPr>
                  <a:t>1/2</a:t>
                </a:r>
                <a:r>
                  <a:rPr lang="en-GB" dirty="0"/>
                  <a:t>= </a:t>
                </a:r>
                <a:r>
                  <a:rPr lang="en-GB" b="0" i="0">
                    <a:latin typeface="Cambria Math" panose="02040503050406030204" pitchFamily="18" charset="0"/>
                  </a:rPr>
                  <a:t>10 1/2</a:t>
                </a:r>
                <a:r>
                  <a:rPr lang="en-GB" dirty="0"/>
                  <a:t> </a:t>
                </a:r>
              </a:p>
              <a:p>
                <a:r>
                  <a:rPr lang="en-GB" dirty="0"/>
                  <a:t>40 x </a:t>
                </a:r>
                <a:r>
                  <a:rPr lang="en-GB" b="0" i="0">
                    <a:latin typeface="Cambria Math" panose="02040503050406030204" pitchFamily="18" charset="0"/>
                  </a:rPr>
                  <a:t>3/4</a:t>
                </a:r>
                <a:r>
                  <a:rPr lang="en-GB" dirty="0"/>
                  <a:t> = 60</a:t>
                </a:r>
              </a:p>
              <a:p>
                <a:pPr marL="0" marR="0" lvl="0" indent="0" algn="l" defTabSz="914400" rtl="0" eaLnBrk="1" fontAlgn="auto" latinLnBrk="0" hangingPunct="1">
                  <a:lnSpc>
                    <a:spcPct val="100000"/>
                  </a:lnSpc>
                  <a:spcBef>
                    <a:spcPts val="0"/>
                  </a:spcBef>
                  <a:spcAft>
                    <a:spcPts val="0"/>
                  </a:spcAft>
                  <a:buClrTx/>
                  <a:buSzTx/>
                  <a:buFontTx/>
                  <a:buNone/>
                  <a:tabLst/>
                  <a:defRPr/>
                </a:pPr>
                <a:r>
                  <a:rPr lang="en-GB" i="0" dirty="0">
                    <a:latin typeface="+mn-lt"/>
                  </a:rPr>
                  <a:t>14</a:t>
                </a:r>
                <a:r>
                  <a:rPr lang="en-GB" dirty="0"/>
                  <a:t> x 1</a:t>
                </a:r>
                <a:r>
                  <a:rPr lang="en-GB" b="0" i="0">
                    <a:latin typeface="Cambria Math" panose="02040503050406030204" pitchFamily="18" charset="0"/>
                  </a:rPr>
                  <a:t>1/2</a:t>
                </a:r>
                <a:r>
                  <a:rPr lang="en-GB" dirty="0"/>
                  <a:t> = 21</a:t>
                </a:r>
              </a:p>
              <a:p>
                <a:endParaRPr lang="en-GB" dirty="0"/>
              </a:p>
            </p:txBody>
          </p:sp>
        </mc:Fallback>
      </mc:AlternateContent>
      <p:sp>
        <p:nvSpPr>
          <p:cNvPr id="4" name="Slide Number Placeholder 3"/>
          <p:cNvSpPr>
            <a:spLocks noGrp="1"/>
          </p:cNvSpPr>
          <p:nvPr>
            <p:ph type="sldNum" sz="quarter" idx="5"/>
          </p:nvPr>
        </p:nvSpPr>
        <p:spPr/>
        <p:txBody>
          <a:bodyPr/>
          <a:lstStyle/>
          <a:p>
            <a:fld id="{2F929179-DAC7-4087-8034-1DBDA8E953E7}" type="slidenum">
              <a:rPr lang="en-GB" smtClean="0"/>
              <a:t>7</a:t>
            </a:fld>
            <a:endParaRPr lang="en-GB"/>
          </a:p>
        </p:txBody>
      </p:sp>
    </p:spTree>
    <p:extLst>
      <p:ext uri="{BB962C8B-B14F-4D97-AF65-F5344CB8AC3E}">
        <p14:creationId xmlns:p14="http://schemas.microsoft.com/office/powerpoint/2010/main" val="41234137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r>
                  <a:rPr lang="en-GB" dirty="0"/>
                  <a:t>4 x 3</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2</m:t>
                        </m:r>
                      </m:den>
                    </m:f>
                    <m:r>
                      <a:rPr lang="en-GB" b="0" i="1" smtClean="0">
                        <a:latin typeface="Cambria Math" panose="02040503050406030204" pitchFamily="18" charset="0"/>
                      </a:rPr>
                      <m:t> </m:t>
                    </m:r>
                  </m:oMath>
                </a14:m>
                <a:r>
                  <a:rPr lang="en-GB" dirty="0"/>
                  <a:t> = 14</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5 x 3</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2</m:t>
                        </m:r>
                      </m:den>
                    </m:f>
                    <m:r>
                      <a:rPr lang="en-GB" b="0" i="1" smtClean="0">
                        <a:latin typeface="Cambria Math" panose="02040503050406030204" pitchFamily="18" charset="0"/>
                      </a:rPr>
                      <m:t> </m:t>
                    </m:r>
                  </m:oMath>
                </a14:m>
                <a:r>
                  <a:rPr lang="en-GB" dirty="0"/>
                  <a:t> = 17</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2</m:t>
                        </m:r>
                      </m:den>
                    </m:f>
                    <m:r>
                      <a:rPr lang="en-GB" b="0" i="1" smtClean="0">
                        <a:latin typeface="Cambria Math" panose="02040503050406030204" pitchFamily="18" charset="0"/>
                      </a:rPr>
                      <m:t> </m:t>
                    </m:r>
                  </m:oMath>
                </a14:m>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60 x 3</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2</m:t>
                        </m:r>
                      </m:den>
                    </m:f>
                    <m:r>
                      <a:rPr lang="en-GB" b="0" i="1" smtClean="0">
                        <a:latin typeface="Cambria Math" panose="02040503050406030204" pitchFamily="18" charset="0"/>
                      </a:rPr>
                      <m:t> </m:t>
                    </m:r>
                  </m:oMath>
                </a14:m>
                <a:r>
                  <a:rPr lang="en-GB" dirty="0"/>
                  <a:t> = 210</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11 x 3</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2</m:t>
                        </m:r>
                      </m:den>
                    </m:f>
                    <m:r>
                      <a:rPr lang="en-GB" b="0" i="1" smtClean="0">
                        <a:latin typeface="Cambria Math" panose="02040503050406030204" pitchFamily="18" charset="0"/>
                      </a:rPr>
                      <m:t> </m:t>
                    </m:r>
                  </m:oMath>
                </a14:m>
                <a:r>
                  <a:rPr lang="en-GB" dirty="0"/>
                  <a:t> = 38</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2</m:t>
                        </m:r>
                      </m:den>
                    </m:f>
                    <m:r>
                      <a:rPr lang="en-GB" b="0" i="1" smtClean="0">
                        <a:latin typeface="Cambria Math" panose="02040503050406030204" pitchFamily="18" charset="0"/>
                      </a:rPr>
                      <m:t>  </m:t>
                    </m:r>
                  </m:oMath>
                </a14:m>
                <a:r>
                  <a:rPr lang="en-GB" dirty="0"/>
                  <a:t> The answer will not be a while number</a:t>
                </a:r>
                <a:r>
                  <a:rPr lang="en-GB" baseline="0" dirty="0"/>
                  <a:t> as 11 is odd, so there are an odd number of halves (leaving one left over)</a:t>
                </a: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endParaRPr lang="en-GB" dirty="0"/>
              </a:p>
            </p:txBody>
          </p:sp>
        </mc:Choice>
        <mc:Fallback xmlns="">
          <p:sp>
            <p:nvSpPr>
              <p:cNvPr id="3" name="Notes Placeholder 2"/>
              <p:cNvSpPr>
                <a:spLocks noGrp="1"/>
              </p:cNvSpPr>
              <p:nvPr>
                <p:ph type="body" idx="1"/>
              </p:nvPr>
            </p:nvSpPr>
            <p:spPr/>
            <p:txBody>
              <a:bodyPr/>
              <a:lstStyle/>
              <a:p>
                <a:r>
                  <a:rPr lang="en-GB" dirty="0"/>
                  <a:t>4 x 3</a:t>
                </a:r>
                <a:r>
                  <a:rPr lang="en-GB" b="0" i="0">
                    <a:latin typeface="Cambria Math" panose="02040503050406030204" pitchFamily="18" charset="0"/>
                  </a:rPr>
                  <a:t>1/2  </a:t>
                </a:r>
                <a:r>
                  <a:rPr lang="en-GB" dirty="0"/>
                  <a:t> = 14</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5 x 3</a:t>
                </a:r>
                <a:r>
                  <a:rPr lang="en-GB" b="0" i="0">
                    <a:latin typeface="Cambria Math" panose="02040503050406030204" pitchFamily="18" charset="0"/>
                  </a:rPr>
                  <a:t>1/2  </a:t>
                </a:r>
                <a:r>
                  <a:rPr lang="en-GB" dirty="0"/>
                  <a:t> = 17</a:t>
                </a:r>
                <a:r>
                  <a:rPr lang="en-GB" b="0" i="0">
                    <a:latin typeface="Cambria Math" panose="02040503050406030204" pitchFamily="18" charset="0"/>
                  </a:rPr>
                  <a:t>1/2  </a:t>
                </a: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60 x 3</a:t>
                </a:r>
                <a:r>
                  <a:rPr lang="en-GB" b="0" i="0">
                    <a:latin typeface="Cambria Math" panose="02040503050406030204" pitchFamily="18" charset="0"/>
                  </a:rPr>
                  <a:t>1/2  </a:t>
                </a:r>
                <a:r>
                  <a:rPr lang="en-GB" dirty="0"/>
                  <a:t> = 210</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11 x 3</a:t>
                </a:r>
                <a:r>
                  <a:rPr lang="en-GB" b="0" i="0">
                    <a:latin typeface="Cambria Math" panose="02040503050406030204" pitchFamily="18" charset="0"/>
                  </a:rPr>
                  <a:t>1/2  </a:t>
                </a:r>
                <a:r>
                  <a:rPr lang="en-GB" dirty="0"/>
                  <a:t> = 38</a:t>
                </a:r>
                <a:r>
                  <a:rPr lang="en-GB" b="0" i="0">
                    <a:latin typeface="Cambria Math" panose="02040503050406030204" pitchFamily="18" charset="0"/>
                  </a:rPr>
                  <a:t>1/2   </a:t>
                </a:r>
                <a:r>
                  <a:rPr lang="en-GB" dirty="0"/>
                  <a:t> The answer will not be a while number</a:t>
                </a:r>
                <a:r>
                  <a:rPr lang="en-GB" baseline="0" dirty="0"/>
                  <a:t> as 11 is odd, so there are an odd number of halves (leaving one left over)</a:t>
                </a: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endParaRPr lang="en-GB" dirty="0"/>
              </a:p>
            </p:txBody>
          </p:sp>
        </mc:Fallback>
      </mc:AlternateContent>
      <p:sp>
        <p:nvSpPr>
          <p:cNvPr id="4" name="Slide Number Placeholder 3"/>
          <p:cNvSpPr>
            <a:spLocks noGrp="1"/>
          </p:cNvSpPr>
          <p:nvPr>
            <p:ph type="sldNum" sz="quarter" idx="5"/>
          </p:nvPr>
        </p:nvSpPr>
        <p:spPr/>
        <p:txBody>
          <a:bodyPr/>
          <a:lstStyle/>
          <a:p>
            <a:fld id="{2F929179-DAC7-4087-8034-1DBDA8E953E7}" type="slidenum">
              <a:rPr lang="en-GB" smtClean="0"/>
              <a:t>8</a:t>
            </a:fld>
            <a:endParaRPr lang="en-GB"/>
          </a:p>
        </p:txBody>
      </p:sp>
    </p:spTree>
    <p:extLst>
      <p:ext uri="{BB962C8B-B14F-4D97-AF65-F5344CB8AC3E}">
        <p14:creationId xmlns:p14="http://schemas.microsoft.com/office/powerpoint/2010/main" val="9024297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3</m:t>
                        </m:r>
                      </m:num>
                      <m:den>
                        <m:r>
                          <a:rPr lang="en-GB" b="0" i="1" smtClean="0">
                            <a:latin typeface="Cambria Math" panose="02040503050406030204" pitchFamily="18" charset="0"/>
                          </a:rPr>
                          <m:t>5</m:t>
                        </m:r>
                      </m:den>
                    </m:f>
                    <m:r>
                      <a:rPr lang="en-GB" b="0" i="1" smtClean="0">
                        <a:latin typeface="Cambria Math" panose="02040503050406030204" pitchFamily="18" charset="0"/>
                      </a:rPr>
                      <m:t> </m:t>
                    </m:r>
                  </m:oMath>
                </a14:m>
                <a:r>
                  <a:rPr lang="en-GB" dirty="0"/>
                  <a:t> x 4 = 2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2</m:t>
                        </m:r>
                      </m:num>
                      <m:den>
                        <m:r>
                          <a:rPr lang="en-GB" b="0" i="1" smtClean="0">
                            <a:latin typeface="Cambria Math" panose="02040503050406030204" pitchFamily="18" charset="0"/>
                          </a:rPr>
                          <m:t>5</m:t>
                        </m:r>
                      </m:den>
                    </m:f>
                    <m:r>
                      <a:rPr lang="en-GB" b="0" i="1" smtClean="0">
                        <a:latin typeface="Cambria Math" panose="02040503050406030204" pitchFamily="18" charset="0"/>
                      </a:rPr>
                      <m:t> </m:t>
                    </m:r>
                  </m:oMath>
                </a14:m>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3</m:t>
                        </m:r>
                      </m:num>
                      <m:den>
                        <m:r>
                          <a:rPr lang="en-GB" b="0" i="1" smtClean="0">
                            <a:latin typeface="Cambria Math" panose="02040503050406030204" pitchFamily="18" charset="0"/>
                          </a:rPr>
                          <m:t>5</m:t>
                        </m:r>
                      </m:den>
                    </m:f>
                    <m:r>
                      <a:rPr lang="en-GB" b="0" i="1" smtClean="0">
                        <a:latin typeface="Cambria Math" panose="02040503050406030204" pitchFamily="18" charset="0"/>
                      </a:rPr>
                      <m:t> </m:t>
                    </m:r>
                  </m:oMath>
                </a14:m>
                <a:r>
                  <a:rPr lang="en-GB" dirty="0"/>
                  <a:t> x 7 = 4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5</m:t>
                        </m:r>
                      </m:den>
                    </m:f>
                    <m:r>
                      <a:rPr lang="en-GB" b="0" i="1" smtClean="0">
                        <a:latin typeface="Cambria Math" panose="02040503050406030204" pitchFamily="18" charset="0"/>
                      </a:rPr>
                      <m:t> </m:t>
                    </m:r>
                  </m:oMath>
                </a14:m>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algn="l"/>
                <a:endParaRPr lang="en-GB" dirty="0"/>
              </a:p>
            </p:txBody>
          </p:sp>
        </mc:Choice>
        <mc:Fallback xmlns="">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0" i="0">
                    <a:latin typeface="Cambria Math" panose="02040503050406030204" pitchFamily="18" charset="0"/>
                  </a:rPr>
                  <a:t>3/5  </a:t>
                </a:r>
                <a:r>
                  <a:rPr lang="en-GB" dirty="0"/>
                  <a:t> x 4 = 2 </a:t>
                </a:r>
                <a:r>
                  <a:rPr lang="en-GB" b="0" i="0">
                    <a:latin typeface="Cambria Math" panose="02040503050406030204" pitchFamily="18" charset="0"/>
                  </a:rPr>
                  <a:t>2/5  </a:t>
                </a: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0" i="0">
                    <a:latin typeface="Cambria Math" panose="02040503050406030204" pitchFamily="18" charset="0"/>
                  </a:rPr>
                  <a:t>3/5  </a:t>
                </a:r>
                <a:r>
                  <a:rPr lang="en-GB" dirty="0"/>
                  <a:t> x 7 = 4 </a:t>
                </a:r>
                <a:r>
                  <a:rPr lang="en-GB" b="0" i="0">
                    <a:latin typeface="Cambria Math" panose="02040503050406030204" pitchFamily="18" charset="0"/>
                  </a:rPr>
                  <a:t>1/5  </a:t>
                </a: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algn="l"/>
                <a:endParaRPr lang="en-GB" dirty="0"/>
              </a:p>
            </p:txBody>
          </p:sp>
        </mc:Fallback>
      </mc:AlternateContent>
      <p:sp>
        <p:nvSpPr>
          <p:cNvPr id="4" name="Slide Number Placeholder 3"/>
          <p:cNvSpPr>
            <a:spLocks noGrp="1"/>
          </p:cNvSpPr>
          <p:nvPr>
            <p:ph type="sldNum" sz="quarter" idx="5"/>
          </p:nvPr>
        </p:nvSpPr>
        <p:spPr/>
        <p:txBody>
          <a:bodyPr/>
          <a:lstStyle/>
          <a:p>
            <a:fld id="{2F929179-DAC7-4087-8034-1DBDA8E953E7}" type="slidenum">
              <a:rPr lang="en-GB" smtClean="0"/>
              <a:t>9</a:t>
            </a:fld>
            <a:endParaRPr lang="en-GB"/>
          </a:p>
        </p:txBody>
      </p:sp>
    </p:spTree>
    <p:extLst>
      <p:ext uri="{BB962C8B-B14F-4D97-AF65-F5344CB8AC3E}">
        <p14:creationId xmlns:p14="http://schemas.microsoft.com/office/powerpoint/2010/main" val="28674451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i="1" dirty="0">
                    <a:latin typeface="Cambria Math" panose="02040503050406030204" pitchFamily="18" charset="0"/>
                  </a:rPr>
                  <a:t>Students will make their own choices about which is the easiest and which is the hardest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i="1" dirty="0">
                    <a:latin typeface="Cambria Math" panose="02040503050406030204" pitchFamily="18" charset="0"/>
                  </a:rPr>
                  <a:t>They should give reasons for their choices</a:t>
                </a:r>
              </a:p>
              <a:p>
                <a:pPr marL="0" marR="0" lvl="0" indent="0" algn="l" defTabSz="914400" rtl="0" eaLnBrk="1" fontAlgn="auto" latinLnBrk="0" hangingPunct="1">
                  <a:lnSpc>
                    <a:spcPct val="100000"/>
                  </a:lnSpc>
                  <a:spcBef>
                    <a:spcPts val="0"/>
                  </a:spcBef>
                  <a:spcAft>
                    <a:spcPts val="0"/>
                  </a:spcAft>
                  <a:buClrTx/>
                  <a:buSzTx/>
                  <a:buFontTx/>
                  <a:buNone/>
                  <a:tabLst/>
                  <a:defRPr/>
                </a:pP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4</m:t>
                        </m:r>
                      </m:den>
                    </m:f>
                    <m:r>
                      <a:rPr lang="en-GB" b="0" i="1" smtClean="0">
                        <a:latin typeface="Cambria Math" panose="02040503050406030204" pitchFamily="18" charset="0"/>
                      </a:rPr>
                      <m:t> </m:t>
                    </m:r>
                  </m:oMath>
                </a14:m>
                <a:r>
                  <a:rPr lang="en-GB" dirty="0"/>
                  <a:t> x 5 =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5</m:t>
                        </m:r>
                      </m:num>
                      <m:den>
                        <m:r>
                          <a:rPr lang="en-GB" b="0" i="1" smtClean="0">
                            <a:latin typeface="Cambria Math" panose="02040503050406030204" pitchFamily="18" charset="0"/>
                          </a:rPr>
                          <m:t>4</m:t>
                        </m:r>
                      </m:den>
                    </m:f>
                    <m:r>
                      <a:rPr lang="en-GB" b="0" i="1" smtClean="0">
                        <a:latin typeface="Cambria Math" panose="02040503050406030204" pitchFamily="18" charset="0"/>
                      </a:rPr>
                      <m:t> </m:t>
                    </m:r>
                  </m:oMath>
                </a14:m>
                <a:r>
                  <a:rPr lang="en-GB" dirty="0"/>
                  <a:t>= 1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4</m:t>
                        </m:r>
                      </m:den>
                    </m:f>
                  </m:oMath>
                </a14:m>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3</m:t>
                        </m:r>
                      </m:num>
                      <m:den>
                        <m:r>
                          <a:rPr lang="en-GB" b="0" i="1" smtClean="0">
                            <a:latin typeface="Cambria Math" panose="02040503050406030204" pitchFamily="18" charset="0"/>
                          </a:rPr>
                          <m:t>4</m:t>
                        </m:r>
                      </m:den>
                    </m:f>
                    <m:r>
                      <a:rPr lang="en-GB" b="0" i="1" smtClean="0">
                        <a:latin typeface="Cambria Math" panose="02040503050406030204" pitchFamily="18" charset="0"/>
                      </a:rPr>
                      <m:t> </m:t>
                    </m:r>
                  </m:oMath>
                </a14:m>
                <a:r>
                  <a:rPr lang="en-GB" dirty="0"/>
                  <a:t> x 3 =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9</m:t>
                        </m:r>
                      </m:num>
                      <m:den>
                        <m:r>
                          <a:rPr lang="en-GB" b="0" i="1" smtClean="0">
                            <a:latin typeface="Cambria Math" panose="02040503050406030204" pitchFamily="18" charset="0"/>
                          </a:rPr>
                          <m:t>4</m:t>
                        </m:r>
                      </m:den>
                    </m:f>
                    <m:r>
                      <a:rPr lang="en-GB" b="0" i="1" smtClean="0">
                        <a:latin typeface="Cambria Math" panose="02040503050406030204" pitchFamily="18" charset="0"/>
                      </a:rPr>
                      <m:t> </m:t>
                    </m:r>
                  </m:oMath>
                </a14:m>
                <a:r>
                  <a:rPr lang="en-GB" dirty="0"/>
                  <a:t>= 2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4</m:t>
                        </m:r>
                      </m:den>
                    </m:f>
                    <m:r>
                      <a:rPr lang="en-GB" b="0" i="1" smtClean="0">
                        <a:latin typeface="Cambria Math" panose="02040503050406030204" pitchFamily="18" charset="0"/>
                      </a:rPr>
                      <m:t> </m:t>
                    </m:r>
                  </m:oMath>
                </a14:m>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3</m:t>
                        </m:r>
                      </m:num>
                      <m:den>
                        <m:r>
                          <a:rPr lang="en-GB" b="0" i="1" smtClean="0">
                            <a:latin typeface="Cambria Math" panose="02040503050406030204" pitchFamily="18" charset="0"/>
                          </a:rPr>
                          <m:t>10</m:t>
                        </m:r>
                      </m:den>
                    </m:f>
                    <m:r>
                      <a:rPr lang="en-GB" b="0" i="1" smtClean="0">
                        <a:latin typeface="Cambria Math" panose="02040503050406030204" pitchFamily="18" charset="0"/>
                      </a:rPr>
                      <m:t> </m:t>
                    </m:r>
                  </m:oMath>
                </a14:m>
                <a:r>
                  <a:rPr lang="en-GB" dirty="0"/>
                  <a:t> x 3 =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9</m:t>
                        </m:r>
                      </m:num>
                      <m:den>
                        <m:r>
                          <a:rPr lang="en-GB" b="0" i="1" smtClean="0">
                            <a:latin typeface="Cambria Math" panose="02040503050406030204" pitchFamily="18" charset="0"/>
                          </a:rPr>
                          <m:t>10</m:t>
                        </m:r>
                      </m:den>
                    </m:f>
                    <m:r>
                      <a:rPr lang="en-GB" b="0" i="1" smtClean="0">
                        <a:latin typeface="Cambria Math" panose="02040503050406030204" pitchFamily="18" charset="0"/>
                      </a:rPr>
                      <m:t> </m:t>
                    </m:r>
                  </m:oMath>
                </a14:m>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algn="l"/>
                <a:endParaRPr lang="en-GB" dirty="0"/>
              </a:p>
            </p:txBody>
          </p:sp>
        </mc:Choice>
        <mc:Fallback xmlns="">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i="1" dirty="0">
                    <a:latin typeface="Cambria Math" panose="02040503050406030204" pitchFamily="18" charset="0"/>
                  </a:rPr>
                  <a:t>Students will make their own choices about which is the easiest and which is the hardest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i="1" dirty="0">
                    <a:latin typeface="Cambria Math" panose="02040503050406030204" pitchFamily="18" charset="0"/>
                  </a:rPr>
                  <a:t>They should give reasons for their choices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0" i="0">
                    <a:latin typeface="Cambria Math" panose="02040503050406030204" pitchFamily="18" charset="0"/>
                  </a:rPr>
                  <a:t>1/4  </a:t>
                </a:r>
                <a:r>
                  <a:rPr lang="en-GB" dirty="0"/>
                  <a:t> x 5 =  </a:t>
                </a:r>
                <a:r>
                  <a:rPr lang="en-GB" b="0" i="0">
                    <a:latin typeface="Cambria Math" panose="02040503050406030204" pitchFamily="18" charset="0"/>
                  </a:rPr>
                  <a:t>5/4  </a:t>
                </a:r>
                <a:r>
                  <a:rPr lang="en-GB" dirty="0"/>
                  <a:t>= 1 </a:t>
                </a:r>
                <a:r>
                  <a:rPr lang="en-GB" b="0" i="0">
                    <a:latin typeface="Cambria Math" panose="02040503050406030204" pitchFamily="18" charset="0"/>
                  </a:rPr>
                  <a:t>1/4</a:t>
                </a: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0" i="0">
                    <a:latin typeface="Cambria Math" panose="02040503050406030204" pitchFamily="18" charset="0"/>
                  </a:rPr>
                  <a:t>3/4  </a:t>
                </a:r>
                <a:r>
                  <a:rPr lang="en-GB" dirty="0"/>
                  <a:t> x 3 =  </a:t>
                </a:r>
                <a:r>
                  <a:rPr lang="en-GB" b="0" i="0">
                    <a:latin typeface="Cambria Math" panose="02040503050406030204" pitchFamily="18" charset="0"/>
                  </a:rPr>
                  <a:t>9/4  </a:t>
                </a:r>
                <a:r>
                  <a:rPr lang="en-GB" dirty="0"/>
                  <a:t>= 2 </a:t>
                </a:r>
                <a:r>
                  <a:rPr lang="en-GB" b="0" i="0">
                    <a:latin typeface="Cambria Math" panose="02040503050406030204" pitchFamily="18" charset="0"/>
                  </a:rPr>
                  <a:t>1/4  </a:t>
                </a: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0" i="0">
                    <a:latin typeface="Cambria Math" panose="02040503050406030204" pitchFamily="18" charset="0"/>
                  </a:rPr>
                  <a:t>3/10  </a:t>
                </a:r>
                <a:r>
                  <a:rPr lang="en-GB" dirty="0"/>
                  <a:t> x 3 =  </a:t>
                </a:r>
                <a:r>
                  <a:rPr lang="en-GB" b="0" i="0">
                    <a:latin typeface="Cambria Math" panose="02040503050406030204" pitchFamily="18" charset="0"/>
                  </a:rPr>
                  <a:t>9/10  </a:t>
                </a: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algn="l"/>
                <a:endParaRPr lang="en-GB" dirty="0"/>
              </a:p>
            </p:txBody>
          </p:sp>
        </mc:Fallback>
      </mc:AlternateContent>
      <p:sp>
        <p:nvSpPr>
          <p:cNvPr id="4" name="Slide Number Placeholder 3"/>
          <p:cNvSpPr>
            <a:spLocks noGrp="1"/>
          </p:cNvSpPr>
          <p:nvPr>
            <p:ph type="sldNum" sz="quarter" idx="5"/>
          </p:nvPr>
        </p:nvSpPr>
        <p:spPr/>
        <p:txBody>
          <a:bodyPr/>
          <a:lstStyle/>
          <a:p>
            <a:fld id="{2F929179-DAC7-4087-8034-1DBDA8E953E7}" type="slidenum">
              <a:rPr lang="en-GB" smtClean="0"/>
              <a:t>10</a:t>
            </a:fld>
            <a:endParaRPr lang="en-GB"/>
          </a:p>
        </p:txBody>
      </p:sp>
    </p:spTree>
    <p:extLst>
      <p:ext uri="{BB962C8B-B14F-4D97-AF65-F5344CB8AC3E}">
        <p14:creationId xmlns:p14="http://schemas.microsoft.com/office/powerpoint/2010/main" val="3331774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image" Target="../media/image5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Jenny.Burn@hants.gov.uk" TargetMode="External"/><Relationship Id="rId7" Type="http://schemas.openxmlformats.org/officeDocument/2006/relationships/image" Target="../media/image52.png"/><Relationship Id="rId2" Type="http://schemas.openxmlformats.org/officeDocument/2006/relationships/hyperlink" Target="mailto:Jo.Lees@hants.gov.uk" TargetMode="Externa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hyperlink" Target="mailto:hias.enquiries@hants.gov.uk" TargetMode="External"/><Relationship Id="rId4" Type="http://schemas.openxmlformats.org/officeDocument/2006/relationships/hyperlink" Target="mailto:Tessa.Ingrey@hants.gov.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19.png"/><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18.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2.png"/><Relationship Id="rId11" Type="http://schemas.openxmlformats.org/officeDocument/2006/relationships/image" Target="../media/image17.png"/><Relationship Id="rId5" Type="http://schemas.openxmlformats.org/officeDocument/2006/relationships/image" Target="../media/image11.pn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png"/></Relationships>
</file>

<file path=ppt/slides/_rels/slide5.xml.rels><?xml version="1.0" encoding="UTF-8" standalone="yes"?>
<Relationships xmlns="http://schemas.openxmlformats.org/package/2006/relationships"><Relationship Id="rId8" Type="http://schemas.openxmlformats.org/officeDocument/2006/relationships/image" Target="../media/image25.png"/><Relationship Id="rId13" Type="http://schemas.openxmlformats.org/officeDocument/2006/relationships/image" Target="../media/image30.png"/><Relationship Id="rId3" Type="http://schemas.openxmlformats.org/officeDocument/2006/relationships/image" Target="../media/image20.png"/><Relationship Id="rId7" Type="http://schemas.openxmlformats.org/officeDocument/2006/relationships/image" Target="../media/image24.png"/><Relationship Id="rId12" Type="http://schemas.openxmlformats.org/officeDocument/2006/relationships/image" Target="../media/image29.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23.png"/><Relationship Id="rId11" Type="http://schemas.openxmlformats.org/officeDocument/2006/relationships/image" Target="../media/image28.png"/><Relationship Id="rId5" Type="http://schemas.openxmlformats.org/officeDocument/2006/relationships/image" Target="../media/image22.png"/><Relationship Id="rId10" Type="http://schemas.openxmlformats.org/officeDocument/2006/relationships/image" Target="../media/image27.png"/><Relationship Id="rId4" Type="http://schemas.openxmlformats.org/officeDocument/2006/relationships/image" Target="../media/image21.png"/><Relationship Id="rId9" Type="http://schemas.openxmlformats.org/officeDocument/2006/relationships/image" Target="../media/image26.png"/></Relationships>
</file>

<file path=ppt/slides/_rels/slide6.xml.rels><?xml version="1.0" encoding="UTF-8" standalone="yes"?>
<Relationships xmlns="http://schemas.openxmlformats.org/package/2006/relationships"><Relationship Id="rId8" Type="http://schemas.openxmlformats.org/officeDocument/2006/relationships/image" Target="../media/image34.png"/><Relationship Id="rId13" Type="http://schemas.openxmlformats.org/officeDocument/2006/relationships/image" Target="../media/image39.png"/><Relationship Id="rId3" Type="http://schemas.openxmlformats.org/officeDocument/2006/relationships/image" Target="../media/image31.png"/><Relationship Id="rId7" Type="http://schemas.openxmlformats.org/officeDocument/2006/relationships/image" Target="../media/image33.png"/><Relationship Id="rId12" Type="http://schemas.openxmlformats.org/officeDocument/2006/relationships/image" Target="../media/image38.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27.png"/><Relationship Id="rId11" Type="http://schemas.openxmlformats.org/officeDocument/2006/relationships/image" Target="../media/image37.png"/><Relationship Id="rId5" Type="http://schemas.openxmlformats.org/officeDocument/2006/relationships/image" Target="../media/image24.png"/><Relationship Id="rId10" Type="http://schemas.openxmlformats.org/officeDocument/2006/relationships/image" Target="../media/image36.png"/><Relationship Id="rId4" Type="http://schemas.openxmlformats.org/officeDocument/2006/relationships/image" Target="../media/image32.png"/><Relationship Id="rId9" Type="http://schemas.openxmlformats.org/officeDocument/2006/relationships/image" Target="../media/image35.png"/></Relationships>
</file>

<file path=ppt/slides/_rels/slide7.xml.rels><?xml version="1.0" encoding="UTF-8" standalone="yes"?>
<Relationships xmlns="http://schemas.openxmlformats.org/package/2006/relationships"><Relationship Id="rId8" Type="http://schemas.openxmlformats.org/officeDocument/2006/relationships/image" Target="../media/image43.png"/><Relationship Id="rId13" Type="http://schemas.openxmlformats.org/officeDocument/2006/relationships/image" Target="../media/image48.png"/><Relationship Id="rId3" Type="http://schemas.openxmlformats.org/officeDocument/2006/relationships/image" Target="../media/image40.png"/><Relationship Id="rId7" Type="http://schemas.openxmlformats.org/officeDocument/2006/relationships/image" Target="../media/image42.png"/><Relationship Id="rId12" Type="http://schemas.openxmlformats.org/officeDocument/2006/relationships/image" Target="../media/image4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6.png"/><Relationship Id="rId11" Type="http://schemas.openxmlformats.org/officeDocument/2006/relationships/image" Target="../media/image46.png"/><Relationship Id="rId5" Type="http://schemas.openxmlformats.org/officeDocument/2006/relationships/image" Target="../media/image13.png"/><Relationship Id="rId10" Type="http://schemas.openxmlformats.org/officeDocument/2006/relationships/image" Target="../media/image45.png"/><Relationship Id="rId4" Type="http://schemas.openxmlformats.org/officeDocument/2006/relationships/image" Target="../media/image41.png"/><Relationship Id="rId9" Type="http://schemas.openxmlformats.org/officeDocument/2006/relationships/image" Target="../media/image44.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9.png"/></Relationships>
</file>

<file path=ppt/slides/_rels/slide9.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71903"/>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dirty="0"/>
              <a:t>Year 7</a:t>
            </a:r>
          </a:p>
        </p:txBody>
      </p:sp>
      <p:sp>
        <p:nvSpPr>
          <p:cNvPr id="3" name="Subtitle 2"/>
          <p:cNvSpPr>
            <a:spLocks noGrp="1"/>
          </p:cNvSpPr>
          <p:nvPr>
            <p:ph type="subTitle" idx="1"/>
          </p:nvPr>
        </p:nvSpPr>
        <p:spPr>
          <a:xfrm>
            <a:off x="1847528" y="3068960"/>
            <a:ext cx="8255260" cy="622920"/>
          </a:xfrm>
        </p:spPr>
        <p:txBody>
          <a:bodyPr>
            <a:normAutofit fontScale="25000" lnSpcReduction="20000"/>
          </a:bodyPr>
          <a:lstStyle/>
          <a:p>
            <a:pPr algn="l">
              <a:lnSpc>
                <a:spcPct val="107000"/>
              </a:lnSpc>
              <a:spcAft>
                <a:spcPts val="800"/>
              </a:spcAft>
            </a:pPr>
            <a:r>
              <a:rPr lang="en-GB" sz="7600" b="1" dirty="0">
                <a:solidFill>
                  <a:schemeClr val="tx1"/>
                </a:solidFill>
                <a:effectLst/>
                <a:latin typeface="+mj-lt"/>
                <a:ea typeface="Calibri" panose="020F0502020204030204" pitchFamily="34" charset="0"/>
                <a:cs typeface="Times New Roman" panose="02020603050405020304" pitchFamily="18" charset="0"/>
              </a:rPr>
              <a:t>Fractions and decimals (unit 7.6)</a:t>
            </a:r>
            <a:endParaRPr lang="en-GB" sz="7600" dirty="0">
              <a:solidFill>
                <a:schemeClr val="tx1"/>
              </a:solidFill>
              <a:effectLst/>
              <a:latin typeface="+mj-lt"/>
              <a:ea typeface="Calibri" panose="020F0502020204030204" pitchFamily="34" charset="0"/>
              <a:cs typeface="Times New Roman" panose="02020603050405020304" pitchFamily="18" charset="0"/>
            </a:endParaRPr>
          </a:p>
          <a:p>
            <a:pPr lvl="0" algn="l">
              <a:lnSpc>
                <a:spcPct val="107000"/>
              </a:lnSpc>
              <a:spcAft>
                <a:spcPts val="800"/>
              </a:spcAft>
            </a:pPr>
            <a:r>
              <a:rPr lang="en-US" sz="6000" dirty="0">
                <a:solidFill>
                  <a:schemeClr val="tx1"/>
                </a:solidFill>
              </a:rPr>
              <a:t>This unit is about calculating with part and whole numbers. </a:t>
            </a:r>
          </a:p>
          <a:p>
            <a:pPr lvl="0" algn="l">
              <a:lnSpc>
                <a:spcPct val="107000"/>
              </a:lnSpc>
              <a:spcAft>
                <a:spcPts val="800"/>
              </a:spcAft>
            </a:pPr>
            <a:r>
              <a:rPr lang="en-US" sz="6000" dirty="0">
                <a:solidFill>
                  <a:schemeClr val="tx1"/>
                </a:solidFill>
              </a:rPr>
              <a:t>The focus is on calculation with proper and improper fractions and their decimal equivalents.</a:t>
            </a:r>
          </a:p>
          <a:p>
            <a:pPr lvl="0" algn="l">
              <a:lnSpc>
                <a:spcPct val="107000"/>
              </a:lnSpc>
              <a:spcAft>
                <a:spcPts val="800"/>
              </a:spcAft>
            </a:pPr>
            <a:r>
              <a:rPr lang="en-US" sz="6000" dirty="0">
                <a:solidFill>
                  <a:schemeClr val="tx1"/>
                </a:solidFill>
              </a:rPr>
              <a:t>This set of problems is about multiplying with fractions, with solutions as proper and improper fractions , also considering the decimal equivalents. </a:t>
            </a:r>
            <a:endParaRPr lang="en-GB" sz="7600" dirty="0">
              <a:solidFill>
                <a:schemeClr val="tx1"/>
              </a:solidFill>
              <a:effectLst/>
              <a:latin typeface="+mj-lt"/>
              <a:ea typeface="Calibri" panose="020F0502020204030204" pitchFamily="34" charset="0"/>
              <a:cs typeface="Times New Roman" panose="02020603050405020304" pitchFamily="18" charset="0"/>
            </a:endParaRP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7" name="TextBox 6">
            <a:extLst>
              <a:ext uri="{FF2B5EF4-FFF2-40B4-BE49-F238E27FC236}">
                <a16:creationId xmlns:a16="http://schemas.microsoft.com/office/drawing/2014/main" id="{3DD106D8-A3B9-4072-8AD9-7680F8CBB899}"/>
              </a:ext>
            </a:extLst>
          </p:cNvPr>
          <p:cNvSpPr txBox="1"/>
          <p:nvPr/>
        </p:nvSpPr>
        <p:spPr>
          <a:xfrm>
            <a:off x="4494435" y="6249390"/>
            <a:ext cx="4207306" cy="276999"/>
          </a:xfrm>
          <a:prstGeom prst="rect">
            <a:avLst/>
          </a:prstGeom>
          <a:noFill/>
        </p:spPr>
        <p:txBody>
          <a:bodyPr wrap="none" rtlCol="0">
            <a:spAutoFit/>
          </a:bodyPr>
          <a:lstStyle/>
          <a:p>
            <a:r>
              <a:rPr lang="en-GB" sz="1200" dirty="0"/>
              <a:t>(Problem taken from ‘I See Reasoning’ by Gareth Metcalfe)</a:t>
            </a:r>
          </a:p>
        </p:txBody>
      </p:sp>
      <p:pic>
        <p:nvPicPr>
          <p:cNvPr id="3" name="Picture 2">
            <a:extLst>
              <a:ext uri="{FF2B5EF4-FFF2-40B4-BE49-F238E27FC236}">
                <a16:creationId xmlns:a16="http://schemas.microsoft.com/office/drawing/2014/main" id="{ACFD1713-7332-4B1F-864B-92E23385B91D}"/>
              </a:ext>
            </a:extLst>
          </p:cNvPr>
          <p:cNvPicPr>
            <a:picLocks noChangeAspect="1"/>
          </p:cNvPicPr>
          <p:nvPr/>
        </p:nvPicPr>
        <p:blipFill>
          <a:blip r:embed="rId3"/>
          <a:stretch>
            <a:fillRect/>
          </a:stretch>
        </p:blipFill>
        <p:spPr>
          <a:xfrm>
            <a:off x="3542943" y="1790471"/>
            <a:ext cx="5106113" cy="3277057"/>
          </a:xfrm>
          <a:prstGeom prst="rect">
            <a:avLst/>
          </a:prstGeom>
        </p:spPr>
      </p:pic>
    </p:spTree>
    <p:extLst>
      <p:ext uri="{BB962C8B-B14F-4D97-AF65-F5344CB8AC3E}">
        <p14:creationId xmlns:p14="http://schemas.microsoft.com/office/powerpoint/2010/main" val="202145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402672" y="1600201"/>
            <a:ext cx="10049522"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please contact any member of the secondary maths team:</a:t>
            </a:r>
          </a:p>
          <a:p>
            <a:pPr marL="0" indent="0">
              <a:buNone/>
            </a:pPr>
            <a:r>
              <a:rPr lang="en-GB" sz="1800" dirty="0"/>
              <a:t>	Jo Lees: </a:t>
            </a:r>
            <a:r>
              <a:rPr lang="en-GB" sz="1800" dirty="0">
                <a:hlinkClick r:id="rId2"/>
              </a:rPr>
              <a:t>Jo.Lees@hants.gov.uk</a:t>
            </a:r>
            <a:endParaRPr lang="en-GB" sz="1800" dirty="0"/>
          </a:p>
          <a:p>
            <a:pPr marL="0" indent="0">
              <a:buNone/>
            </a:pPr>
            <a:r>
              <a:rPr lang="en-GB" sz="1800" dirty="0"/>
              <a:t>	Jenny Burn: </a:t>
            </a:r>
            <a:r>
              <a:rPr lang="en-GB" sz="1800" dirty="0">
                <a:hlinkClick r:id="rId3"/>
              </a:rPr>
              <a:t>Jenny.Burn@hants.gov.uk</a:t>
            </a:r>
            <a:endParaRPr lang="en-GB" sz="1800" dirty="0"/>
          </a:p>
          <a:p>
            <a:pPr marL="0" indent="0">
              <a:buNone/>
            </a:pPr>
            <a:r>
              <a:rPr lang="en-GB" sz="1800" dirty="0"/>
              <a:t>	Tessa Ingrey: </a:t>
            </a:r>
            <a:r>
              <a:rPr lang="en-GB" sz="1800" dirty="0">
                <a:hlinkClick r:id="rId4"/>
              </a:rPr>
              <a:t>Tessa.Ingrey@hants.gov.uk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5"/>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485312" y="302994"/>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a:xfrm>
            <a:off x="210104" y="1254125"/>
            <a:ext cx="11499542" cy="4349750"/>
          </a:xfrm>
        </p:spPr>
        <p:txBody>
          <a:bodyPr/>
          <a:lstStyle/>
          <a:p>
            <a:pPr marL="0" indent="0">
              <a:buNone/>
            </a:pPr>
            <a:r>
              <a:rPr lang="en-GB" sz="1600" dirty="0"/>
              <a:t>These slides are intended to support teachers and students with a blended approach to learning, either in-class or online. The tasks are intended to form part of a learning journey and could be the basis of either one lesson or a short sequence of connected lessons. </a:t>
            </a:r>
          </a:p>
          <a:p>
            <a:pPr marL="0" indent="0">
              <a:buNone/>
            </a:pPr>
            <a:endParaRPr lang="en-GB" sz="1600" dirty="0"/>
          </a:p>
          <a:p>
            <a:pPr marL="0" indent="0">
              <a:buNone/>
            </a:pPr>
            <a:r>
              <a:rPr lang="en-GB" sz="1600" dirty="0"/>
              <a:t>Teachers should delete, change and add slides to suit the needs of their students. Extra slides with personalised prompts and appropriate examples based on previous teaching may be suitable. When changing the slide-deck, teachers should consider:</a:t>
            </a:r>
          </a:p>
          <a:p>
            <a:pPr lvl="1"/>
            <a:r>
              <a:rPr lang="en-GB" sz="1600" dirty="0"/>
              <a:t>Their expectations for the use of representations such as bar models, number lines, arrays and geometric diagrams.</a:t>
            </a:r>
          </a:p>
          <a:p>
            <a:pPr lvl="1"/>
            <a:r>
              <a:rPr lang="en-GB" sz="1600" dirty="0"/>
              <a:t>Which strategies and methods students should use and record when solving problems or identifying solutions. This could include a range of informal jottings and diagrams, the use of tables to record solutions systematically and formal or informal calculation methods.</a:t>
            </a:r>
          </a:p>
          <a:p>
            <a:pPr marL="0" indent="0">
              <a:buNone/>
            </a:pPr>
            <a:endParaRPr lang="en-GB" sz="1600" dirty="0"/>
          </a:p>
          <a:p>
            <a:pPr marL="0" indent="0">
              <a:buNone/>
            </a:pPr>
            <a:r>
              <a:rPr lang="en-GB" sz="1600" dirty="0"/>
              <a:t>Teachers may also wish to record a ‘voice over’ to talk students through the slides. </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1444101" y="304368"/>
            <a:ext cx="6883153" cy="603682"/>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85818" y="275210"/>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aphicFrame>
        <p:nvGraphicFramePr>
          <p:cNvPr id="5" name="Table 4">
            <a:extLst>
              <a:ext uri="{FF2B5EF4-FFF2-40B4-BE49-F238E27FC236}">
                <a16:creationId xmlns:a16="http://schemas.microsoft.com/office/drawing/2014/main" id="{D109A9EC-0AD8-4826-883C-83C328FD0EB4}"/>
              </a:ext>
            </a:extLst>
          </p:cNvPr>
          <p:cNvGraphicFramePr>
            <a:graphicFrameLocks noGrp="1"/>
          </p:cNvGraphicFramePr>
          <p:nvPr>
            <p:extLst>
              <p:ext uri="{D42A27DB-BD31-4B8C-83A1-F6EECF244321}">
                <p14:modId xmlns:p14="http://schemas.microsoft.com/office/powerpoint/2010/main" val="1428273663"/>
              </p:ext>
            </p:extLst>
          </p:nvPr>
        </p:nvGraphicFramePr>
        <p:xfrm>
          <a:off x="1931447" y="1189607"/>
          <a:ext cx="7771846" cy="4236772"/>
        </p:xfrm>
        <a:graphic>
          <a:graphicData uri="http://schemas.openxmlformats.org/drawingml/2006/table">
            <a:tbl>
              <a:tblPr firstRow="1" firstCol="1" bandRow="1">
                <a:tableStyleId>{5C22544A-7EE6-4342-B048-85BDC9FD1C3A}</a:tableStyleId>
              </a:tblPr>
              <a:tblGrid>
                <a:gridCol w="801797">
                  <a:extLst>
                    <a:ext uri="{9D8B030D-6E8A-4147-A177-3AD203B41FA5}">
                      <a16:colId xmlns:a16="http://schemas.microsoft.com/office/drawing/2014/main" val="2410536692"/>
                    </a:ext>
                  </a:extLst>
                </a:gridCol>
                <a:gridCol w="1877138">
                  <a:extLst>
                    <a:ext uri="{9D8B030D-6E8A-4147-A177-3AD203B41FA5}">
                      <a16:colId xmlns:a16="http://schemas.microsoft.com/office/drawing/2014/main" val="1685210313"/>
                    </a:ext>
                  </a:extLst>
                </a:gridCol>
                <a:gridCol w="5092911">
                  <a:extLst>
                    <a:ext uri="{9D8B030D-6E8A-4147-A177-3AD203B41FA5}">
                      <a16:colId xmlns:a16="http://schemas.microsoft.com/office/drawing/2014/main" val="1962136452"/>
                    </a:ext>
                  </a:extLst>
                </a:gridCol>
              </a:tblGrid>
              <a:tr h="443884">
                <a:tc gridSpan="3">
                  <a:txBody>
                    <a:bodyPr/>
                    <a:lstStyle/>
                    <a:p>
                      <a:pPr algn="ctr">
                        <a:lnSpc>
                          <a:spcPct val="115000"/>
                        </a:lnSpc>
                        <a:spcAft>
                          <a:spcPts val="10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YEAR 7: SPRING TERM OVERVIEW</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lnSpc>
                          <a:spcPct val="115000"/>
                        </a:lnSpc>
                        <a:spcAft>
                          <a:spcPts val="1000"/>
                        </a:spcAft>
                      </a:pP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lnSpc>
                          <a:spcPct val="115000"/>
                        </a:lnSpc>
                        <a:spcAft>
                          <a:spcPts val="10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41934147"/>
                  </a:ext>
                </a:extLst>
              </a:tr>
              <a:tr h="366050">
                <a:tc>
                  <a:txBody>
                    <a:bodyPr/>
                    <a:lstStyle/>
                    <a:p>
                      <a:pPr algn="ctr">
                        <a:lnSpc>
                          <a:spcPct val="115000"/>
                        </a:lnSpc>
                        <a:spcAft>
                          <a:spcPts val="1000"/>
                        </a:spcAft>
                      </a:pPr>
                      <a:r>
                        <a:rPr lang="en-GB" sz="1400" dirty="0">
                          <a:effectLst/>
                        </a:rPr>
                        <a:t>Week</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400" b="1" dirty="0">
                          <a:solidFill>
                            <a:schemeClr val="bg1"/>
                          </a:solidFill>
                          <a:effectLst/>
                        </a:rPr>
                        <a:t>HIAS Unit </a:t>
                      </a:r>
                      <a:endParaRPr lang="en-GB"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l">
                        <a:lnSpc>
                          <a:spcPct val="115000"/>
                        </a:lnSpc>
                        <a:spcAft>
                          <a:spcPts val="1000"/>
                        </a:spcAft>
                      </a:pPr>
                      <a:r>
                        <a:rPr lang="en-GB" sz="1800" b="1" dirty="0">
                          <a:solidFill>
                            <a:schemeClr val="bg1"/>
                          </a:solidFill>
                          <a:effectLst/>
                        </a:rPr>
                        <a:t>Topic </a:t>
                      </a:r>
                      <a:endParaRPr lang="en-GB"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2865948055"/>
                  </a:ext>
                </a:extLst>
              </a:tr>
              <a:tr h="475358">
                <a:tc>
                  <a:txBody>
                    <a:bodyPr/>
                    <a:lstStyle/>
                    <a:p>
                      <a:pPr algn="ctr">
                        <a:lnSpc>
                          <a:spcPct val="115000"/>
                        </a:lnSpc>
                        <a:spcAft>
                          <a:spcPts val="1000"/>
                        </a:spcAft>
                      </a:pPr>
                      <a:r>
                        <a:rPr lang="en-GB" sz="1800" dirty="0">
                          <a:effectLst/>
                        </a:rPr>
                        <a:t>1</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Unit 7.6</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Four operations: Fractions (vulgar and decimal)</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32996115"/>
                  </a:ext>
                </a:extLst>
              </a:tr>
              <a:tr h="229793">
                <a:tc>
                  <a:txBody>
                    <a:bodyPr/>
                    <a:lstStyle/>
                    <a:p>
                      <a:pPr algn="ctr">
                        <a:lnSpc>
                          <a:spcPct val="115000"/>
                        </a:lnSpc>
                        <a:spcAft>
                          <a:spcPts val="1000"/>
                        </a:spcAft>
                      </a:pPr>
                      <a:r>
                        <a:rPr lang="en-GB" sz="1800" dirty="0">
                          <a:effectLst/>
                        </a:rPr>
                        <a:t>2</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Unit 7.7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Probability: 0-1 scale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9199725"/>
                  </a:ext>
                </a:extLst>
              </a:tr>
              <a:tr h="229793">
                <a:tc>
                  <a:txBody>
                    <a:bodyPr/>
                    <a:lstStyle/>
                    <a:p>
                      <a:pPr algn="ctr">
                        <a:lnSpc>
                          <a:spcPct val="115000"/>
                        </a:lnSpc>
                        <a:spcAft>
                          <a:spcPts val="1000"/>
                        </a:spcAft>
                      </a:pPr>
                      <a:r>
                        <a:rPr lang="en-GB" sz="1800" dirty="0">
                          <a:effectLst/>
                        </a:rPr>
                        <a:t>3</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l">
                        <a:lnSpc>
                          <a:spcPct val="115000"/>
                        </a:lnSpc>
                        <a:spcAft>
                          <a:spcPts val="1000"/>
                        </a:spcAft>
                      </a:pPr>
                      <a:r>
                        <a:rPr lang="en-GB" sz="1800" dirty="0">
                          <a:effectLst/>
                        </a:rPr>
                        <a:t>Unit 7.8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Geometry: Polygons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62240663"/>
                  </a:ext>
                </a:extLst>
              </a:tr>
              <a:tr h="229793">
                <a:tc>
                  <a:txBody>
                    <a:bodyPr/>
                    <a:lstStyle/>
                    <a:p>
                      <a:pPr algn="ctr">
                        <a:lnSpc>
                          <a:spcPct val="115000"/>
                        </a:lnSpc>
                        <a:spcAft>
                          <a:spcPts val="1000"/>
                        </a:spcAft>
                      </a:pPr>
                      <a:r>
                        <a:rPr lang="en-GB" sz="1800" dirty="0">
                          <a:effectLst/>
                        </a:rPr>
                        <a:t>4</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a:effectLst/>
                        </a:rPr>
                        <a:t>Geometry: Constructions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37468"/>
                  </a:ext>
                </a:extLst>
              </a:tr>
              <a:tr h="229793">
                <a:tc>
                  <a:txBody>
                    <a:bodyPr/>
                    <a:lstStyle/>
                    <a:p>
                      <a:pPr algn="ctr">
                        <a:lnSpc>
                          <a:spcPct val="115000"/>
                        </a:lnSpc>
                        <a:spcAft>
                          <a:spcPts val="1000"/>
                        </a:spcAft>
                      </a:pPr>
                      <a:r>
                        <a:rPr lang="en-GB" sz="1800" dirty="0">
                          <a:effectLst/>
                        </a:rPr>
                        <a:t>5</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a:effectLst/>
                        </a:rPr>
                        <a:t>Geometry: Volume and 3-D shape</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212944"/>
                  </a:ext>
                </a:extLst>
              </a:tr>
              <a:tr h="229793">
                <a:tc>
                  <a:txBody>
                    <a:bodyPr/>
                    <a:lstStyle/>
                    <a:p>
                      <a:pPr algn="ctr">
                        <a:lnSpc>
                          <a:spcPct val="115000"/>
                        </a:lnSpc>
                        <a:spcAft>
                          <a:spcPts val="1000"/>
                        </a:spcAft>
                      </a:pPr>
                      <a:r>
                        <a:rPr lang="en-GB" sz="1800" dirty="0">
                          <a:effectLst/>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Half term</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7062515"/>
                  </a:ext>
                </a:extLst>
              </a:tr>
              <a:tr h="229793">
                <a:tc>
                  <a:txBody>
                    <a:bodyPr/>
                    <a:lstStyle/>
                    <a:p>
                      <a:pPr algn="ctr">
                        <a:lnSpc>
                          <a:spcPct val="115000"/>
                        </a:lnSpc>
                        <a:spcAft>
                          <a:spcPts val="1000"/>
                        </a:spcAft>
                      </a:pPr>
                      <a:r>
                        <a:rPr lang="en-GB" sz="1800" dirty="0">
                          <a:effectLst/>
                        </a:rPr>
                        <a:t>6</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l">
                        <a:lnSpc>
                          <a:spcPct val="115000"/>
                        </a:lnSpc>
                        <a:spcAft>
                          <a:spcPts val="1000"/>
                        </a:spcAft>
                      </a:pPr>
                      <a:r>
                        <a:rPr lang="en-GB" sz="1800">
                          <a:effectLst/>
                        </a:rPr>
                        <a:t>Unit 7.9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Percentages (of amounts)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17080763"/>
                  </a:ext>
                </a:extLst>
              </a:tr>
              <a:tr h="229793">
                <a:tc>
                  <a:txBody>
                    <a:bodyPr/>
                    <a:lstStyle/>
                    <a:p>
                      <a:pPr algn="ctr">
                        <a:lnSpc>
                          <a:spcPct val="115000"/>
                        </a:lnSpc>
                        <a:spcAft>
                          <a:spcPts val="1000"/>
                        </a:spcAft>
                      </a:pPr>
                      <a:r>
                        <a:rPr lang="en-GB" sz="1800" dirty="0">
                          <a:effectLst/>
                        </a:rPr>
                        <a:t>7</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a:effectLst/>
                        </a:rPr>
                        <a:t>Percentages (FDP equivalence)</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06576122"/>
                  </a:ext>
                </a:extLst>
              </a:tr>
              <a:tr h="229793">
                <a:tc>
                  <a:txBody>
                    <a:bodyPr/>
                    <a:lstStyle/>
                    <a:p>
                      <a:pPr algn="ctr">
                        <a:lnSpc>
                          <a:spcPct val="115000"/>
                        </a:lnSpc>
                        <a:spcAft>
                          <a:spcPts val="1000"/>
                        </a:spcAft>
                      </a:pPr>
                      <a:r>
                        <a:rPr lang="en-GB" sz="1800" dirty="0">
                          <a:effectLst/>
                        </a:rPr>
                        <a:t>8</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a:effectLst/>
                        </a:rPr>
                        <a:t>Ratio and proportion: Notation and part: whole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08721546"/>
                  </a:ext>
                </a:extLst>
              </a:tr>
              <a:tr h="229793">
                <a:tc>
                  <a:txBody>
                    <a:bodyPr/>
                    <a:lstStyle/>
                    <a:p>
                      <a:pPr algn="ctr">
                        <a:lnSpc>
                          <a:spcPct val="115000"/>
                        </a:lnSpc>
                        <a:spcAft>
                          <a:spcPts val="1000"/>
                        </a:spcAft>
                      </a:pPr>
                      <a:r>
                        <a:rPr lang="en-GB" sz="1800" dirty="0">
                          <a:effectLst/>
                        </a:rPr>
                        <a:t>9</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lnSpc>
                          <a:spcPct val="115000"/>
                        </a:lnSpc>
                        <a:spcAft>
                          <a:spcPts val="1000"/>
                        </a:spcAft>
                      </a:pPr>
                      <a:r>
                        <a:rPr lang="en-GB" sz="1800">
                          <a:effectLst/>
                        </a:rPr>
                        <a:t>Unit 7.10</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Coordinates (four quadrants)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78391754"/>
                  </a:ext>
                </a:extLst>
              </a:tr>
              <a:tr h="229793">
                <a:tc>
                  <a:txBody>
                    <a:bodyPr/>
                    <a:lstStyle/>
                    <a:p>
                      <a:pPr algn="ctr">
                        <a:lnSpc>
                          <a:spcPct val="115000"/>
                        </a:lnSpc>
                        <a:spcAft>
                          <a:spcPts val="1000"/>
                        </a:spcAft>
                      </a:pPr>
                      <a:r>
                        <a:rPr lang="en-GB" sz="1800" dirty="0">
                          <a:effectLst/>
                        </a:rPr>
                        <a:t>10</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dirty="0">
                          <a:effectLst/>
                        </a:rPr>
                        <a:t>Coordinates (linear functions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8706884"/>
                  </a:ext>
                </a:extLst>
              </a:tr>
            </a:tbl>
          </a:graphicData>
        </a:graphic>
      </p:graphicFrame>
    </p:spTree>
    <p:extLst>
      <p:ext uri="{BB962C8B-B14F-4D97-AF65-F5344CB8AC3E}">
        <p14:creationId xmlns:p14="http://schemas.microsoft.com/office/powerpoint/2010/main" val="2644395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2" name="TextBox 1">
            <a:extLst>
              <a:ext uri="{FF2B5EF4-FFF2-40B4-BE49-F238E27FC236}">
                <a16:creationId xmlns:a16="http://schemas.microsoft.com/office/drawing/2014/main" id="{721D4B6F-4AD2-42AA-B8D2-DCD06FCFCB30}"/>
              </a:ext>
            </a:extLst>
          </p:cNvPr>
          <p:cNvSpPr txBox="1"/>
          <p:nvPr/>
        </p:nvSpPr>
        <p:spPr>
          <a:xfrm>
            <a:off x="5299969" y="257455"/>
            <a:ext cx="2146742" cy="369332"/>
          </a:xfrm>
          <a:prstGeom prst="rect">
            <a:avLst/>
          </a:prstGeom>
          <a:noFill/>
          <a:ln>
            <a:solidFill>
              <a:schemeClr val="tx1"/>
            </a:solidFill>
          </a:ln>
        </p:spPr>
        <p:txBody>
          <a:bodyPr wrap="none" rtlCol="0">
            <a:spAutoFit/>
          </a:bodyPr>
          <a:lstStyle/>
          <a:p>
            <a:r>
              <a:rPr lang="en-GB" dirty="0"/>
              <a:t>I know ……so…….</a:t>
            </a:r>
          </a:p>
        </p:txBody>
      </p: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BB3C14DA-D822-48DE-A1E2-33E1EC401032}"/>
                  </a:ext>
                </a:extLst>
              </p:cNvPr>
              <p:cNvSpPr txBox="1"/>
              <p:nvPr/>
            </p:nvSpPr>
            <p:spPr>
              <a:xfrm>
                <a:off x="583542" y="1052726"/>
                <a:ext cx="5040162" cy="4655121"/>
              </a:xfrm>
              <a:prstGeom prst="rect">
                <a:avLst/>
              </a:prstGeom>
              <a:noFill/>
            </p:spPr>
            <p:txBody>
              <a:bodyPr wrap="none" rtlCol="0">
                <a:spAutoFit/>
              </a:bodyPr>
              <a:lstStyle/>
              <a:p>
                <a:r>
                  <a:rPr lang="en-GB" dirty="0"/>
                  <a:t>Here are the first 5 multiples in the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2</m:t>
                        </m:r>
                      </m:den>
                    </m:f>
                  </m:oMath>
                </a14:m>
                <a:r>
                  <a:rPr lang="en-GB" dirty="0"/>
                  <a:t> times table</a:t>
                </a:r>
              </a:p>
              <a:p>
                <a:endParaRPr lang="en-GB" dirty="0"/>
              </a:p>
              <a:p>
                <a:r>
                  <a:rPr lang="en-GB" dirty="0"/>
                  <a:t>1 x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2</m:t>
                        </m:r>
                      </m:den>
                    </m:f>
                  </m:oMath>
                </a14:m>
                <a:r>
                  <a:rPr lang="en-GB" dirty="0"/>
                  <a:t> = </a:t>
                </a:r>
                <a14:m>
                  <m:oMath xmlns:m="http://schemas.openxmlformats.org/officeDocument/2006/math">
                    <m:f>
                      <m:fPr>
                        <m:ctrlPr>
                          <a:rPr lang="en-GB" i="1">
                            <a:latin typeface="Cambria Math" panose="02040503050406030204" pitchFamily="18" charset="0"/>
                          </a:rPr>
                        </m:ctrlPr>
                      </m:fPr>
                      <m:num>
                        <m:r>
                          <a:rPr lang="en-GB" i="1">
                            <a:latin typeface="Cambria Math" panose="02040503050406030204" pitchFamily="18" charset="0"/>
                          </a:rPr>
                          <m:t>1</m:t>
                        </m:r>
                      </m:num>
                      <m:den>
                        <m:r>
                          <a:rPr lang="en-GB" i="1">
                            <a:latin typeface="Cambria Math" panose="02040503050406030204" pitchFamily="18" charset="0"/>
                          </a:rPr>
                          <m:t>2</m:t>
                        </m:r>
                      </m:den>
                    </m:f>
                  </m:oMath>
                </a14:m>
                <a:endParaRPr lang="en-GB" dirty="0"/>
              </a:p>
              <a:p>
                <a:endParaRPr lang="en-GB" dirty="0"/>
              </a:p>
              <a:p>
                <a:r>
                  <a:rPr lang="en-GB" dirty="0"/>
                  <a:t>2 x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2</m:t>
                        </m:r>
                      </m:den>
                    </m:f>
                  </m:oMath>
                </a14:m>
                <a:r>
                  <a:rPr lang="en-GB" dirty="0"/>
                  <a:t> = 1</a:t>
                </a:r>
              </a:p>
              <a:p>
                <a:endParaRPr lang="en-GB" dirty="0"/>
              </a:p>
              <a:p>
                <a:r>
                  <a:rPr lang="en-GB" dirty="0"/>
                  <a:t>3 x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2</m:t>
                        </m:r>
                      </m:den>
                    </m:f>
                  </m:oMath>
                </a14:m>
                <a:r>
                  <a:rPr lang="en-GB" dirty="0"/>
                  <a:t> = 1</a:t>
                </a:r>
                <a14:m>
                  <m:oMath xmlns:m="http://schemas.openxmlformats.org/officeDocument/2006/math">
                    <m:f>
                      <m:fPr>
                        <m:ctrlPr>
                          <a:rPr lang="en-GB" i="1">
                            <a:latin typeface="Cambria Math" panose="02040503050406030204" pitchFamily="18" charset="0"/>
                          </a:rPr>
                        </m:ctrlPr>
                      </m:fPr>
                      <m:num>
                        <m:r>
                          <a:rPr lang="en-GB" i="1">
                            <a:latin typeface="Cambria Math" panose="02040503050406030204" pitchFamily="18" charset="0"/>
                          </a:rPr>
                          <m:t>1</m:t>
                        </m:r>
                      </m:num>
                      <m:den>
                        <m:r>
                          <a:rPr lang="en-GB" i="1">
                            <a:latin typeface="Cambria Math" panose="02040503050406030204" pitchFamily="18" charset="0"/>
                          </a:rPr>
                          <m:t>2</m:t>
                        </m:r>
                      </m:den>
                    </m:f>
                  </m:oMath>
                </a14:m>
                <a:endParaRPr lang="en-GB" dirty="0"/>
              </a:p>
              <a:p>
                <a:endParaRPr lang="en-GB" dirty="0"/>
              </a:p>
              <a:p>
                <a:r>
                  <a:rPr lang="en-GB" dirty="0"/>
                  <a:t>4 x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2</m:t>
                        </m:r>
                      </m:den>
                    </m:f>
                  </m:oMath>
                </a14:m>
                <a:r>
                  <a:rPr lang="en-GB" dirty="0"/>
                  <a:t> = 2</a:t>
                </a:r>
              </a:p>
              <a:p>
                <a:endParaRPr lang="en-GB" dirty="0"/>
              </a:p>
              <a:p>
                <a:r>
                  <a:rPr lang="en-GB" dirty="0"/>
                  <a:t>5 x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2</m:t>
                        </m:r>
                      </m:den>
                    </m:f>
                  </m:oMath>
                </a14:m>
                <a:r>
                  <a:rPr lang="en-GB" dirty="0"/>
                  <a:t> = 2</a:t>
                </a:r>
                <a14:m>
                  <m:oMath xmlns:m="http://schemas.openxmlformats.org/officeDocument/2006/math">
                    <m:f>
                      <m:fPr>
                        <m:ctrlPr>
                          <a:rPr lang="en-GB" i="1">
                            <a:latin typeface="Cambria Math" panose="02040503050406030204" pitchFamily="18" charset="0"/>
                          </a:rPr>
                        </m:ctrlPr>
                      </m:fPr>
                      <m:num>
                        <m:r>
                          <a:rPr lang="en-GB" i="1">
                            <a:latin typeface="Cambria Math" panose="02040503050406030204" pitchFamily="18" charset="0"/>
                          </a:rPr>
                          <m:t>1</m:t>
                        </m:r>
                      </m:num>
                      <m:den>
                        <m:r>
                          <a:rPr lang="en-GB" i="1">
                            <a:latin typeface="Cambria Math" panose="02040503050406030204" pitchFamily="18" charset="0"/>
                          </a:rPr>
                          <m:t>2</m:t>
                        </m:r>
                      </m:den>
                    </m:f>
                  </m:oMath>
                </a14:m>
                <a:endParaRPr lang="en-GB" dirty="0"/>
              </a:p>
              <a:p>
                <a:endParaRPr lang="en-GB" i="1" dirty="0"/>
              </a:p>
              <a:p>
                <a:endParaRPr lang="en-GB" i="1" dirty="0"/>
              </a:p>
              <a:p>
                <a:endParaRPr lang="en-GB" dirty="0"/>
              </a:p>
            </p:txBody>
          </p:sp>
        </mc:Choice>
        <mc:Fallback xmlns="">
          <p:sp>
            <p:nvSpPr>
              <p:cNvPr id="3" name="TextBox 2">
                <a:extLst>
                  <a:ext uri="{FF2B5EF4-FFF2-40B4-BE49-F238E27FC236}">
                    <a16:creationId xmlns:a16="http://schemas.microsoft.com/office/drawing/2014/main" id="{BB3C14DA-D822-48DE-A1E2-33E1EC401032}"/>
                  </a:ext>
                </a:extLst>
              </p:cNvPr>
              <p:cNvSpPr txBox="1">
                <a:spLocks noRot="1" noChangeAspect="1" noMove="1" noResize="1" noEditPoints="1" noAdjustHandles="1" noChangeArrowheads="1" noChangeShapeType="1" noTextEdit="1"/>
              </p:cNvSpPr>
              <p:nvPr/>
            </p:nvSpPr>
            <p:spPr>
              <a:xfrm>
                <a:off x="583542" y="1052726"/>
                <a:ext cx="5040162" cy="4655121"/>
              </a:xfrm>
              <a:prstGeom prst="rect">
                <a:avLst/>
              </a:prstGeom>
              <a:blipFill>
                <a:blip r:embed="rId3"/>
                <a:stretch>
                  <a:fillRect l="-1088" r="-12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09E004E1-6AEE-4084-9EF3-9A79FA8A498D}"/>
                  </a:ext>
                </a:extLst>
              </p:cNvPr>
              <p:cNvSpPr txBox="1"/>
              <p:nvPr/>
            </p:nvSpPr>
            <p:spPr>
              <a:xfrm>
                <a:off x="6628058" y="1162975"/>
                <a:ext cx="2980303" cy="3662541"/>
              </a:xfrm>
              <a:prstGeom prst="rect">
                <a:avLst/>
              </a:prstGeom>
              <a:noFill/>
            </p:spPr>
            <p:txBody>
              <a:bodyPr wrap="none" rtlCol="0">
                <a:spAutoFit/>
              </a:bodyPr>
              <a:lstStyle/>
              <a:p>
                <a:r>
                  <a:rPr lang="en-GB" dirty="0"/>
                  <a:t>Use this information to find:</a:t>
                </a:r>
              </a:p>
              <a:p>
                <a:endParaRPr lang="en-GB" dirty="0"/>
              </a:p>
              <a:p>
                <a:r>
                  <a:rPr lang="en-GB" dirty="0"/>
                  <a:t>6 x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2</m:t>
                        </m:r>
                      </m:den>
                    </m:f>
                  </m:oMath>
                </a14:m>
                <a:r>
                  <a:rPr lang="en-GB" dirty="0"/>
                  <a:t> = </a:t>
                </a:r>
                <a:r>
                  <a:rPr lang="en-GB" sz="4000" dirty="0"/>
                  <a:t>□</a:t>
                </a:r>
              </a:p>
              <a:p>
                <a:endParaRPr lang="en-GB" dirty="0"/>
              </a:p>
              <a:p>
                <a:r>
                  <a:rPr lang="en-GB" dirty="0"/>
                  <a:t>11 x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2</m:t>
                        </m:r>
                      </m:den>
                    </m:f>
                  </m:oMath>
                </a14:m>
                <a:r>
                  <a:rPr lang="en-GB" dirty="0"/>
                  <a:t> = </a:t>
                </a:r>
                <a:r>
                  <a:rPr lang="en-GB" sz="4000" dirty="0"/>
                  <a:t>□</a:t>
                </a:r>
              </a:p>
              <a:p>
                <a:endParaRPr lang="en-GB" dirty="0"/>
              </a:p>
              <a:p>
                <a:r>
                  <a:rPr lang="en-GB" sz="4000" dirty="0"/>
                  <a:t>□</a:t>
                </a:r>
                <a:r>
                  <a:rPr lang="en-GB" sz="1800" dirty="0"/>
                  <a:t> </a:t>
                </a:r>
                <a:r>
                  <a:rPr lang="en-GB" dirty="0"/>
                  <a:t>x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2</m:t>
                        </m:r>
                      </m:den>
                    </m:f>
                  </m:oMath>
                </a14:m>
                <a:r>
                  <a:rPr lang="en-GB" dirty="0"/>
                  <a:t> = 15</a:t>
                </a:r>
                <a:endParaRPr lang="en-GB" sz="1800" dirty="0"/>
              </a:p>
              <a:p>
                <a:endParaRPr lang="en-GB" dirty="0"/>
              </a:p>
              <a:p>
                <a:endParaRPr lang="en-GB" dirty="0"/>
              </a:p>
            </p:txBody>
          </p:sp>
        </mc:Choice>
        <mc:Fallback xmlns="">
          <p:sp>
            <p:nvSpPr>
              <p:cNvPr id="5" name="TextBox 4">
                <a:extLst>
                  <a:ext uri="{FF2B5EF4-FFF2-40B4-BE49-F238E27FC236}">
                    <a16:creationId xmlns:a16="http://schemas.microsoft.com/office/drawing/2014/main" id="{09E004E1-6AEE-4084-9EF3-9A79FA8A498D}"/>
                  </a:ext>
                </a:extLst>
              </p:cNvPr>
              <p:cNvSpPr txBox="1">
                <a:spLocks noRot="1" noChangeAspect="1" noMove="1" noResize="1" noEditPoints="1" noAdjustHandles="1" noChangeArrowheads="1" noChangeShapeType="1" noTextEdit="1"/>
              </p:cNvSpPr>
              <p:nvPr/>
            </p:nvSpPr>
            <p:spPr>
              <a:xfrm>
                <a:off x="6628058" y="1162975"/>
                <a:ext cx="2980303" cy="3662541"/>
              </a:xfrm>
              <a:prstGeom prst="rect">
                <a:avLst/>
              </a:prstGeom>
              <a:blipFill>
                <a:blip r:embed="rId4"/>
                <a:stretch>
                  <a:fillRect l="-7157" t="-998" r="-1227"/>
                </a:stretch>
              </a:blipFill>
            </p:spPr>
            <p:txBody>
              <a:bodyPr/>
              <a:lstStyle/>
              <a:p>
                <a:r>
                  <a:rPr lang="en-GB">
                    <a:noFill/>
                  </a:rPr>
                  <a:t> </a:t>
                </a:r>
              </a:p>
            </p:txBody>
          </p:sp>
        </mc:Fallback>
      </mc:AlternateContent>
      <p:grpSp>
        <p:nvGrpSpPr>
          <p:cNvPr id="71" name="Group 70">
            <a:extLst>
              <a:ext uri="{FF2B5EF4-FFF2-40B4-BE49-F238E27FC236}">
                <a16:creationId xmlns:a16="http://schemas.microsoft.com/office/drawing/2014/main" id="{0E52CC0F-827B-4273-9B8C-2D228AB1FFF1}"/>
              </a:ext>
            </a:extLst>
          </p:cNvPr>
          <p:cNvGrpSpPr/>
          <p:nvPr/>
        </p:nvGrpSpPr>
        <p:grpSpPr>
          <a:xfrm>
            <a:off x="3672165" y="5186720"/>
            <a:ext cx="5921406" cy="962915"/>
            <a:chOff x="3672165" y="5186720"/>
            <a:chExt cx="5921406" cy="962915"/>
          </a:xfrm>
        </p:grpSpPr>
        <p:cxnSp>
          <p:nvCxnSpPr>
            <p:cNvPr id="7" name="Straight Connector 6">
              <a:extLst>
                <a:ext uri="{FF2B5EF4-FFF2-40B4-BE49-F238E27FC236}">
                  <a16:creationId xmlns:a16="http://schemas.microsoft.com/office/drawing/2014/main" id="{257858B1-75FF-4F78-B389-73671A1B0D29}"/>
                </a:ext>
              </a:extLst>
            </p:cNvPr>
            <p:cNvCxnSpPr/>
            <p:nvPr/>
          </p:nvCxnSpPr>
          <p:spPr>
            <a:xfrm>
              <a:off x="3672165" y="5590666"/>
              <a:ext cx="5921406" cy="0"/>
            </a:xfrm>
            <a:prstGeom prst="line">
              <a:avLst/>
            </a:prstGeom>
            <a:ln w="28575"/>
          </p:spPr>
          <p:style>
            <a:lnRef idx="1">
              <a:schemeClr val="dk1"/>
            </a:lnRef>
            <a:fillRef idx="0">
              <a:schemeClr val="dk1"/>
            </a:fillRef>
            <a:effectRef idx="0">
              <a:schemeClr val="dk1"/>
            </a:effectRef>
            <a:fontRef idx="minor">
              <a:schemeClr val="tx1"/>
            </a:fontRef>
          </p:style>
        </p:cxnSp>
        <p:sp>
          <p:nvSpPr>
            <p:cNvPr id="8" name="TextBox 7">
              <a:extLst>
                <a:ext uri="{FF2B5EF4-FFF2-40B4-BE49-F238E27FC236}">
                  <a16:creationId xmlns:a16="http://schemas.microsoft.com/office/drawing/2014/main" id="{4B7AC129-7CDF-45FA-8F13-87ECA060BA7B}"/>
                </a:ext>
              </a:extLst>
            </p:cNvPr>
            <p:cNvSpPr txBox="1"/>
            <p:nvPr/>
          </p:nvSpPr>
          <p:spPr>
            <a:xfrm>
              <a:off x="3879697" y="5707847"/>
              <a:ext cx="312906" cy="369332"/>
            </a:xfrm>
            <a:prstGeom prst="rect">
              <a:avLst/>
            </a:prstGeom>
            <a:noFill/>
          </p:spPr>
          <p:txBody>
            <a:bodyPr wrap="none" rtlCol="0">
              <a:spAutoFit/>
            </a:bodyPr>
            <a:lstStyle/>
            <a:p>
              <a:r>
                <a:rPr lang="en-GB" dirty="0"/>
                <a:t>0</a:t>
              </a:r>
            </a:p>
          </p:txBody>
        </p:sp>
        <p:cxnSp>
          <p:nvCxnSpPr>
            <p:cNvPr id="10" name="Straight Connector 9">
              <a:extLst>
                <a:ext uri="{FF2B5EF4-FFF2-40B4-BE49-F238E27FC236}">
                  <a16:creationId xmlns:a16="http://schemas.microsoft.com/office/drawing/2014/main" id="{46B588FF-561A-4642-8D39-4256C80CA992}"/>
                </a:ext>
              </a:extLst>
            </p:cNvPr>
            <p:cNvCxnSpPr>
              <a:cxnSpLocks/>
            </p:cNvCxnSpPr>
            <p:nvPr/>
          </p:nvCxnSpPr>
          <p:spPr>
            <a:xfrm>
              <a:off x="4036150" y="5503661"/>
              <a:ext cx="0" cy="204186"/>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8E269A75-08B3-486F-8054-158CD07A1BE2}"/>
                    </a:ext>
                  </a:extLst>
                </p:cNvPr>
                <p:cNvSpPr txBox="1"/>
                <p:nvPr/>
              </p:nvSpPr>
              <p:spPr>
                <a:xfrm>
                  <a:off x="4400136" y="5707847"/>
                  <a:ext cx="312906" cy="43800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1200" i="1" smtClean="0">
                                <a:latin typeface="Cambria Math" panose="02040503050406030204" pitchFamily="18" charset="0"/>
                              </a:rPr>
                            </m:ctrlPr>
                          </m:fPr>
                          <m:num>
                            <m:r>
                              <a:rPr lang="en-GB" sz="1200" i="1">
                                <a:latin typeface="Cambria Math" panose="02040503050406030204" pitchFamily="18" charset="0"/>
                              </a:rPr>
                              <m:t>1</m:t>
                            </m:r>
                          </m:num>
                          <m:den>
                            <m:r>
                              <a:rPr lang="en-GB" sz="1200" i="1">
                                <a:latin typeface="Cambria Math" panose="02040503050406030204" pitchFamily="18" charset="0"/>
                              </a:rPr>
                              <m:t>2</m:t>
                            </m:r>
                          </m:den>
                        </m:f>
                      </m:oMath>
                    </m:oMathPara>
                  </a14:m>
                  <a:endParaRPr lang="en-GB" sz="1200" dirty="0"/>
                </a:p>
              </p:txBody>
            </p:sp>
          </mc:Choice>
          <mc:Fallback xmlns="">
            <p:sp>
              <p:nvSpPr>
                <p:cNvPr id="14" name="TextBox 13">
                  <a:extLst>
                    <a:ext uri="{FF2B5EF4-FFF2-40B4-BE49-F238E27FC236}">
                      <a16:creationId xmlns:a16="http://schemas.microsoft.com/office/drawing/2014/main" id="{8E269A75-08B3-486F-8054-158CD07A1BE2}"/>
                    </a:ext>
                  </a:extLst>
                </p:cNvPr>
                <p:cNvSpPr txBox="1">
                  <a:spLocks noRot="1" noChangeAspect="1" noMove="1" noResize="1" noEditPoints="1" noAdjustHandles="1" noChangeArrowheads="1" noChangeShapeType="1" noTextEdit="1"/>
                </p:cNvSpPr>
                <p:nvPr/>
              </p:nvSpPr>
              <p:spPr>
                <a:xfrm>
                  <a:off x="4400136" y="5707847"/>
                  <a:ext cx="312906" cy="438005"/>
                </a:xfrm>
                <a:prstGeom prst="rect">
                  <a:avLst/>
                </a:prstGeom>
                <a:blipFill>
                  <a:blip r:embed="rId5"/>
                  <a:stretch>
                    <a:fillRect b="-1389"/>
                  </a:stretch>
                </a:blipFill>
              </p:spPr>
              <p:txBody>
                <a:bodyPr/>
                <a:lstStyle/>
                <a:p>
                  <a:r>
                    <a:rPr lang="en-GB">
                      <a:noFill/>
                    </a:rPr>
                    <a:t> </a:t>
                  </a:r>
                </a:p>
              </p:txBody>
            </p:sp>
          </mc:Fallback>
        </mc:AlternateContent>
        <p:cxnSp>
          <p:nvCxnSpPr>
            <p:cNvPr id="15" name="Straight Connector 14">
              <a:extLst>
                <a:ext uri="{FF2B5EF4-FFF2-40B4-BE49-F238E27FC236}">
                  <a16:creationId xmlns:a16="http://schemas.microsoft.com/office/drawing/2014/main" id="{A595159D-D9EF-4C4F-8DA2-156868B7AA10}"/>
                </a:ext>
              </a:extLst>
            </p:cNvPr>
            <p:cNvCxnSpPr>
              <a:cxnSpLocks/>
            </p:cNvCxnSpPr>
            <p:nvPr/>
          </p:nvCxnSpPr>
          <p:spPr>
            <a:xfrm>
              <a:off x="4556589" y="5503661"/>
              <a:ext cx="0" cy="204186"/>
            </a:xfrm>
            <a:prstGeom prst="line">
              <a:avLst/>
            </a:prstGeom>
            <a:ln w="19050"/>
          </p:spPr>
          <p:style>
            <a:lnRef idx="1">
              <a:schemeClr val="dk1"/>
            </a:lnRef>
            <a:fillRef idx="0">
              <a:schemeClr val="dk1"/>
            </a:fillRef>
            <a:effectRef idx="0">
              <a:schemeClr val="dk1"/>
            </a:effectRef>
            <a:fontRef idx="minor">
              <a:schemeClr val="tx1"/>
            </a:fontRef>
          </p:style>
        </p:cxnSp>
        <p:cxnSp>
          <p:nvCxnSpPr>
            <p:cNvPr id="17" name="Straight Connector 16">
              <a:extLst>
                <a:ext uri="{FF2B5EF4-FFF2-40B4-BE49-F238E27FC236}">
                  <a16:creationId xmlns:a16="http://schemas.microsoft.com/office/drawing/2014/main" id="{1A1A518B-E624-4BA8-9938-85506D6346C4}"/>
                </a:ext>
              </a:extLst>
            </p:cNvPr>
            <p:cNvCxnSpPr>
              <a:cxnSpLocks/>
            </p:cNvCxnSpPr>
            <p:nvPr/>
          </p:nvCxnSpPr>
          <p:spPr>
            <a:xfrm>
              <a:off x="4556589" y="5503661"/>
              <a:ext cx="0" cy="204186"/>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7E15B4A9-B3FF-41FB-8684-58F9CBADF3A1}"/>
                    </a:ext>
                  </a:extLst>
                </p:cNvPr>
                <p:cNvSpPr txBox="1"/>
                <p:nvPr/>
              </p:nvSpPr>
              <p:spPr>
                <a:xfrm>
                  <a:off x="4920575" y="5707847"/>
                  <a:ext cx="312906" cy="43800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1200" i="1" smtClean="0">
                                <a:latin typeface="Cambria Math" panose="02040503050406030204" pitchFamily="18" charset="0"/>
                              </a:rPr>
                            </m:ctrlPr>
                          </m:fPr>
                          <m:num>
                            <m:r>
                              <a:rPr lang="en-GB" sz="1200" b="0" i="1" smtClean="0">
                                <a:latin typeface="Cambria Math" panose="02040503050406030204" pitchFamily="18" charset="0"/>
                              </a:rPr>
                              <m:t>2</m:t>
                            </m:r>
                          </m:num>
                          <m:den>
                            <m:r>
                              <a:rPr lang="en-GB" sz="1200" i="1">
                                <a:latin typeface="Cambria Math" panose="02040503050406030204" pitchFamily="18" charset="0"/>
                              </a:rPr>
                              <m:t>2</m:t>
                            </m:r>
                          </m:den>
                        </m:f>
                      </m:oMath>
                    </m:oMathPara>
                  </a14:m>
                  <a:endParaRPr lang="en-GB" sz="1200" dirty="0"/>
                </a:p>
              </p:txBody>
            </p:sp>
          </mc:Choice>
          <mc:Fallback xmlns="">
            <p:sp>
              <p:nvSpPr>
                <p:cNvPr id="18" name="TextBox 17">
                  <a:extLst>
                    <a:ext uri="{FF2B5EF4-FFF2-40B4-BE49-F238E27FC236}">
                      <a16:creationId xmlns:a16="http://schemas.microsoft.com/office/drawing/2014/main" id="{7E15B4A9-B3FF-41FB-8684-58F9CBADF3A1}"/>
                    </a:ext>
                  </a:extLst>
                </p:cNvPr>
                <p:cNvSpPr txBox="1">
                  <a:spLocks noRot="1" noChangeAspect="1" noMove="1" noResize="1" noEditPoints="1" noAdjustHandles="1" noChangeArrowheads="1" noChangeShapeType="1" noTextEdit="1"/>
                </p:cNvSpPr>
                <p:nvPr/>
              </p:nvSpPr>
              <p:spPr>
                <a:xfrm>
                  <a:off x="4920575" y="5707847"/>
                  <a:ext cx="312906" cy="438005"/>
                </a:xfrm>
                <a:prstGeom prst="rect">
                  <a:avLst/>
                </a:prstGeom>
                <a:blipFill>
                  <a:blip r:embed="rId6"/>
                  <a:stretch>
                    <a:fillRect b="-1389"/>
                  </a:stretch>
                </a:blipFill>
              </p:spPr>
              <p:txBody>
                <a:bodyPr/>
                <a:lstStyle/>
                <a:p>
                  <a:r>
                    <a:rPr lang="en-GB">
                      <a:noFill/>
                    </a:rPr>
                    <a:t> </a:t>
                  </a:r>
                </a:p>
              </p:txBody>
            </p:sp>
          </mc:Fallback>
        </mc:AlternateContent>
        <p:cxnSp>
          <p:nvCxnSpPr>
            <p:cNvPr id="19" name="Straight Connector 18">
              <a:extLst>
                <a:ext uri="{FF2B5EF4-FFF2-40B4-BE49-F238E27FC236}">
                  <a16:creationId xmlns:a16="http://schemas.microsoft.com/office/drawing/2014/main" id="{DE7322FA-9A26-4300-A7BF-4F97E22E827A}"/>
                </a:ext>
              </a:extLst>
            </p:cNvPr>
            <p:cNvCxnSpPr>
              <a:cxnSpLocks/>
            </p:cNvCxnSpPr>
            <p:nvPr/>
          </p:nvCxnSpPr>
          <p:spPr>
            <a:xfrm>
              <a:off x="5077028" y="5503661"/>
              <a:ext cx="0" cy="204186"/>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41FBE8A1-8F0C-4B47-B20D-E1AE7C72B35C}"/>
                    </a:ext>
                  </a:extLst>
                </p:cNvPr>
                <p:cNvSpPr txBox="1"/>
                <p:nvPr/>
              </p:nvSpPr>
              <p:spPr>
                <a:xfrm>
                  <a:off x="5448738" y="5707847"/>
                  <a:ext cx="312906" cy="43800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1200" i="1" smtClean="0">
                                <a:latin typeface="Cambria Math" panose="02040503050406030204" pitchFamily="18" charset="0"/>
                              </a:rPr>
                            </m:ctrlPr>
                          </m:fPr>
                          <m:num>
                            <m:r>
                              <a:rPr lang="en-GB" sz="1200" b="0" i="1" smtClean="0">
                                <a:latin typeface="Cambria Math" panose="02040503050406030204" pitchFamily="18" charset="0"/>
                              </a:rPr>
                              <m:t>3</m:t>
                            </m:r>
                          </m:num>
                          <m:den>
                            <m:r>
                              <a:rPr lang="en-GB" sz="1200" i="1">
                                <a:latin typeface="Cambria Math" panose="02040503050406030204" pitchFamily="18" charset="0"/>
                              </a:rPr>
                              <m:t>2</m:t>
                            </m:r>
                          </m:den>
                        </m:f>
                      </m:oMath>
                    </m:oMathPara>
                  </a14:m>
                  <a:endParaRPr lang="en-GB" sz="1200" dirty="0"/>
                </a:p>
              </p:txBody>
            </p:sp>
          </mc:Choice>
          <mc:Fallback xmlns="">
            <p:sp>
              <p:nvSpPr>
                <p:cNvPr id="23" name="TextBox 22">
                  <a:extLst>
                    <a:ext uri="{FF2B5EF4-FFF2-40B4-BE49-F238E27FC236}">
                      <a16:creationId xmlns:a16="http://schemas.microsoft.com/office/drawing/2014/main" id="{41FBE8A1-8F0C-4B47-B20D-E1AE7C72B35C}"/>
                    </a:ext>
                  </a:extLst>
                </p:cNvPr>
                <p:cNvSpPr txBox="1">
                  <a:spLocks noRot="1" noChangeAspect="1" noMove="1" noResize="1" noEditPoints="1" noAdjustHandles="1" noChangeArrowheads="1" noChangeShapeType="1" noTextEdit="1"/>
                </p:cNvSpPr>
                <p:nvPr/>
              </p:nvSpPr>
              <p:spPr>
                <a:xfrm>
                  <a:off x="5448738" y="5707847"/>
                  <a:ext cx="312906" cy="438005"/>
                </a:xfrm>
                <a:prstGeom prst="rect">
                  <a:avLst/>
                </a:prstGeom>
                <a:blipFill>
                  <a:blip r:embed="rId7"/>
                  <a:stretch>
                    <a:fillRect b="-1389"/>
                  </a:stretch>
                </a:blipFill>
              </p:spPr>
              <p:txBody>
                <a:bodyPr/>
                <a:lstStyle/>
                <a:p>
                  <a:r>
                    <a:rPr lang="en-GB">
                      <a:noFill/>
                    </a:rPr>
                    <a:t> </a:t>
                  </a:r>
                </a:p>
              </p:txBody>
            </p:sp>
          </mc:Fallback>
        </mc:AlternateContent>
        <p:cxnSp>
          <p:nvCxnSpPr>
            <p:cNvPr id="24" name="Straight Connector 23">
              <a:extLst>
                <a:ext uri="{FF2B5EF4-FFF2-40B4-BE49-F238E27FC236}">
                  <a16:creationId xmlns:a16="http://schemas.microsoft.com/office/drawing/2014/main" id="{C20709B2-1DEC-4E1C-80E5-30AEC88BC919}"/>
                </a:ext>
              </a:extLst>
            </p:cNvPr>
            <p:cNvCxnSpPr>
              <a:cxnSpLocks/>
            </p:cNvCxnSpPr>
            <p:nvPr/>
          </p:nvCxnSpPr>
          <p:spPr>
            <a:xfrm>
              <a:off x="5605191" y="5503661"/>
              <a:ext cx="0" cy="204186"/>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28" name="TextBox 27">
                  <a:extLst>
                    <a:ext uri="{FF2B5EF4-FFF2-40B4-BE49-F238E27FC236}">
                      <a16:creationId xmlns:a16="http://schemas.microsoft.com/office/drawing/2014/main" id="{A7CDCDED-DB32-44EE-AFCB-1E385F08B3A7}"/>
                    </a:ext>
                  </a:extLst>
                </p:cNvPr>
                <p:cNvSpPr txBox="1"/>
                <p:nvPr/>
              </p:nvSpPr>
              <p:spPr>
                <a:xfrm>
                  <a:off x="5945770" y="5707847"/>
                  <a:ext cx="312906" cy="43736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1200" i="1" smtClean="0">
                                <a:latin typeface="Cambria Math" panose="02040503050406030204" pitchFamily="18" charset="0"/>
                              </a:rPr>
                            </m:ctrlPr>
                          </m:fPr>
                          <m:num>
                            <m:r>
                              <a:rPr lang="en-GB" sz="1200" b="0" i="1" smtClean="0">
                                <a:latin typeface="Cambria Math" panose="02040503050406030204" pitchFamily="18" charset="0"/>
                              </a:rPr>
                              <m:t>4</m:t>
                            </m:r>
                          </m:num>
                          <m:den>
                            <m:r>
                              <a:rPr lang="en-GB" sz="1200" i="1">
                                <a:latin typeface="Cambria Math" panose="02040503050406030204" pitchFamily="18" charset="0"/>
                              </a:rPr>
                              <m:t>2</m:t>
                            </m:r>
                          </m:den>
                        </m:f>
                      </m:oMath>
                    </m:oMathPara>
                  </a14:m>
                  <a:endParaRPr lang="en-GB" sz="1200" dirty="0"/>
                </a:p>
              </p:txBody>
            </p:sp>
          </mc:Choice>
          <mc:Fallback xmlns="">
            <p:sp>
              <p:nvSpPr>
                <p:cNvPr id="28" name="TextBox 27">
                  <a:extLst>
                    <a:ext uri="{FF2B5EF4-FFF2-40B4-BE49-F238E27FC236}">
                      <a16:creationId xmlns:a16="http://schemas.microsoft.com/office/drawing/2014/main" id="{A7CDCDED-DB32-44EE-AFCB-1E385F08B3A7}"/>
                    </a:ext>
                  </a:extLst>
                </p:cNvPr>
                <p:cNvSpPr txBox="1">
                  <a:spLocks noRot="1" noChangeAspect="1" noMove="1" noResize="1" noEditPoints="1" noAdjustHandles="1" noChangeArrowheads="1" noChangeShapeType="1" noTextEdit="1"/>
                </p:cNvSpPr>
                <p:nvPr/>
              </p:nvSpPr>
              <p:spPr>
                <a:xfrm>
                  <a:off x="5945770" y="5707847"/>
                  <a:ext cx="312906" cy="437364"/>
                </a:xfrm>
                <a:prstGeom prst="rect">
                  <a:avLst/>
                </a:prstGeom>
                <a:blipFill>
                  <a:blip r:embed="rId8"/>
                  <a:stretch>
                    <a:fillRect b="-1389"/>
                  </a:stretch>
                </a:blipFill>
              </p:spPr>
              <p:txBody>
                <a:bodyPr/>
                <a:lstStyle/>
                <a:p>
                  <a:r>
                    <a:rPr lang="en-GB">
                      <a:noFill/>
                    </a:rPr>
                    <a:t> </a:t>
                  </a:r>
                </a:p>
              </p:txBody>
            </p:sp>
          </mc:Fallback>
        </mc:AlternateContent>
        <p:cxnSp>
          <p:nvCxnSpPr>
            <p:cNvPr id="29" name="Straight Connector 28">
              <a:extLst>
                <a:ext uri="{FF2B5EF4-FFF2-40B4-BE49-F238E27FC236}">
                  <a16:creationId xmlns:a16="http://schemas.microsoft.com/office/drawing/2014/main" id="{54606033-4CE0-4B00-89C4-B8DF7DDF5402}"/>
                </a:ext>
              </a:extLst>
            </p:cNvPr>
            <p:cNvCxnSpPr>
              <a:cxnSpLocks/>
            </p:cNvCxnSpPr>
            <p:nvPr/>
          </p:nvCxnSpPr>
          <p:spPr>
            <a:xfrm>
              <a:off x="6102223" y="5503661"/>
              <a:ext cx="0" cy="204186"/>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30" name="TextBox 29">
                  <a:extLst>
                    <a:ext uri="{FF2B5EF4-FFF2-40B4-BE49-F238E27FC236}">
                      <a16:creationId xmlns:a16="http://schemas.microsoft.com/office/drawing/2014/main" id="{F451691F-19FF-4D88-BC7C-06C80BC24386}"/>
                    </a:ext>
                  </a:extLst>
                </p:cNvPr>
                <p:cNvSpPr txBox="1"/>
                <p:nvPr/>
              </p:nvSpPr>
              <p:spPr>
                <a:xfrm>
                  <a:off x="6473933" y="5707847"/>
                  <a:ext cx="312906" cy="44178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1200" i="1" smtClean="0">
                                <a:latin typeface="Cambria Math" panose="02040503050406030204" pitchFamily="18" charset="0"/>
                              </a:rPr>
                            </m:ctrlPr>
                          </m:fPr>
                          <m:num>
                            <m:r>
                              <a:rPr lang="en-GB" sz="1200" b="0" i="1" smtClean="0">
                                <a:latin typeface="Cambria Math" panose="02040503050406030204" pitchFamily="18" charset="0"/>
                              </a:rPr>
                              <m:t>5</m:t>
                            </m:r>
                          </m:num>
                          <m:den>
                            <m:r>
                              <a:rPr lang="en-GB" sz="1200" i="1">
                                <a:latin typeface="Cambria Math" panose="02040503050406030204" pitchFamily="18" charset="0"/>
                              </a:rPr>
                              <m:t>2</m:t>
                            </m:r>
                          </m:den>
                        </m:f>
                      </m:oMath>
                    </m:oMathPara>
                  </a14:m>
                  <a:endParaRPr lang="en-GB" sz="1200" dirty="0"/>
                </a:p>
              </p:txBody>
            </p:sp>
          </mc:Choice>
          <mc:Fallback xmlns="">
            <p:sp>
              <p:nvSpPr>
                <p:cNvPr id="30" name="TextBox 29">
                  <a:extLst>
                    <a:ext uri="{FF2B5EF4-FFF2-40B4-BE49-F238E27FC236}">
                      <a16:creationId xmlns:a16="http://schemas.microsoft.com/office/drawing/2014/main" id="{F451691F-19FF-4D88-BC7C-06C80BC24386}"/>
                    </a:ext>
                  </a:extLst>
                </p:cNvPr>
                <p:cNvSpPr txBox="1">
                  <a:spLocks noRot="1" noChangeAspect="1" noMove="1" noResize="1" noEditPoints="1" noAdjustHandles="1" noChangeArrowheads="1" noChangeShapeType="1" noTextEdit="1"/>
                </p:cNvSpPr>
                <p:nvPr/>
              </p:nvSpPr>
              <p:spPr>
                <a:xfrm>
                  <a:off x="6473933" y="5707847"/>
                  <a:ext cx="312906" cy="441788"/>
                </a:xfrm>
                <a:prstGeom prst="rect">
                  <a:avLst/>
                </a:prstGeom>
                <a:blipFill>
                  <a:blip r:embed="rId9"/>
                  <a:stretch>
                    <a:fillRect b="-1370"/>
                  </a:stretch>
                </a:blipFill>
              </p:spPr>
              <p:txBody>
                <a:bodyPr/>
                <a:lstStyle/>
                <a:p>
                  <a:r>
                    <a:rPr lang="en-GB">
                      <a:noFill/>
                    </a:rPr>
                    <a:t> </a:t>
                  </a:r>
                </a:p>
              </p:txBody>
            </p:sp>
          </mc:Fallback>
        </mc:AlternateContent>
        <p:cxnSp>
          <p:nvCxnSpPr>
            <p:cNvPr id="31" name="Straight Connector 30">
              <a:extLst>
                <a:ext uri="{FF2B5EF4-FFF2-40B4-BE49-F238E27FC236}">
                  <a16:creationId xmlns:a16="http://schemas.microsoft.com/office/drawing/2014/main" id="{B192EB69-C796-42A5-9E68-F9057C3E715B}"/>
                </a:ext>
              </a:extLst>
            </p:cNvPr>
            <p:cNvCxnSpPr>
              <a:cxnSpLocks/>
            </p:cNvCxnSpPr>
            <p:nvPr/>
          </p:nvCxnSpPr>
          <p:spPr>
            <a:xfrm>
              <a:off x="6630386" y="5503661"/>
              <a:ext cx="0" cy="204186"/>
            </a:xfrm>
            <a:prstGeom prst="line">
              <a:avLst/>
            </a:prstGeom>
            <a:ln w="19050"/>
          </p:spPr>
          <p:style>
            <a:lnRef idx="1">
              <a:schemeClr val="dk1"/>
            </a:lnRef>
            <a:fillRef idx="0">
              <a:schemeClr val="dk1"/>
            </a:fillRef>
            <a:effectRef idx="0">
              <a:schemeClr val="dk1"/>
            </a:effectRef>
            <a:fontRef idx="minor">
              <a:schemeClr val="tx1"/>
            </a:fontRef>
          </p:style>
        </p:cxnSp>
        <p:cxnSp>
          <p:nvCxnSpPr>
            <p:cNvPr id="33" name="Straight Connector 32">
              <a:extLst>
                <a:ext uri="{FF2B5EF4-FFF2-40B4-BE49-F238E27FC236}">
                  <a16:creationId xmlns:a16="http://schemas.microsoft.com/office/drawing/2014/main" id="{FAE9DBA0-8E4C-457A-AE0C-FB7160A02E67}"/>
                </a:ext>
              </a:extLst>
            </p:cNvPr>
            <p:cNvCxnSpPr>
              <a:cxnSpLocks/>
            </p:cNvCxnSpPr>
            <p:nvPr/>
          </p:nvCxnSpPr>
          <p:spPr>
            <a:xfrm>
              <a:off x="6630386" y="5503661"/>
              <a:ext cx="0" cy="204186"/>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35" name="TextBox 34">
                  <a:extLst>
                    <a:ext uri="{FF2B5EF4-FFF2-40B4-BE49-F238E27FC236}">
                      <a16:creationId xmlns:a16="http://schemas.microsoft.com/office/drawing/2014/main" id="{CBBEB445-8DE3-45D7-832A-C29ABFB54556}"/>
                    </a:ext>
                  </a:extLst>
                </p:cNvPr>
                <p:cNvSpPr txBox="1"/>
                <p:nvPr/>
              </p:nvSpPr>
              <p:spPr>
                <a:xfrm>
                  <a:off x="6994372" y="5707847"/>
                  <a:ext cx="312906" cy="43800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1200" i="1" smtClean="0">
                                <a:latin typeface="Cambria Math" panose="02040503050406030204" pitchFamily="18" charset="0"/>
                              </a:rPr>
                            </m:ctrlPr>
                          </m:fPr>
                          <m:num>
                            <m:r>
                              <a:rPr lang="en-GB" sz="1200" b="0" i="1" smtClean="0">
                                <a:latin typeface="Cambria Math" panose="02040503050406030204" pitchFamily="18" charset="0"/>
                              </a:rPr>
                              <m:t>6</m:t>
                            </m:r>
                          </m:num>
                          <m:den>
                            <m:r>
                              <a:rPr lang="en-GB" sz="1200" i="1">
                                <a:latin typeface="Cambria Math" panose="02040503050406030204" pitchFamily="18" charset="0"/>
                              </a:rPr>
                              <m:t>2</m:t>
                            </m:r>
                          </m:den>
                        </m:f>
                      </m:oMath>
                    </m:oMathPara>
                  </a14:m>
                  <a:endParaRPr lang="en-GB" sz="1200" dirty="0"/>
                </a:p>
              </p:txBody>
            </p:sp>
          </mc:Choice>
          <mc:Fallback xmlns="">
            <p:sp>
              <p:nvSpPr>
                <p:cNvPr id="35" name="TextBox 34">
                  <a:extLst>
                    <a:ext uri="{FF2B5EF4-FFF2-40B4-BE49-F238E27FC236}">
                      <a16:creationId xmlns:a16="http://schemas.microsoft.com/office/drawing/2014/main" id="{CBBEB445-8DE3-45D7-832A-C29ABFB54556}"/>
                    </a:ext>
                  </a:extLst>
                </p:cNvPr>
                <p:cNvSpPr txBox="1">
                  <a:spLocks noRot="1" noChangeAspect="1" noMove="1" noResize="1" noEditPoints="1" noAdjustHandles="1" noChangeArrowheads="1" noChangeShapeType="1" noTextEdit="1"/>
                </p:cNvSpPr>
                <p:nvPr/>
              </p:nvSpPr>
              <p:spPr>
                <a:xfrm>
                  <a:off x="6994372" y="5707847"/>
                  <a:ext cx="312906" cy="438005"/>
                </a:xfrm>
                <a:prstGeom prst="rect">
                  <a:avLst/>
                </a:prstGeom>
                <a:blipFill>
                  <a:blip r:embed="rId10"/>
                  <a:stretch>
                    <a:fillRect b="-1389"/>
                  </a:stretch>
                </a:blipFill>
              </p:spPr>
              <p:txBody>
                <a:bodyPr/>
                <a:lstStyle/>
                <a:p>
                  <a:r>
                    <a:rPr lang="en-GB">
                      <a:noFill/>
                    </a:rPr>
                    <a:t> </a:t>
                  </a:r>
                </a:p>
              </p:txBody>
            </p:sp>
          </mc:Fallback>
        </mc:AlternateContent>
        <p:cxnSp>
          <p:nvCxnSpPr>
            <p:cNvPr id="36" name="Straight Connector 35">
              <a:extLst>
                <a:ext uri="{FF2B5EF4-FFF2-40B4-BE49-F238E27FC236}">
                  <a16:creationId xmlns:a16="http://schemas.microsoft.com/office/drawing/2014/main" id="{AC20A468-CC5F-4F6F-B0E8-9724A2D9932E}"/>
                </a:ext>
              </a:extLst>
            </p:cNvPr>
            <p:cNvCxnSpPr>
              <a:cxnSpLocks/>
            </p:cNvCxnSpPr>
            <p:nvPr/>
          </p:nvCxnSpPr>
          <p:spPr>
            <a:xfrm>
              <a:off x="7150825" y="5503661"/>
              <a:ext cx="0" cy="204186"/>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37" name="TextBox 36">
                  <a:extLst>
                    <a:ext uri="{FF2B5EF4-FFF2-40B4-BE49-F238E27FC236}">
                      <a16:creationId xmlns:a16="http://schemas.microsoft.com/office/drawing/2014/main" id="{74A8A956-3F2B-402C-9CF4-1E0BD7680C6A}"/>
                    </a:ext>
                  </a:extLst>
                </p:cNvPr>
                <p:cNvSpPr txBox="1"/>
                <p:nvPr/>
              </p:nvSpPr>
              <p:spPr>
                <a:xfrm>
                  <a:off x="7522535" y="5707847"/>
                  <a:ext cx="312906" cy="43685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1200" i="1" smtClean="0">
                                <a:latin typeface="Cambria Math" panose="02040503050406030204" pitchFamily="18" charset="0"/>
                              </a:rPr>
                            </m:ctrlPr>
                          </m:fPr>
                          <m:num>
                            <m:r>
                              <a:rPr lang="en-GB" sz="1200" b="0" i="1" smtClean="0">
                                <a:latin typeface="Cambria Math" panose="02040503050406030204" pitchFamily="18" charset="0"/>
                              </a:rPr>
                              <m:t>7</m:t>
                            </m:r>
                          </m:num>
                          <m:den>
                            <m:r>
                              <a:rPr lang="en-GB" sz="1200" i="1">
                                <a:latin typeface="Cambria Math" panose="02040503050406030204" pitchFamily="18" charset="0"/>
                              </a:rPr>
                              <m:t>2</m:t>
                            </m:r>
                          </m:den>
                        </m:f>
                      </m:oMath>
                    </m:oMathPara>
                  </a14:m>
                  <a:endParaRPr lang="en-GB" sz="1200" dirty="0"/>
                </a:p>
              </p:txBody>
            </p:sp>
          </mc:Choice>
          <mc:Fallback xmlns="">
            <p:sp>
              <p:nvSpPr>
                <p:cNvPr id="37" name="TextBox 36">
                  <a:extLst>
                    <a:ext uri="{FF2B5EF4-FFF2-40B4-BE49-F238E27FC236}">
                      <a16:creationId xmlns:a16="http://schemas.microsoft.com/office/drawing/2014/main" id="{74A8A956-3F2B-402C-9CF4-1E0BD7680C6A}"/>
                    </a:ext>
                  </a:extLst>
                </p:cNvPr>
                <p:cNvSpPr txBox="1">
                  <a:spLocks noRot="1" noChangeAspect="1" noMove="1" noResize="1" noEditPoints="1" noAdjustHandles="1" noChangeArrowheads="1" noChangeShapeType="1" noTextEdit="1"/>
                </p:cNvSpPr>
                <p:nvPr/>
              </p:nvSpPr>
              <p:spPr>
                <a:xfrm>
                  <a:off x="7522535" y="5707847"/>
                  <a:ext cx="312906" cy="436851"/>
                </a:xfrm>
                <a:prstGeom prst="rect">
                  <a:avLst/>
                </a:prstGeom>
                <a:blipFill>
                  <a:blip r:embed="rId11"/>
                  <a:stretch>
                    <a:fillRect b="-1389"/>
                  </a:stretch>
                </a:blipFill>
              </p:spPr>
              <p:txBody>
                <a:bodyPr/>
                <a:lstStyle/>
                <a:p>
                  <a:r>
                    <a:rPr lang="en-GB">
                      <a:noFill/>
                    </a:rPr>
                    <a:t> </a:t>
                  </a:r>
                </a:p>
              </p:txBody>
            </p:sp>
          </mc:Fallback>
        </mc:AlternateContent>
        <p:cxnSp>
          <p:nvCxnSpPr>
            <p:cNvPr id="38" name="Straight Connector 37">
              <a:extLst>
                <a:ext uri="{FF2B5EF4-FFF2-40B4-BE49-F238E27FC236}">
                  <a16:creationId xmlns:a16="http://schemas.microsoft.com/office/drawing/2014/main" id="{9E2F46A2-40D8-470F-9B0C-B8035258269F}"/>
                </a:ext>
              </a:extLst>
            </p:cNvPr>
            <p:cNvCxnSpPr>
              <a:cxnSpLocks/>
            </p:cNvCxnSpPr>
            <p:nvPr/>
          </p:nvCxnSpPr>
          <p:spPr>
            <a:xfrm>
              <a:off x="7678988" y="5503661"/>
              <a:ext cx="0" cy="204186"/>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39" name="TextBox 38">
                  <a:extLst>
                    <a:ext uri="{FF2B5EF4-FFF2-40B4-BE49-F238E27FC236}">
                      <a16:creationId xmlns:a16="http://schemas.microsoft.com/office/drawing/2014/main" id="{92E2E1A2-F587-4FDF-975F-1EC592D6D3DD}"/>
                    </a:ext>
                  </a:extLst>
                </p:cNvPr>
                <p:cNvSpPr txBox="1"/>
                <p:nvPr/>
              </p:nvSpPr>
              <p:spPr>
                <a:xfrm>
                  <a:off x="8019567" y="5707847"/>
                  <a:ext cx="312906" cy="43800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1200" i="1" smtClean="0">
                                <a:latin typeface="Cambria Math" panose="02040503050406030204" pitchFamily="18" charset="0"/>
                              </a:rPr>
                            </m:ctrlPr>
                          </m:fPr>
                          <m:num>
                            <m:r>
                              <a:rPr lang="en-GB" sz="1200" b="0" i="1" smtClean="0">
                                <a:latin typeface="Cambria Math" panose="02040503050406030204" pitchFamily="18" charset="0"/>
                              </a:rPr>
                              <m:t>8</m:t>
                            </m:r>
                          </m:num>
                          <m:den>
                            <m:r>
                              <a:rPr lang="en-GB" sz="1200" i="1">
                                <a:latin typeface="Cambria Math" panose="02040503050406030204" pitchFamily="18" charset="0"/>
                              </a:rPr>
                              <m:t>2</m:t>
                            </m:r>
                          </m:den>
                        </m:f>
                      </m:oMath>
                    </m:oMathPara>
                  </a14:m>
                  <a:endParaRPr lang="en-GB" sz="1200" dirty="0"/>
                </a:p>
              </p:txBody>
            </p:sp>
          </mc:Choice>
          <mc:Fallback xmlns="">
            <p:sp>
              <p:nvSpPr>
                <p:cNvPr id="39" name="TextBox 38">
                  <a:extLst>
                    <a:ext uri="{FF2B5EF4-FFF2-40B4-BE49-F238E27FC236}">
                      <a16:creationId xmlns:a16="http://schemas.microsoft.com/office/drawing/2014/main" id="{92E2E1A2-F587-4FDF-975F-1EC592D6D3DD}"/>
                    </a:ext>
                  </a:extLst>
                </p:cNvPr>
                <p:cNvSpPr txBox="1">
                  <a:spLocks noRot="1" noChangeAspect="1" noMove="1" noResize="1" noEditPoints="1" noAdjustHandles="1" noChangeArrowheads="1" noChangeShapeType="1" noTextEdit="1"/>
                </p:cNvSpPr>
                <p:nvPr/>
              </p:nvSpPr>
              <p:spPr>
                <a:xfrm>
                  <a:off x="8019567" y="5707847"/>
                  <a:ext cx="312906" cy="438005"/>
                </a:xfrm>
                <a:prstGeom prst="rect">
                  <a:avLst/>
                </a:prstGeom>
                <a:blipFill>
                  <a:blip r:embed="rId12"/>
                  <a:stretch>
                    <a:fillRect b="-1389"/>
                  </a:stretch>
                </a:blipFill>
              </p:spPr>
              <p:txBody>
                <a:bodyPr/>
                <a:lstStyle/>
                <a:p>
                  <a:r>
                    <a:rPr lang="en-GB">
                      <a:noFill/>
                    </a:rPr>
                    <a:t> </a:t>
                  </a:r>
                </a:p>
              </p:txBody>
            </p:sp>
          </mc:Fallback>
        </mc:AlternateContent>
        <p:cxnSp>
          <p:nvCxnSpPr>
            <p:cNvPr id="40" name="Straight Connector 39">
              <a:extLst>
                <a:ext uri="{FF2B5EF4-FFF2-40B4-BE49-F238E27FC236}">
                  <a16:creationId xmlns:a16="http://schemas.microsoft.com/office/drawing/2014/main" id="{1B42F111-C6D2-4C4A-8E7E-E5EF5101CB80}"/>
                </a:ext>
              </a:extLst>
            </p:cNvPr>
            <p:cNvCxnSpPr>
              <a:cxnSpLocks/>
            </p:cNvCxnSpPr>
            <p:nvPr/>
          </p:nvCxnSpPr>
          <p:spPr>
            <a:xfrm>
              <a:off x="8176020" y="5503661"/>
              <a:ext cx="0" cy="204186"/>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41" name="TextBox 40">
                  <a:extLst>
                    <a:ext uri="{FF2B5EF4-FFF2-40B4-BE49-F238E27FC236}">
                      <a16:creationId xmlns:a16="http://schemas.microsoft.com/office/drawing/2014/main" id="{375FE576-A769-4CD2-8439-F59976491F1E}"/>
                    </a:ext>
                  </a:extLst>
                </p:cNvPr>
                <p:cNvSpPr txBox="1"/>
                <p:nvPr/>
              </p:nvSpPr>
              <p:spPr>
                <a:xfrm>
                  <a:off x="8547730" y="5707847"/>
                  <a:ext cx="312906" cy="43800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1200" i="1" smtClean="0">
                                <a:latin typeface="Cambria Math" panose="02040503050406030204" pitchFamily="18" charset="0"/>
                              </a:rPr>
                            </m:ctrlPr>
                          </m:fPr>
                          <m:num>
                            <m:r>
                              <a:rPr lang="en-GB" sz="1200" b="0" i="1" smtClean="0">
                                <a:latin typeface="Cambria Math" panose="02040503050406030204" pitchFamily="18" charset="0"/>
                              </a:rPr>
                              <m:t>9</m:t>
                            </m:r>
                          </m:num>
                          <m:den>
                            <m:r>
                              <a:rPr lang="en-GB" sz="1200" i="1">
                                <a:latin typeface="Cambria Math" panose="02040503050406030204" pitchFamily="18" charset="0"/>
                              </a:rPr>
                              <m:t>2</m:t>
                            </m:r>
                          </m:den>
                        </m:f>
                      </m:oMath>
                    </m:oMathPara>
                  </a14:m>
                  <a:endParaRPr lang="en-GB" sz="1200" dirty="0"/>
                </a:p>
              </p:txBody>
            </p:sp>
          </mc:Choice>
          <mc:Fallback xmlns="">
            <p:sp>
              <p:nvSpPr>
                <p:cNvPr id="41" name="TextBox 40">
                  <a:extLst>
                    <a:ext uri="{FF2B5EF4-FFF2-40B4-BE49-F238E27FC236}">
                      <a16:creationId xmlns:a16="http://schemas.microsoft.com/office/drawing/2014/main" id="{375FE576-A769-4CD2-8439-F59976491F1E}"/>
                    </a:ext>
                  </a:extLst>
                </p:cNvPr>
                <p:cNvSpPr txBox="1">
                  <a:spLocks noRot="1" noChangeAspect="1" noMove="1" noResize="1" noEditPoints="1" noAdjustHandles="1" noChangeArrowheads="1" noChangeShapeType="1" noTextEdit="1"/>
                </p:cNvSpPr>
                <p:nvPr/>
              </p:nvSpPr>
              <p:spPr>
                <a:xfrm>
                  <a:off x="8547730" y="5707847"/>
                  <a:ext cx="312906" cy="438005"/>
                </a:xfrm>
                <a:prstGeom prst="rect">
                  <a:avLst/>
                </a:prstGeom>
                <a:blipFill>
                  <a:blip r:embed="rId13"/>
                  <a:stretch>
                    <a:fillRect b="-1389"/>
                  </a:stretch>
                </a:blipFill>
              </p:spPr>
              <p:txBody>
                <a:bodyPr/>
                <a:lstStyle/>
                <a:p>
                  <a:r>
                    <a:rPr lang="en-GB">
                      <a:noFill/>
                    </a:rPr>
                    <a:t> </a:t>
                  </a:r>
                </a:p>
              </p:txBody>
            </p:sp>
          </mc:Fallback>
        </mc:AlternateContent>
        <p:cxnSp>
          <p:nvCxnSpPr>
            <p:cNvPr id="42" name="Straight Connector 41">
              <a:extLst>
                <a:ext uri="{FF2B5EF4-FFF2-40B4-BE49-F238E27FC236}">
                  <a16:creationId xmlns:a16="http://schemas.microsoft.com/office/drawing/2014/main" id="{A0CF3F93-B639-494F-A199-6878E9BF861A}"/>
                </a:ext>
              </a:extLst>
            </p:cNvPr>
            <p:cNvCxnSpPr>
              <a:cxnSpLocks/>
            </p:cNvCxnSpPr>
            <p:nvPr/>
          </p:nvCxnSpPr>
          <p:spPr>
            <a:xfrm>
              <a:off x="8704183" y="5503661"/>
              <a:ext cx="0" cy="204186"/>
            </a:xfrm>
            <a:prstGeom prst="line">
              <a:avLst/>
            </a:prstGeom>
            <a:ln w="19050"/>
          </p:spPr>
          <p:style>
            <a:lnRef idx="1">
              <a:schemeClr val="dk1"/>
            </a:lnRef>
            <a:fillRef idx="0">
              <a:schemeClr val="dk1"/>
            </a:fillRef>
            <a:effectRef idx="0">
              <a:schemeClr val="dk1"/>
            </a:effectRef>
            <a:fontRef idx="minor">
              <a:schemeClr val="tx1"/>
            </a:fontRef>
          </p:style>
        </p:cxnSp>
        <p:sp>
          <p:nvSpPr>
            <p:cNvPr id="61" name="TextBox 60">
              <a:extLst>
                <a:ext uri="{FF2B5EF4-FFF2-40B4-BE49-F238E27FC236}">
                  <a16:creationId xmlns:a16="http://schemas.microsoft.com/office/drawing/2014/main" id="{745EA4DE-24F9-420A-AAC8-061A42141D1F}"/>
                </a:ext>
              </a:extLst>
            </p:cNvPr>
            <p:cNvSpPr txBox="1"/>
            <p:nvPr/>
          </p:nvSpPr>
          <p:spPr>
            <a:xfrm>
              <a:off x="4340023" y="5203785"/>
              <a:ext cx="433132" cy="307777"/>
            </a:xfrm>
            <a:prstGeom prst="rect">
              <a:avLst/>
            </a:prstGeom>
            <a:noFill/>
          </p:spPr>
          <p:txBody>
            <a:bodyPr wrap="none" rtlCol="0">
              <a:spAutoFit/>
            </a:bodyPr>
            <a:lstStyle/>
            <a:p>
              <a:r>
                <a:rPr lang="en-GB" sz="1400" dirty="0"/>
                <a:t>0.5</a:t>
              </a:r>
            </a:p>
          </p:txBody>
        </p:sp>
        <p:sp>
          <p:nvSpPr>
            <p:cNvPr id="62" name="TextBox 61">
              <a:extLst>
                <a:ext uri="{FF2B5EF4-FFF2-40B4-BE49-F238E27FC236}">
                  <a16:creationId xmlns:a16="http://schemas.microsoft.com/office/drawing/2014/main" id="{0E30E3C3-E400-4F4A-95FB-CE48CAF2D865}"/>
                </a:ext>
              </a:extLst>
            </p:cNvPr>
            <p:cNvSpPr txBox="1"/>
            <p:nvPr/>
          </p:nvSpPr>
          <p:spPr>
            <a:xfrm>
              <a:off x="4820362" y="5203785"/>
              <a:ext cx="433132" cy="307777"/>
            </a:xfrm>
            <a:prstGeom prst="rect">
              <a:avLst/>
            </a:prstGeom>
            <a:noFill/>
          </p:spPr>
          <p:txBody>
            <a:bodyPr wrap="none" rtlCol="0">
              <a:spAutoFit/>
            </a:bodyPr>
            <a:lstStyle/>
            <a:p>
              <a:r>
                <a:rPr lang="en-GB" sz="1400" dirty="0"/>
                <a:t>1.0</a:t>
              </a:r>
            </a:p>
          </p:txBody>
        </p:sp>
        <p:sp>
          <p:nvSpPr>
            <p:cNvPr id="63" name="TextBox 62">
              <a:extLst>
                <a:ext uri="{FF2B5EF4-FFF2-40B4-BE49-F238E27FC236}">
                  <a16:creationId xmlns:a16="http://schemas.microsoft.com/office/drawing/2014/main" id="{6B12CC6A-D339-4730-9ADC-D91BBDF94DAF}"/>
                </a:ext>
              </a:extLst>
            </p:cNvPr>
            <p:cNvSpPr txBox="1"/>
            <p:nvPr/>
          </p:nvSpPr>
          <p:spPr>
            <a:xfrm>
              <a:off x="5399095" y="5203785"/>
              <a:ext cx="433132" cy="307777"/>
            </a:xfrm>
            <a:prstGeom prst="rect">
              <a:avLst/>
            </a:prstGeom>
            <a:noFill/>
          </p:spPr>
          <p:txBody>
            <a:bodyPr wrap="none" rtlCol="0">
              <a:spAutoFit/>
            </a:bodyPr>
            <a:lstStyle/>
            <a:p>
              <a:r>
                <a:rPr lang="en-GB" sz="1400" dirty="0"/>
                <a:t>1.5</a:t>
              </a:r>
            </a:p>
          </p:txBody>
        </p:sp>
        <p:sp>
          <p:nvSpPr>
            <p:cNvPr id="64" name="TextBox 63">
              <a:extLst>
                <a:ext uri="{FF2B5EF4-FFF2-40B4-BE49-F238E27FC236}">
                  <a16:creationId xmlns:a16="http://schemas.microsoft.com/office/drawing/2014/main" id="{B3CDB405-AC02-4156-B260-3780A780FC1C}"/>
                </a:ext>
              </a:extLst>
            </p:cNvPr>
            <p:cNvSpPr txBox="1"/>
            <p:nvPr/>
          </p:nvSpPr>
          <p:spPr>
            <a:xfrm>
              <a:off x="5879434" y="5203785"/>
              <a:ext cx="433132" cy="307777"/>
            </a:xfrm>
            <a:prstGeom prst="rect">
              <a:avLst/>
            </a:prstGeom>
            <a:noFill/>
          </p:spPr>
          <p:txBody>
            <a:bodyPr wrap="none" rtlCol="0">
              <a:spAutoFit/>
            </a:bodyPr>
            <a:lstStyle/>
            <a:p>
              <a:r>
                <a:rPr lang="en-GB" sz="1400" dirty="0"/>
                <a:t>2.0</a:t>
              </a:r>
            </a:p>
          </p:txBody>
        </p:sp>
        <p:sp>
          <p:nvSpPr>
            <p:cNvPr id="65" name="TextBox 64">
              <a:extLst>
                <a:ext uri="{FF2B5EF4-FFF2-40B4-BE49-F238E27FC236}">
                  <a16:creationId xmlns:a16="http://schemas.microsoft.com/office/drawing/2014/main" id="{82EEBE9C-8D4F-4928-9F4E-27D6E2DB44F8}"/>
                </a:ext>
              </a:extLst>
            </p:cNvPr>
            <p:cNvSpPr txBox="1"/>
            <p:nvPr/>
          </p:nvSpPr>
          <p:spPr>
            <a:xfrm>
              <a:off x="6447697" y="5200048"/>
              <a:ext cx="433132" cy="307777"/>
            </a:xfrm>
            <a:prstGeom prst="rect">
              <a:avLst/>
            </a:prstGeom>
            <a:noFill/>
          </p:spPr>
          <p:txBody>
            <a:bodyPr wrap="none" rtlCol="0">
              <a:spAutoFit/>
            </a:bodyPr>
            <a:lstStyle/>
            <a:p>
              <a:r>
                <a:rPr lang="en-GB" sz="1400" dirty="0"/>
                <a:t>2.5</a:t>
              </a:r>
            </a:p>
          </p:txBody>
        </p:sp>
        <p:sp>
          <p:nvSpPr>
            <p:cNvPr id="66" name="TextBox 65">
              <a:extLst>
                <a:ext uri="{FF2B5EF4-FFF2-40B4-BE49-F238E27FC236}">
                  <a16:creationId xmlns:a16="http://schemas.microsoft.com/office/drawing/2014/main" id="{E2A4F339-486F-40EF-8769-3FDC18F7C5C2}"/>
                </a:ext>
              </a:extLst>
            </p:cNvPr>
            <p:cNvSpPr txBox="1"/>
            <p:nvPr/>
          </p:nvSpPr>
          <p:spPr>
            <a:xfrm>
              <a:off x="6928036" y="5200048"/>
              <a:ext cx="433132" cy="307777"/>
            </a:xfrm>
            <a:prstGeom prst="rect">
              <a:avLst/>
            </a:prstGeom>
            <a:noFill/>
          </p:spPr>
          <p:txBody>
            <a:bodyPr wrap="none" rtlCol="0">
              <a:spAutoFit/>
            </a:bodyPr>
            <a:lstStyle/>
            <a:p>
              <a:r>
                <a:rPr lang="en-GB" sz="1400" dirty="0"/>
                <a:t>3.0</a:t>
              </a:r>
            </a:p>
          </p:txBody>
        </p:sp>
        <p:sp>
          <p:nvSpPr>
            <p:cNvPr id="67" name="TextBox 66">
              <a:extLst>
                <a:ext uri="{FF2B5EF4-FFF2-40B4-BE49-F238E27FC236}">
                  <a16:creationId xmlns:a16="http://schemas.microsoft.com/office/drawing/2014/main" id="{B2E15AA7-B8F2-406F-A5C3-CF5984431222}"/>
                </a:ext>
              </a:extLst>
            </p:cNvPr>
            <p:cNvSpPr txBox="1"/>
            <p:nvPr/>
          </p:nvSpPr>
          <p:spPr>
            <a:xfrm>
              <a:off x="7472892" y="5186720"/>
              <a:ext cx="433132" cy="307777"/>
            </a:xfrm>
            <a:prstGeom prst="rect">
              <a:avLst/>
            </a:prstGeom>
            <a:noFill/>
          </p:spPr>
          <p:txBody>
            <a:bodyPr wrap="none" rtlCol="0">
              <a:spAutoFit/>
            </a:bodyPr>
            <a:lstStyle/>
            <a:p>
              <a:r>
                <a:rPr lang="en-GB" sz="1400" dirty="0"/>
                <a:t>3.5</a:t>
              </a:r>
            </a:p>
          </p:txBody>
        </p:sp>
        <p:sp>
          <p:nvSpPr>
            <p:cNvPr id="68" name="TextBox 67">
              <a:extLst>
                <a:ext uri="{FF2B5EF4-FFF2-40B4-BE49-F238E27FC236}">
                  <a16:creationId xmlns:a16="http://schemas.microsoft.com/office/drawing/2014/main" id="{402DAC2D-24D5-46E6-8DE1-BD892EB80771}"/>
                </a:ext>
              </a:extLst>
            </p:cNvPr>
            <p:cNvSpPr txBox="1"/>
            <p:nvPr/>
          </p:nvSpPr>
          <p:spPr>
            <a:xfrm>
              <a:off x="7953231" y="5186720"/>
              <a:ext cx="433132" cy="307777"/>
            </a:xfrm>
            <a:prstGeom prst="rect">
              <a:avLst/>
            </a:prstGeom>
            <a:noFill/>
          </p:spPr>
          <p:txBody>
            <a:bodyPr wrap="none" rtlCol="0">
              <a:spAutoFit/>
            </a:bodyPr>
            <a:lstStyle/>
            <a:p>
              <a:r>
                <a:rPr lang="en-GB" sz="1400" dirty="0"/>
                <a:t>4.0</a:t>
              </a:r>
            </a:p>
          </p:txBody>
        </p:sp>
        <p:sp>
          <p:nvSpPr>
            <p:cNvPr id="69" name="TextBox 68">
              <a:extLst>
                <a:ext uri="{FF2B5EF4-FFF2-40B4-BE49-F238E27FC236}">
                  <a16:creationId xmlns:a16="http://schemas.microsoft.com/office/drawing/2014/main" id="{80FD4F4E-7561-44A6-A2AA-169071666A5B}"/>
                </a:ext>
              </a:extLst>
            </p:cNvPr>
            <p:cNvSpPr txBox="1"/>
            <p:nvPr/>
          </p:nvSpPr>
          <p:spPr>
            <a:xfrm>
              <a:off x="8498087" y="5208315"/>
              <a:ext cx="433132" cy="307777"/>
            </a:xfrm>
            <a:prstGeom prst="rect">
              <a:avLst/>
            </a:prstGeom>
            <a:noFill/>
          </p:spPr>
          <p:txBody>
            <a:bodyPr wrap="none" rtlCol="0">
              <a:spAutoFit/>
            </a:bodyPr>
            <a:lstStyle/>
            <a:p>
              <a:r>
                <a:rPr lang="en-GB" sz="1400" dirty="0"/>
                <a:t>4.5</a:t>
              </a:r>
            </a:p>
          </p:txBody>
        </p:sp>
      </p:grpSp>
    </p:spTree>
    <p:extLst>
      <p:ext uri="{BB962C8B-B14F-4D97-AF65-F5344CB8AC3E}">
        <p14:creationId xmlns:p14="http://schemas.microsoft.com/office/powerpoint/2010/main" val="39044848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2" name="TextBox 1">
            <a:extLst>
              <a:ext uri="{FF2B5EF4-FFF2-40B4-BE49-F238E27FC236}">
                <a16:creationId xmlns:a16="http://schemas.microsoft.com/office/drawing/2014/main" id="{721D4B6F-4AD2-42AA-B8D2-DCD06FCFCB30}"/>
              </a:ext>
            </a:extLst>
          </p:cNvPr>
          <p:cNvSpPr txBox="1"/>
          <p:nvPr/>
        </p:nvSpPr>
        <p:spPr>
          <a:xfrm>
            <a:off x="5299969" y="257455"/>
            <a:ext cx="2146742" cy="369332"/>
          </a:xfrm>
          <a:prstGeom prst="rect">
            <a:avLst/>
          </a:prstGeom>
          <a:noFill/>
          <a:ln>
            <a:solidFill>
              <a:schemeClr val="tx1"/>
            </a:solidFill>
          </a:ln>
        </p:spPr>
        <p:txBody>
          <a:bodyPr wrap="none" rtlCol="0">
            <a:spAutoFit/>
          </a:bodyPr>
          <a:lstStyle/>
          <a:p>
            <a:r>
              <a:rPr lang="en-GB" dirty="0"/>
              <a:t>I know ……so…….</a:t>
            </a:r>
          </a:p>
        </p:txBody>
      </p: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BB3C14DA-D822-48DE-A1E2-33E1EC401032}"/>
                  </a:ext>
                </a:extLst>
              </p:cNvPr>
              <p:cNvSpPr txBox="1"/>
              <p:nvPr/>
            </p:nvSpPr>
            <p:spPr>
              <a:xfrm>
                <a:off x="583542" y="1052726"/>
                <a:ext cx="5040162" cy="4655121"/>
              </a:xfrm>
              <a:prstGeom prst="rect">
                <a:avLst/>
              </a:prstGeom>
              <a:noFill/>
            </p:spPr>
            <p:txBody>
              <a:bodyPr wrap="none" rtlCol="0">
                <a:spAutoFit/>
              </a:bodyPr>
              <a:lstStyle/>
              <a:p>
                <a:r>
                  <a:rPr lang="en-GB" dirty="0"/>
                  <a:t>Here are the first 5 multiples in the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4</m:t>
                        </m:r>
                      </m:den>
                    </m:f>
                  </m:oMath>
                </a14:m>
                <a:r>
                  <a:rPr lang="en-GB" dirty="0"/>
                  <a:t> times table</a:t>
                </a:r>
              </a:p>
              <a:p>
                <a:endParaRPr lang="en-GB" dirty="0"/>
              </a:p>
              <a:p>
                <a:r>
                  <a:rPr lang="en-GB" dirty="0"/>
                  <a:t>1 x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4</m:t>
                        </m:r>
                      </m:den>
                    </m:f>
                  </m:oMath>
                </a14:m>
                <a:r>
                  <a:rPr lang="en-GB" dirty="0"/>
                  <a:t> = </a:t>
                </a:r>
                <a14:m>
                  <m:oMath xmlns:m="http://schemas.openxmlformats.org/officeDocument/2006/math">
                    <m:f>
                      <m:fPr>
                        <m:ctrlPr>
                          <a:rPr lang="en-GB" i="1">
                            <a:latin typeface="Cambria Math" panose="02040503050406030204" pitchFamily="18" charset="0"/>
                          </a:rPr>
                        </m:ctrlPr>
                      </m:fPr>
                      <m:num>
                        <m:r>
                          <a:rPr lang="en-GB" i="1">
                            <a:latin typeface="Cambria Math" panose="02040503050406030204" pitchFamily="18" charset="0"/>
                          </a:rPr>
                          <m:t>1</m:t>
                        </m:r>
                      </m:num>
                      <m:den>
                        <m:r>
                          <a:rPr lang="en-GB" b="0" i="1" smtClean="0">
                            <a:latin typeface="Cambria Math" panose="02040503050406030204" pitchFamily="18" charset="0"/>
                          </a:rPr>
                          <m:t>4</m:t>
                        </m:r>
                      </m:den>
                    </m:f>
                  </m:oMath>
                </a14:m>
                <a:endParaRPr lang="en-GB" dirty="0"/>
              </a:p>
              <a:p>
                <a:endParaRPr lang="en-GB" dirty="0"/>
              </a:p>
              <a:p>
                <a:r>
                  <a:rPr lang="en-GB" dirty="0"/>
                  <a:t>2 x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4</m:t>
                        </m:r>
                      </m:den>
                    </m:f>
                  </m:oMath>
                </a14:m>
                <a:r>
                  <a:rPr lang="en-GB" dirty="0"/>
                  <a:t> = </a:t>
                </a:r>
                <a14:m>
                  <m:oMath xmlns:m="http://schemas.openxmlformats.org/officeDocument/2006/math">
                    <m:f>
                      <m:fPr>
                        <m:ctrlPr>
                          <a:rPr lang="en-GB" i="1">
                            <a:latin typeface="Cambria Math" panose="02040503050406030204" pitchFamily="18" charset="0"/>
                          </a:rPr>
                        </m:ctrlPr>
                      </m:fPr>
                      <m:num>
                        <m:r>
                          <a:rPr lang="en-GB" i="1">
                            <a:latin typeface="Cambria Math" panose="02040503050406030204" pitchFamily="18" charset="0"/>
                          </a:rPr>
                          <m:t>1</m:t>
                        </m:r>
                      </m:num>
                      <m:den>
                        <m:r>
                          <a:rPr lang="en-GB" i="1">
                            <a:latin typeface="Cambria Math" panose="02040503050406030204" pitchFamily="18" charset="0"/>
                          </a:rPr>
                          <m:t>2</m:t>
                        </m:r>
                      </m:den>
                    </m:f>
                  </m:oMath>
                </a14:m>
                <a:endParaRPr lang="en-GB" dirty="0"/>
              </a:p>
              <a:p>
                <a:endParaRPr lang="en-GB" dirty="0"/>
              </a:p>
              <a:p>
                <a:r>
                  <a:rPr lang="en-GB" dirty="0"/>
                  <a:t>3 x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4</m:t>
                        </m:r>
                      </m:den>
                    </m:f>
                  </m:oMath>
                </a14:m>
                <a:r>
                  <a:rPr lang="en-GB" dirty="0"/>
                  <a:t> = </a:t>
                </a:r>
                <a14:m>
                  <m:oMath xmlns:m="http://schemas.openxmlformats.org/officeDocument/2006/math">
                    <m:f>
                      <m:fPr>
                        <m:ctrlPr>
                          <a:rPr lang="en-GB" i="1">
                            <a:latin typeface="Cambria Math" panose="02040503050406030204" pitchFamily="18" charset="0"/>
                          </a:rPr>
                        </m:ctrlPr>
                      </m:fPr>
                      <m:num>
                        <m:r>
                          <a:rPr lang="en-GB" b="0" i="1" smtClean="0">
                            <a:latin typeface="Cambria Math" panose="02040503050406030204" pitchFamily="18" charset="0"/>
                          </a:rPr>
                          <m:t>3</m:t>
                        </m:r>
                      </m:num>
                      <m:den>
                        <m:r>
                          <a:rPr lang="en-GB" i="1">
                            <a:latin typeface="Cambria Math" panose="02040503050406030204" pitchFamily="18" charset="0"/>
                          </a:rPr>
                          <m:t>4</m:t>
                        </m:r>
                      </m:den>
                    </m:f>
                  </m:oMath>
                </a14:m>
                <a:endParaRPr lang="en-GB" dirty="0"/>
              </a:p>
              <a:p>
                <a:endParaRPr lang="en-GB" dirty="0"/>
              </a:p>
              <a:p>
                <a:r>
                  <a:rPr lang="en-GB" dirty="0"/>
                  <a:t>4 x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4</m:t>
                        </m:r>
                      </m:den>
                    </m:f>
                  </m:oMath>
                </a14:m>
                <a:r>
                  <a:rPr lang="en-GB" dirty="0"/>
                  <a:t> = 1</a:t>
                </a:r>
              </a:p>
              <a:p>
                <a:endParaRPr lang="en-GB" dirty="0"/>
              </a:p>
              <a:p>
                <a:r>
                  <a:rPr lang="en-GB" dirty="0"/>
                  <a:t>5 x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4</m:t>
                        </m:r>
                      </m:den>
                    </m:f>
                  </m:oMath>
                </a14:m>
                <a:r>
                  <a:rPr lang="en-GB" dirty="0"/>
                  <a:t> = 1</a:t>
                </a:r>
                <a14:m>
                  <m:oMath xmlns:m="http://schemas.openxmlformats.org/officeDocument/2006/math">
                    <m:f>
                      <m:fPr>
                        <m:ctrlPr>
                          <a:rPr lang="en-GB" i="1">
                            <a:latin typeface="Cambria Math" panose="02040503050406030204" pitchFamily="18" charset="0"/>
                          </a:rPr>
                        </m:ctrlPr>
                      </m:fPr>
                      <m:num>
                        <m:r>
                          <a:rPr lang="en-GB" i="1">
                            <a:latin typeface="Cambria Math" panose="02040503050406030204" pitchFamily="18" charset="0"/>
                          </a:rPr>
                          <m:t>1</m:t>
                        </m:r>
                      </m:num>
                      <m:den>
                        <m:r>
                          <a:rPr lang="en-GB" b="0" i="1" smtClean="0">
                            <a:latin typeface="Cambria Math" panose="02040503050406030204" pitchFamily="18" charset="0"/>
                          </a:rPr>
                          <m:t>4</m:t>
                        </m:r>
                      </m:den>
                    </m:f>
                  </m:oMath>
                </a14:m>
                <a:endParaRPr lang="en-GB" dirty="0"/>
              </a:p>
              <a:p>
                <a:endParaRPr lang="en-GB" i="1" dirty="0"/>
              </a:p>
              <a:p>
                <a:endParaRPr lang="en-GB" i="1" dirty="0"/>
              </a:p>
              <a:p>
                <a:endParaRPr lang="en-GB" dirty="0"/>
              </a:p>
            </p:txBody>
          </p:sp>
        </mc:Choice>
        <mc:Fallback xmlns="">
          <p:sp>
            <p:nvSpPr>
              <p:cNvPr id="3" name="TextBox 2">
                <a:extLst>
                  <a:ext uri="{FF2B5EF4-FFF2-40B4-BE49-F238E27FC236}">
                    <a16:creationId xmlns:a16="http://schemas.microsoft.com/office/drawing/2014/main" id="{BB3C14DA-D822-48DE-A1E2-33E1EC401032}"/>
                  </a:ext>
                </a:extLst>
              </p:cNvPr>
              <p:cNvSpPr txBox="1">
                <a:spLocks noRot="1" noChangeAspect="1" noMove="1" noResize="1" noEditPoints="1" noAdjustHandles="1" noChangeArrowheads="1" noChangeShapeType="1" noTextEdit="1"/>
              </p:cNvSpPr>
              <p:nvPr/>
            </p:nvSpPr>
            <p:spPr>
              <a:xfrm>
                <a:off x="583542" y="1052726"/>
                <a:ext cx="5040162" cy="4655121"/>
              </a:xfrm>
              <a:prstGeom prst="rect">
                <a:avLst/>
              </a:prstGeom>
              <a:blipFill>
                <a:blip r:embed="rId3"/>
                <a:stretch>
                  <a:fillRect l="-1088" r="-12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09E004E1-6AEE-4084-9EF3-9A79FA8A498D}"/>
                  </a:ext>
                </a:extLst>
              </p:cNvPr>
              <p:cNvSpPr txBox="1"/>
              <p:nvPr/>
            </p:nvSpPr>
            <p:spPr>
              <a:xfrm>
                <a:off x="6628058" y="1162975"/>
                <a:ext cx="2980303" cy="3662541"/>
              </a:xfrm>
              <a:prstGeom prst="rect">
                <a:avLst/>
              </a:prstGeom>
              <a:noFill/>
            </p:spPr>
            <p:txBody>
              <a:bodyPr wrap="none" rtlCol="0">
                <a:spAutoFit/>
              </a:bodyPr>
              <a:lstStyle/>
              <a:p>
                <a:r>
                  <a:rPr lang="en-GB" dirty="0"/>
                  <a:t>Use this information to find:</a:t>
                </a:r>
              </a:p>
              <a:p>
                <a:endParaRPr lang="en-GB" dirty="0"/>
              </a:p>
              <a:p>
                <a:r>
                  <a:rPr lang="en-GB" dirty="0"/>
                  <a:t>8 x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4</m:t>
                        </m:r>
                      </m:den>
                    </m:f>
                  </m:oMath>
                </a14:m>
                <a:r>
                  <a:rPr lang="en-GB" dirty="0"/>
                  <a:t> = </a:t>
                </a:r>
                <a:r>
                  <a:rPr lang="en-GB" sz="4000" dirty="0"/>
                  <a:t>□</a:t>
                </a:r>
              </a:p>
              <a:p>
                <a:endParaRPr lang="en-GB" dirty="0"/>
              </a:p>
              <a:p>
                <a:r>
                  <a:rPr lang="en-GB" dirty="0"/>
                  <a:t>13 x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4</m:t>
                        </m:r>
                      </m:den>
                    </m:f>
                  </m:oMath>
                </a14:m>
                <a:r>
                  <a:rPr lang="en-GB" dirty="0"/>
                  <a:t> = </a:t>
                </a:r>
                <a:r>
                  <a:rPr lang="en-GB" sz="4000" dirty="0"/>
                  <a:t>□</a:t>
                </a:r>
              </a:p>
              <a:p>
                <a:endParaRPr lang="en-GB" dirty="0"/>
              </a:p>
              <a:p>
                <a:r>
                  <a:rPr lang="en-GB" sz="4000" dirty="0"/>
                  <a:t>□</a:t>
                </a:r>
                <a:r>
                  <a:rPr lang="en-GB" sz="1800" dirty="0"/>
                  <a:t> </a:t>
                </a:r>
                <a:r>
                  <a:rPr lang="en-GB" dirty="0"/>
                  <a:t>x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4</m:t>
                        </m:r>
                      </m:den>
                    </m:f>
                  </m:oMath>
                </a14:m>
                <a:r>
                  <a:rPr lang="en-GB" dirty="0"/>
                  <a:t> = 8</a:t>
                </a:r>
                <a:endParaRPr lang="en-GB" sz="1800" dirty="0"/>
              </a:p>
              <a:p>
                <a:endParaRPr lang="en-GB" dirty="0"/>
              </a:p>
              <a:p>
                <a:endParaRPr lang="en-GB" dirty="0"/>
              </a:p>
            </p:txBody>
          </p:sp>
        </mc:Choice>
        <mc:Fallback xmlns="">
          <p:sp>
            <p:nvSpPr>
              <p:cNvPr id="5" name="TextBox 4">
                <a:extLst>
                  <a:ext uri="{FF2B5EF4-FFF2-40B4-BE49-F238E27FC236}">
                    <a16:creationId xmlns:a16="http://schemas.microsoft.com/office/drawing/2014/main" id="{09E004E1-6AEE-4084-9EF3-9A79FA8A498D}"/>
                  </a:ext>
                </a:extLst>
              </p:cNvPr>
              <p:cNvSpPr txBox="1">
                <a:spLocks noRot="1" noChangeAspect="1" noMove="1" noResize="1" noEditPoints="1" noAdjustHandles="1" noChangeArrowheads="1" noChangeShapeType="1" noTextEdit="1"/>
              </p:cNvSpPr>
              <p:nvPr/>
            </p:nvSpPr>
            <p:spPr>
              <a:xfrm>
                <a:off x="6628058" y="1162975"/>
                <a:ext cx="2980303" cy="3662541"/>
              </a:xfrm>
              <a:prstGeom prst="rect">
                <a:avLst/>
              </a:prstGeom>
              <a:blipFill>
                <a:blip r:embed="rId4"/>
                <a:stretch>
                  <a:fillRect l="-7157" t="-998" r="-1227"/>
                </a:stretch>
              </a:blipFill>
            </p:spPr>
            <p:txBody>
              <a:bodyPr/>
              <a:lstStyle/>
              <a:p>
                <a:r>
                  <a:rPr lang="en-GB">
                    <a:noFill/>
                  </a:rPr>
                  <a:t> </a:t>
                </a:r>
              </a:p>
            </p:txBody>
          </p:sp>
        </mc:Fallback>
      </mc:AlternateContent>
      <p:grpSp>
        <p:nvGrpSpPr>
          <p:cNvPr id="71" name="Group 70">
            <a:extLst>
              <a:ext uri="{FF2B5EF4-FFF2-40B4-BE49-F238E27FC236}">
                <a16:creationId xmlns:a16="http://schemas.microsoft.com/office/drawing/2014/main" id="{0E52CC0F-827B-4273-9B8C-2D228AB1FFF1}"/>
              </a:ext>
            </a:extLst>
          </p:cNvPr>
          <p:cNvGrpSpPr/>
          <p:nvPr/>
        </p:nvGrpSpPr>
        <p:grpSpPr>
          <a:xfrm>
            <a:off x="3672165" y="5186720"/>
            <a:ext cx="5921406" cy="962915"/>
            <a:chOff x="3672165" y="5186720"/>
            <a:chExt cx="5921406" cy="962915"/>
          </a:xfrm>
        </p:grpSpPr>
        <p:cxnSp>
          <p:nvCxnSpPr>
            <p:cNvPr id="7" name="Straight Connector 6">
              <a:extLst>
                <a:ext uri="{FF2B5EF4-FFF2-40B4-BE49-F238E27FC236}">
                  <a16:creationId xmlns:a16="http://schemas.microsoft.com/office/drawing/2014/main" id="{257858B1-75FF-4F78-B389-73671A1B0D29}"/>
                </a:ext>
              </a:extLst>
            </p:cNvPr>
            <p:cNvCxnSpPr/>
            <p:nvPr/>
          </p:nvCxnSpPr>
          <p:spPr>
            <a:xfrm>
              <a:off x="3672165" y="5590666"/>
              <a:ext cx="5921406" cy="0"/>
            </a:xfrm>
            <a:prstGeom prst="line">
              <a:avLst/>
            </a:prstGeom>
            <a:ln w="28575"/>
          </p:spPr>
          <p:style>
            <a:lnRef idx="1">
              <a:schemeClr val="dk1"/>
            </a:lnRef>
            <a:fillRef idx="0">
              <a:schemeClr val="dk1"/>
            </a:fillRef>
            <a:effectRef idx="0">
              <a:schemeClr val="dk1"/>
            </a:effectRef>
            <a:fontRef idx="minor">
              <a:schemeClr val="tx1"/>
            </a:fontRef>
          </p:style>
        </p:cxnSp>
        <p:sp>
          <p:nvSpPr>
            <p:cNvPr id="8" name="TextBox 7">
              <a:extLst>
                <a:ext uri="{FF2B5EF4-FFF2-40B4-BE49-F238E27FC236}">
                  <a16:creationId xmlns:a16="http://schemas.microsoft.com/office/drawing/2014/main" id="{4B7AC129-7CDF-45FA-8F13-87ECA060BA7B}"/>
                </a:ext>
              </a:extLst>
            </p:cNvPr>
            <p:cNvSpPr txBox="1"/>
            <p:nvPr/>
          </p:nvSpPr>
          <p:spPr>
            <a:xfrm>
              <a:off x="3879697" y="5707847"/>
              <a:ext cx="312906" cy="369332"/>
            </a:xfrm>
            <a:prstGeom prst="rect">
              <a:avLst/>
            </a:prstGeom>
            <a:noFill/>
          </p:spPr>
          <p:txBody>
            <a:bodyPr wrap="none" rtlCol="0">
              <a:spAutoFit/>
            </a:bodyPr>
            <a:lstStyle/>
            <a:p>
              <a:r>
                <a:rPr lang="en-GB" dirty="0"/>
                <a:t>0</a:t>
              </a:r>
            </a:p>
          </p:txBody>
        </p:sp>
        <p:cxnSp>
          <p:nvCxnSpPr>
            <p:cNvPr id="10" name="Straight Connector 9">
              <a:extLst>
                <a:ext uri="{FF2B5EF4-FFF2-40B4-BE49-F238E27FC236}">
                  <a16:creationId xmlns:a16="http://schemas.microsoft.com/office/drawing/2014/main" id="{46B588FF-561A-4642-8D39-4256C80CA992}"/>
                </a:ext>
              </a:extLst>
            </p:cNvPr>
            <p:cNvCxnSpPr>
              <a:cxnSpLocks/>
            </p:cNvCxnSpPr>
            <p:nvPr/>
          </p:nvCxnSpPr>
          <p:spPr>
            <a:xfrm>
              <a:off x="4036150" y="5503661"/>
              <a:ext cx="0" cy="204186"/>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8E269A75-08B3-486F-8054-158CD07A1BE2}"/>
                    </a:ext>
                  </a:extLst>
                </p:cNvPr>
                <p:cNvSpPr txBox="1"/>
                <p:nvPr/>
              </p:nvSpPr>
              <p:spPr>
                <a:xfrm>
                  <a:off x="4400136" y="5707847"/>
                  <a:ext cx="312906" cy="43800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1200" i="1" smtClean="0">
                                <a:latin typeface="Cambria Math" panose="02040503050406030204" pitchFamily="18" charset="0"/>
                              </a:rPr>
                            </m:ctrlPr>
                          </m:fPr>
                          <m:num>
                            <m:r>
                              <a:rPr lang="en-GB" sz="1200" i="1">
                                <a:latin typeface="Cambria Math" panose="02040503050406030204" pitchFamily="18" charset="0"/>
                              </a:rPr>
                              <m:t>1</m:t>
                            </m:r>
                          </m:num>
                          <m:den>
                            <m:r>
                              <a:rPr lang="en-GB" sz="1200" b="0" i="1" smtClean="0">
                                <a:latin typeface="Cambria Math" panose="02040503050406030204" pitchFamily="18" charset="0"/>
                              </a:rPr>
                              <m:t>4</m:t>
                            </m:r>
                          </m:den>
                        </m:f>
                      </m:oMath>
                    </m:oMathPara>
                  </a14:m>
                  <a:endParaRPr lang="en-GB" sz="1200" dirty="0"/>
                </a:p>
              </p:txBody>
            </p:sp>
          </mc:Choice>
          <mc:Fallback xmlns="">
            <p:sp>
              <p:nvSpPr>
                <p:cNvPr id="14" name="TextBox 13">
                  <a:extLst>
                    <a:ext uri="{FF2B5EF4-FFF2-40B4-BE49-F238E27FC236}">
                      <a16:creationId xmlns:a16="http://schemas.microsoft.com/office/drawing/2014/main" id="{8E269A75-08B3-486F-8054-158CD07A1BE2}"/>
                    </a:ext>
                  </a:extLst>
                </p:cNvPr>
                <p:cNvSpPr txBox="1">
                  <a:spLocks noRot="1" noChangeAspect="1" noMove="1" noResize="1" noEditPoints="1" noAdjustHandles="1" noChangeArrowheads="1" noChangeShapeType="1" noTextEdit="1"/>
                </p:cNvSpPr>
                <p:nvPr/>
              </p:nvSpPr>
              <p:spPr>
                <a:xfrm>
                  <a:off x="4400136" y="5707847"/>
                  <a:ext cx="312906" cy="438005"/>
                </a:xfrm>
                <a:prstGeom prst="rect">
                  <a:avLst/>
                </a:prstGeom>
                <a:blipFill>
                  <a:blip r:embed="rId5"/>
                  <a:stretch>
                    <a:fillRect b="-1389"/>
                  </a:stretch>
                </a:blipFill>
              </p:spPr>
              <p:txBody>
                <a:bodyPr/>
                <a:lstStyle/>
                <a:p>
                  <a:r>
                    <a:rPr lang="en-GB">
                      <a:noFill/>
                    </a:rPr>
                    <a:t> </a:t>
                  </a:r>
                </a:p>
              </p:txBody>
            </p:sp>
          </mc:Fallback>
        </mc:AlternateContent>
        <p:cxnSp>
          <p:nvCxnSpPr>
            <p:cNvPr id="15" name="Straight Connector 14">
              <a:extLst>
                <a:ext uri="{FF2B5EF4-FFF2-40B4-BE49-F238E27FC236}">
                  <a16:creationId xmlns:a16="http://schemas.microsoft.com/office/drawing/2014/main" id="{A595159D-D9EF-4C4F-8DA2-156868B7AA10}"/>
                </a:ext>
              </a:extLst>
            </p:cNvPr>
            <p:cNvCxnSpPr>
              <a:cxnSpLocks/>
            </p:cNvCxnSpPr>
            <p:nvPr/>
          </p:nvCxnSpPr>
          <p:spPr>
            <a:xfrm>
              <a:off x="4556589" y="5503661"/>
              <a:ext cx="0" cy="204186"/>
            </a:xfrm>
            <a:prstGeom prst="line">
              <a:avLst/>
            </a:prstGeom>
            <a:ln w="19050"/>
          </p:spPr>
          <p:style>
            <a:lnRef idx="1">
              <a:schemeClr val="dk1"/>
            </a:lnRef>
            <a:fillRef idx="0">
              <a:schemeClr val="dk1"/>
            </a:fillRef>
            <a:effectRef idx="0">
              <a:schemeClr val="dk1"/>
            </a:effectRef>
            <a:fontRef idx="minor">
              <a:schemeClr val="tx1"/>
            </a:fontRef>
          </p:style>
        </p:cxnSp>
        <p:cxnSp>
          <p:nvCxnSpPr>
            <p:cNvPr id="17" name="Straight Connector 16">
              <a:extLst>
                <a:ext uri="{FF2B5EF4-FFF2-40B4-BE49-F238E27FC236}">
                  <a16:creationId xmlns:a16="http://schemas.microsoft.com/office/drawing/2014/main" id="{1A1A518B-E624-4BA8-9938-85506D6346C4}"/>
                </a:ext>
              </a:extLst>
            </p:cNvPr>
            <p:cNvCxnSpPr>
              <a:cxnSpLocks/>
            </p:cNvCxnSpPr>
            <p:nvPr/>
          </p:nvCxnSpPr>
          <p:spPr>
            <a:xfrm>
              <a:off x="4556589" y="5503661"/>
              <a:ext cx="0" cy="204186"/>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7E15B4A9-B3FF-41FB-8684-58F9CBADF3A1}"/>
                    </a:ext>
                  </a:extLst>
                </p:cNvPr>
                <p:cNvSpPr txBox="1"/>
                <p:nvPr/>
              </p:nvSpPr>
              <p:spPr>
                <a:xfrm>
                  <a:off x="4920575" y="5707847"/>
                  <a:ext cx="312906" cy="43800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1200" i="1" smtClean="0">
                                <a:latin typeface="Cambria Math" panose="02040503050406030204" pitchFamily="18" charset="0"/>
                              </a:rPr>
                            </m:ctrlPr>
                          </m:fPr>
                          <m:num>
                            <m:r>
                              <a:rPr lang="en-GB" sz="1200" b="0" i="1" smtClean="0">
                                <a:latin typeface="Cambria Math" panose="02040503050406030204" pitchFamily="18" charset="0"/>
                              </a:rPr>
                              <m:t>2</m:t>
                            </m:r>
                          </m:num>
                          <m:den>
                            <m:r>
                              <a:rPr lang="en-GB" sz="1200" b="0" i="1" smtClean="0">
                                <a:latin typeface="Cambria Math" panose="02040503050406030204" pitchFamily="18" charset="0"/>
                              </a:rPr>
                              <m:t>4</m:t>
                            </m:r>
                          </m:den>
                        </m:f>
                      </m:oMath>
                    </m:oMathPara>
                  </a14:m>
                  <a:endParaRPr lang="en-GB" sz="1200" dirty="0"/>
                </a:p>
              </p:txBody>
            </p:sp>
          </mc:Choice>
          <mc:Fallback xmlns="">
            <p:sp>
              <p:nvSpPr>
                <p:cNvPr id="18" name="TextBox 17">
                  <a:extLst>
                    <a:ext uri="{FF2B5EF4-FFF2-40B4-BE49-F238E27FC236}">
                      <a16:creationId xmlns:a16="http://schemas.microsoft.com/office/drawing/2014/main" id="{7E15B4A9-B3FF-41FB-8684-58F9CBADF3A1}"/>
                    </a:ext>
                  </a:extLst>
                </p:cNvPr>
                <p:cNvSpPr txBox="1">
                  <a:spLocks noRot="1" noChangeAspect="1" noMove="1" noResize="1" noEditPoints="1" noAdjustHandles="1" noChangeArrowheads="1" noChangeShapeType="1" noTextEdit="1"/>
                </p:cNvSpPr>
                <p:nvPr/>
              </p:nvSpPr>
              <p:spPr>
                <a:xfrm>
                  <a:off x="4920575" y="5707847"/>
                  <a:ext cx="312906" cy="438005"/>
                </a:xfrm>
                <a:prstGeom prst="rect">
                  <a:avLst/>
                </a:prstGeom>
                <a:blipFill>
                  <a:blip r:embed="rId6"/>
                  <a:stretch>
                    <a:fillRect b="-1389"/>
                  </a:stretch>
                </a:blipFill>
              </p:spPr>
              <p:txBody>
                <a:bodyPr/>
                <a:lstStyle/>
                <a:p>
                  <a:r>
                    <a:rPr lang="en-GB">
                      <a:noFill/>
                    </a:rPr>
                    <a:t> </a:t>
                  </a:r>
                </a:p>
              </p:txBody>
            </p:sp>
          </mc:Fallback>
        </mc:AlternateContent>
        <p:cxnSp>
          <p:nvCxnSpPr>
            <p:cNvPr id="19" name="Straight Connector 18">
              <a:extLst>
                <a:ext uri="{FF2B5EF4-FFF2-40B4-BE49-F238E27FC236}">
                  <a16:creationId xmlns:a16="http://schemas.microsoft.com/office/drawing/2014/main" id="{DE7322FA-9A26-4300-A7BF-4F97E22E827A}"/>
                </a:ext>
              </a:extLst>
            </p:cNvPr>
            <p:cNvCxnSpPr>
              <a:cxnSpLocks/>
            </p:cNvCxnSpPr>
            <p:nvPr/>
          </p:nvCxnSpPr>
          <p:spPr>
            <a:xfrm>
              <a:off x="5077028" y="5503661"/>
              <a:ext cx="0" cy="204186"/>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41FBE8A1-8F0C-4B47-B20D-E1AE7C72B35C}"/>
                    </a:ext>
                  </a:extLst>
                </p:cNvPr>
                <p:cNvSpPr txBox="1"/>
                <p:nvPr/>
              </p:nvSpPr>
              <p:spPr>
                <a:xfrm>
                  <a:off x="5448738" y="5707847"/>
                  <a:ext cx="312906" cy="43800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1200" i="1" smtClean="0">
                                <a:latin typeface="Cambria Math" panose="02040503050406030204" pitchFamily="18" charset="0"/>
                              </a:rPr>
                            </m:ctrlPr>
                          </m:fPr>
                          <m:num>
                            <m:r>
                              <a:rPr lang="en-GB" sz="1200" b="0" i="1" smtClean="0">
                                <a:latin typeface="Cambria Math" panose="02040503050406030204" pitchFamily="18" charset="0"/>
                              </a:rPr>
                              <m:t>3</m:t>
                            </m:r>
                          </m:num>
                          <m:den>
                            <m:r>
                              <a:rPr lang="en-GB" sz="1200" b="0" i="1" smtClean="0">
                                <a:latin typeface="Cambria Math" panose="02040503050406030204" pitchFamily="18" charset="0"/>
                              </a:rPr>
                              <m:t>4</m:t>
                            </m:r>
                          </m:den>
                        </m:f>
                      </m:oMath>
                    </m:oMathPara>
                  </a14:m>
                  <a:endParaRPr lang="en-GB" sz="1200" dirty="0"/>
                </a:p>
              </p:txBody>
            </p:sp>
          </mc:Choice>
          <mc:Fallback xmlns="">
            <p:sp>
              <p:nvSpPr>
                <p:cNvPr id="23" name="TextBox 22">
                  <a:extLst>
                    <a:ext uri="{FF2B5EF4-FFF2-40B4-BE49-F238E27FC236}">
                      <a16:creationId xmlns:a16="http://schemas.microsoft.com/office/drawing/2014/main" id="{41FBE8A1-8F0C-4B47-B20D-E1AE7C72B35C}"/>
                    </a:ext>
                  </a:extLst>
                </p:cNvPr>
                <p:cNvSpPr txBox="1">
                  <a:spLocks noRot="1" noChangeAspect="1" noMove="1" noResize="1" noEditPoints="1" noAdjustHandles="1" noChangeArrowheads="1" noChangeShapeType="1" noTextEdit="1"/>
                </p:cNvSpPr>
                <p:nvPr/>
              </p:nvSpPr>
              <p:spPr>
                <a:xfrm>
                  <a:off x="5448738" y="5707847"/>
                  <a:ext cx="312906" cy="438005"/>
                </a:xfrm>
                <a:prstGeom prst="rect">
                  <a:avLst/>
                </a:prstGeom>
                <a:blipFill>
                  <a:blip r:embed="rId7"/>
                  <a:stretch>
                    <a:fillRect b="-1389"/>
                  </a:stretch>
                </a:blipFill>
              </p:spPr>
              <p:txBody>
                <a:bodyPr/>
                <a:lstStyle/>
                <a:p>
                  <a:r>
                    <a:rPr lang="en-GB">
                      <a:noFill/>
                    </a:rPr>
                    <a:t> </a:t>
                  </a:r>
                </a:p>
              </p:txBody>
            </p:sp>
          </mc:Fallback>
        </mc:AlternateContent>
        <p:cxnSp>
          <p:nvCxnSpPr>
            <p:cNvPr id="24" name="Straight Connector 23">
              <a:extLst>
                <a:ext uri="{FF2B5EF4-FFF2-40B4-BE49-F238E27FC236}">
                  <a16:creationId xmlns:a16="http://schemas.microsoft.com/office/drawing/2014/main" id="{C20709B2-1DEC-4E1C-80E5-30AEC88BC919}"/>
                </a:ext>
              </a:extLst>
            </p:cNvPr>
            <p:cNvCxnSpPr>
              <a:cxnSpLocks/>
            </p:cNvCxnSpPr>
            <p:nvPr/>
          </p:nvCxnSpPr>
          <p:spPr>
            <a:xfrm>
              <a:off x="5605191" y="5503661"/>
              <a:ext cx="0" cy="204186"/>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28" name="TextBox 27">
                  <a:extLst>
                    <a:ext uri="{FF2B5EF4-FFF2-40B4-BE49-F238E27FC236}">
                      <a16:creationId xmlns:a16="http://schemas.microsoft.com/office/drawing/2014/main" id="{A7CDCDED-DB32-44EE-AFCB-1E385F08B3A7}"/>
                    </a:ext>
                  </a:extLst>
                </p:cNvPr>
                <p:cNvSpPr txBox="1"/>
                <p:nvPr/>
              </p:nvSpPr>
              <p:spPr>
                <a:xfrm>
                  <a:off x="5945770" y="5707847"/>
                  <a:ext cx="312906" cy="43736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1200" i="1" smtClean="0">
                                <a:latin typeface="Cambria Math" panose="02040503050406030204" pitchFamily="18" charset="0"/>
                              </a:rPr>
                            </m:ctrlPr>
                          </m:fPr>
                          <m:num>
                            <m:r>
                              <a:rPr lang="en-GB" sz="1200" b="0" i="1" smtClean="0">
                                <a:latin typeface="Cambria Math" panose="02040503050406030204" pitchFamily="18" charset="0"/>
                              </a:rPr>
                              <m:t>4</m:t>
                            </m:r>
                          </m:num>
                          <m:den>
                            <m:r>
                              <a:rPr lang="en-GB" sz="1200" b="0" i="1" smtClean="0">
                                <a:latin typeface="Cambria Math" panose="02040503050406030204" pitchFamily="18" charset="0"/>
                              </a:rPr>
                              <m:t>4</m:t>
                            </m:r>
                          </m:den>
                        </m:f>
                      </m:oMath>
                    </m:oMathPara>
                  </a14:m>
                  <a:endParaRPr lang="en-GB" sz="1200" dirty="0"/>
                </a:p>
              </p:txBody>
            </p:sp>
          </mc:Choice>
          <mc:Fallback xmlns="">
            <p:sp>
              <p:nvSpPr>
                <p:cNvPr id="28" name="TextBox 27">
                  <a:extLst>
                    <a:ext uri="{FF2B5EF4-FFF2-40B4-BE49-F238E27FC236}">
                      <a16:creationId xmlns:a16="http://schemas.microsoft.com/office/drawing/2014/main" id="{A7CDCDED-DB32-44EE-AFCB-1E385F08B3A7}"/>
                    </a:ext>
                  </a:extLst>
                </p:cNvPr>
                <p:cNvSpPr txBox="1">
                  <a:spLocks noRot="1" noChangeAspect="1" noMove="1" noResize="1" noEditPoints="1" noAdjustHandles="1" noChangeArrowheads="1" noChangeShapeType="1" noTextEdit="1"/>
                </p:cNvSpPr>
                <p:nvPr/>
              </p:nvSpPr>
              <p:spPr>
                <a:xfrm>
                  <a:off x="5945770" y="5707847"/>
                  <a:ext cx="312906" cy="437364"/>
                </a:xfrm>
                <a:prstGeom prst="rect">
                  <a:avLst/>
                </a:prstGeom>
                <a:blipFill>
                  <a:blip r:embed="rId8"/>
                  <a:stretch>
                    <a:fillRect b="-1389"/>
                  </a:stretch>
                </a:blipFill>
              </p:spPr>
              <p:txBody>
                <a:bodyPr/>
                <a:lstStyle/>
                <a:p>
                  <a:r>
                    <a:rPr lang="en-GB">
                      <a:noFill/>
                    </a:rPr>
                    <a:t> </a:t>
                  </a:r>
                </a:p>
              </p:txBody>
            </p:sp>
          </mc:Fallback>
        </mc:AlternateContent>
        <p:cxnSp>
          <p:nvCxnSpPr>
            <p:cNvPr id="29" name="Straight Connector 28">
              <a:extLst>
                <a:ext uri="{FF2B5EF4-FFF2-40B4-BE49-F238E27FC236}">
                  <a16:creationId xmlns:a16="http://schemas.microsoft.com/office/drawing/2014/main" id="{54606033-4CE0-4B00-89C4-B8DF7DDF5402}"/>
                </a:ext>
              </a:extLst>
            </p:cNvPr>
            <p:cNvCxnSpPr>
              <a:cxnSpLocks/>
            </p:cNvCxnSpPr>
            <p:nvPr/>
          </p:nvCxnSpPr>
          <p:spPr>
            <a:xfrm>
              <a:off x="6102223" y="5503661"/>
              <a:ext cx="0" cy="204186"/>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30" name="TextBox 29">
                  <a:extLst>
                    <a:ext uri="{FF2B5EF4-FFF2-40B4-BE49-F238E27FC236}">
                      <a16:creationId xmlns:a16="http://schemas.microsoft.com/office/drawing/2014/main" id="{F451691F-19FF-4D88-BC7C-06C80BC24386}"/>
                    </a:ext>
                  </a:extLst>
                </p:cNvPr>
                <p:cNvSpPr txBox="1"/>
                <p:nvPr/>
              </p:nvSpPr>
              <p:spPr>
                <a:xfrm>
                  <a:off x="6473933" y="5707847"/>
                  <a:ext cx="312906" cy="44178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1200" i="1" smtClean="0">
                                <a:latin typeface="Cambria Math" panose="02040503050406030204" pitchFamily="18" charset="0"/>
                              </a:rPr>
                            </m:ctrlPr>
                          </m:fPr>
                          <m:num>
                            <m:r>
                              <a:rPr lang="en-GB" sz="1200" b="0" i="1" smtClean="0">
                                <a:latin typeface="Cambria Math" panose="02040503050406030204" pitchFamily="18" charset="0"/>
                              </a:rPr>
                              <m:t>5</m:t>
                            </m:r>
                          </m:num>
                          <m:den>
                            <m:r>
                              <a:rPr lang="en-GB" sz="1200" b="0" i="1" smtClean="0">
                                <a:latin typeface="Cambria Math" panose="02040503050406030204" pitchFamily="18" charset="0"/>
                              </a:rPr>
                              <m:t>4</m:t>
                            </m:r>
                          </m:den>
                        </m:f>
                      </m:oMath>
                    </m:oMathPara>
                  </a14:m>
                  <a:endParaRPr lang="en-GB" sz="1200" dirty="0"/>
                </a:p>
              </p:txBody>
            </p:sp>
          </mc:Choice>
          <mc:Fallback xmlns="">
            <p:sp>
              <p:nvSpPr>
                <p:cNvPr id="30" name="TextBox 29">
                  <a:extLst>
                    <a:ext uri="{FF2B5EF4-FFF2-40B4-BE49-F238E27FC236}">
                      <a16:creationId xmlns:a16="http://schemas.microsoft.com/office/drawing/2014/main" id="{F451691F-19FF-4D88-BC7C-06C80BC24386}"/>
                    </a:ext>
                  </a:extLst>
                </p:cNvPr>
                <p:cNvSpPr txBox="1">
                  <a:spLocks noRot="1" noChangeAspect="1" noMove="1" noResize="1" noEditPoints="1" noAdjustHandles="1" noChangeArrowheads="1" noChangeShapeType="1" noTextEdit="1"/>
                </p:cNvSpPr>
                <p:nvPr/>
              </p:nvSpPr>
              <p:spPr>
                <a:xfrm>
                  <a:off x="6473933" y="5707847"/>
                  <a:ext cx="312906" cy="441788"/>
                </a:xfrm>
                <a:prstGeom prst="rect">
                  <a:avLst/>
                </a:prstGeom>
                <a:blipFill>
                  <a:blip r:embed="rId9"/>
                  <a:stretch>
                    <a:fillRect b="-1370"/>
                  </a:stretch>
                </a:blipFill>
              </p:spPr>
              <p:txBody>
                <a:bodyPr/>
                <a:lstStyle/>
                <a:p>
                  <a:r>
                    <a:rPr lang="en-GB">
                      <a:noFill/>
                    </a:rPr>
                    <a:t> </a:t>
                  </a:r>
                </a:p>
              </p:txBody>
            </p:sp>
          </mc:Fallback>
        </mc:AlternateContent>
        <p:cxnSp>
          <p:nvCxnSpPr>
            <p:cNvPr id="31" name="Straight Connector 30">
              <a:extLst>
                <a:ext uri="{FF2B5EF4-FFF2-40B4-BE49-F238E27FC236}">
                  <a16:creationId xmlns:a16="http://schemas.microsoft.com/office/drawing/2014/main" id="{B192EB69-C796-42A5-9E68-F9057C3E715B}"/>
                </a:ext>
              </a:extLst>
            </p:cNvPr>
            <p:cNvCxnSpPr>
              <a:cxnSpLocks/>
            </p:cNvCxnSpPr>
            <p:nvPr/>
          </p:nvCxnSpPr>
          <p:spPr>
            <a:xfrm>
              <a:off x="6630386" y="5503661"/>
              <a:ext cx="0" cy="204186"/>
            </a:xfrm>
            <a:prstGeom prst="line">
              <a:avLst/>
            </a:prstGeom>
            <a:ln w="19050"/>
          </p:spPr>
          <p:style>
            <a:lnRef idx="1">
              <a:schemeClr val="dk1"/>
            </a:lnRef>
            <a:fillRef idx="0">
              <a:schemeClr val="dk1"/>
            </a:fillRef>
            <a:effectRef idx="0">
              <a:schemeClr val="dk1"/>
            </a:effectRef>
            <a:fontRef idx="minor">
              <a:schemeClr val="tx1"/>
            </a:fontRef>
          </p:style>
        </p:cxnSp>
        <p:cxnSp>
          <p:nvCxnSpPr>
            <p:cNvPr id="33" name="Straight Connector 32">
              <a:extLst>
                <a:ext uri="{FF2B5EF4-FFF2-40B4-BE49-F238E27FC236}">
                  <a16:creationId xmlns:a16="http://schemas.microsoft.com/office/drawing/2014/main" id="{FAE9DBA0-8E4C-457A-AE0C-FB7160A02E67}"/>
                </a:ext>
              </a:extLst>
            </p:cNvPr>
            <p:cNvCxnSpPr>
              <a:cxnSpLocks/>
            </p:cNvCxnSpPr>
            <p:nvPr/>
          </p:nvCxnSpPr>
          <p:spPr>
            <a:xfrm>
              <a:off x="6630386" y="5503661"/>
              <a:ext cx="0" cy="204186"/>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35" name="TextBox 34">
                  <a:extLst>
                    <a:ext uri="{FF2B5EF4-FFF2-40B4-BE49-F238E27FC236}">
                      <a16:creationId xmlns:a16="http://schemas.microsoft.com/office/drawing/2014/main" id="{CBBEB445-8DE3-45D7-832A-C29ABFB54556}"/>
                    </a:ext>
                  </a:extLst>
                </p:cNvPr>
                <p:cNvSpPr txBox="1"/>
                <p:nvPr/>
              </p:nvSpPr>
              <p:spPr>
                <a:xfrm>
                  <a:off x="6994372" y="5707847"/>
                  <a:ext cx="312906" cy="43800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1200" i="1" smtClean="0">
                                <a:latin typeface="Cambria Math" panose="02040503050406030204" pitchFamily="18" charset="0"/>
                              </a:rPr>
                            </m:ctrlPr>
                          </m:fPr>
                          <m:num>
                            <m:r>
                              <a:rPr lang="en-GB" sz="1200" b="0" i="1" smtClean="0">
                                <a:latin typeface="Cambria Math" panose="02040503050406030204" pitchFamily="18" charset="0"/>
                              </a:rPr>
                              <m:t>6</m:t>
                            </m:r>
                          </m:num>
                          <m:den>
                            <m:r>
                              <a:rPr lang="en-GB" sz="1200" b="0" i="1" smtClean="0">
                                <a:latin typeface="Cambria Math" panose="02040503050406030204" pitchFamily="18" charset="0"/>
                              </a:rPr>
                              <m:t>4</m:t>
                            </m:r>
                          </m:den>
                        </m:f>
                      </m:oMath>
                    </m:oMathPara>
                  </a14:m>
                  <a:endParaRPr lang="en-GB" sz="1200" dirty="0"/>
                </a:p>
              </p:txBody>
            </p:sp>
          </mc:Choice>
          <mc:Fallback xmlns="">
            <p:sp>
              <p:nvSpPr>
                <p:cNvPr id="35" name="TextBox 34">
                  <a:extLst>
                    <a:ext uri="{FF2B5EF4-FFF2-40B4-BE49-F238E27FC236}">
                      <a16:creationId xmlns:a16="http://schemas.microsoft.com/office/drawing/2014/main" id="{CBBEB445-8DE3-45D7-832A-C29ABFB54556}"/>
                    </a:ext>
                  </a:extLst>
                </p:cNvPr>
                <p:cNvSpPr txBox="1">
                  <a:spLocks noRot="1" noChangeAspect="1" noMove="1" noResize="1" noEditPoints="1" noAdjustHandles="1" noChangeArrowheads="1" noChangeShapeType="1" noTextEdit="1"/>
                </p:cNvSpPr>
                <p:nvPr/>
              </p:nvSpPr>
              <p:spPr>
                <a:xfrm>
                  <a:off x="6994372" y="5707847"/>
                  <a:ext cx="312906" cy="438005"/>
                </a:xfrm>
                <a:prstGeom prst="rect">
                  <a:avLst/>
                </a:prstGeom>
                <a:blipFill>
                  <a:blip r:embed="rId10"/>
                  <a:stretch>
                    <a:fillRect b="-1389"/>
                  </a:stretch>
                </a:blipFill>
              </p:spPr>
              <p:txBody>
                <a:bodyPr/>
                <a:lstStyle/>
                <a:p>
                  <a:r>
                    <a:rPr lang="en-GB">
                      <a:noFill/>
                    </a:rPr>
                    <a:t> </a:t>
                  </a:r>
                </a:p>
              </p:txBody>
            </p:sp>
          </mc:Fallback>
        </mc:AlternateContent>
        <p:cxnSp>
          <p:nvCxnSpPr>
            <p:cNvPr id="36" name="Straight Connector 35">
              <a:extLst>
                <a:ext uri="{FF2B5EF4-FFF2-40B4-BE49-F238E27FC236}">
                  <a16:creationId xmlns:a16="http://schemas.microsoft.com/office/drawing/2014/main" id="{AC20A468-CC5F-4F6F-B0E8-9724A2D9932E}"/>
                </a:ext>
              </a:extLst>
            </p:cNvPr>
            <p:cNvCxnSpPr>
              <a:cxnSpLocks/>
            </p:cNvCxnSpPr>
            <p:nvPr/>
          </p:nvCxnSpPr>
          <p:spPr>
            <a:xfrm>
              <a:off x="7150825" y="5503661"/>
              <a:ext cx="0" cy="204186"/>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37" name="TextBox 36">
                  <a:extLst>
                    <a:ext uri="{FF2B5EF4-FFF2-40B4-BE49-F238E27FC236}">
                      <a16:creationId xmlns:a16="http://schemas.microsoft.com/office/drawing/2014/main" id="{74A8A956-3F2B-402C-9CF4-1E0BD7680C6A}"/>
                    </a:ext>
                  </a:extLst>
                </p:cNvPr>
                <p:cNvSpPr txBox="1"/>
                <p:nvPr/>
              </p:nvSpPr>
              <p:spPr>
                <a:xfrm>
                  <a:off x="7522535" y="5707847"/>
                  <a:ext cx="312906" cy="43685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1200" i="1" smtClean="0">
                                <a:latin typeface="Cambria Math" panose="02040503050406030204" pitchFamily="18" charset="0"/>
                              </a:rPr>
                            </m:ctrlPr>
                          </m:fPr>
                          <m:num>
                            <m:r>
                              <a:rPr lang="en-GB" sz="1200" b="0" i="1" smtClean="0">
                                <a:latin typeface="Cambria Math" panose="02040503050406030204" pitchFamily="18" charset="0"/>
                              </a:rPr>
                              <m:t>7</m:t>
                            </m:r>
                          </m:num>
                          <m:den>
                            <m:r>
                              <a:rPr lang="en-GB" sz="1200" b="0" i="1" smtClean="0">
                                <a:latin typeface="Cambria Math" panose="02040503050406030204" pitchFamily="18" charset="0"/>
                              </a:rPr>
                              <m:t>4</m:t>
                            </m:r>
                          </m:den>
                        </m:f>
                      </m:oMath>
                    </m:oMathPara>
                  </a14:m>
                  <a:endParaRPr lang="en-GB" sz="1200" dirty="0"/>
                </a:p>
              </p:txBody>
            </p:sp>
          </mc:Choice>
          <mc:Fallback xmlns="">
            <p:sp>
              <p:nvSpPr>
                <p:cNvPr id="37" name="TextBox 36">
                  <a:extLst>
                    <a:ext uri="{FF2B5EF4-FFF2-40B4-BE49-F238E27FC236}">
                      <a16:creationId xmlns:a16="http://schemas.microsoft.com/office/drawing/2014/main" id="{74A8A956-3F2B-402C-9CF4-1E0BD7680C6A}"/>
                    </a:ext>
                  </a:extLst>
                </p:cNvPr>
                <p:cNvSpPr txBox="1">
                  <a:spLocks noRot="1" noChangeAspect="1" noMove="1" noResize="1" noEditPoints="1" noAdjustHandles="1" noChangeArrowheads="1" noChangeShapeType="1" noTextEdit="1"/>
                </p:cNvSpPr>
                <p:nvPr/>
              </p:nvSpPr>
              <p:spPr>
                <a:xfrm>
                  <a:off x="7522535" y="5707847"/>
                  <a:ext cx="312906" cy="436851"/>
                </a:xfrm>
                <a:prstGeom prst="rect">
                  <a:avLst/>
                </a:prstGeom>
                <a:blipFill>
                  <a:blip r:embed="rId11"/>
                  <a:stretch>
                    <a:fillRect b="-1389"/>
                  </a:stretch>
                </a:blipFill>
              </p:spPr>
              <p:txBody>
                <a:bodyPr/>
                <a:lstStyle/>
                <a:p>
                  <a:r>
                    <a:rPr lang="en-GB">
                      <a:noFill/>
                    </a:rPr>
                    <a:t> </a:t>
                  </a:r>
                </a:p>
              </p:txBody>
            </p:sp>
          </mc:Fallback>
        </mc:AlternateContent>
        <p:cxnSp>
          <p:nvCxnSpPr>
            <p:cNvPr id="38" name="Straight Connector 37">
              <a:extLst>
                <a:ext uri="{FF2B5EF4-FFF2-40B4-BE49-F238E27FC236}">
                  <a16:creationId xmlns:a16="http://schemas.microsoft.com/office/drawing/2014/main" id="{9E2F46A2-40D8-470F-9B0C-B8035258269F}"/>
                </a:ext>
              </a:extLst>
            </p:cNvPr>
            <p:cNvCxnSpPr>
              <a:cxnSpLocks/>
            </p:cNvCxnSpPr>
            <p:nvPr/>
          </p:nvCxnSpPr>
          <p:spPr>
            <a:xfrm>
              <a:off x="7678988" y="5503661"/>
              <a:ext cx="0" cy="204186"/>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39" name="TextBox 38">
                  <a:extLst>
                    <a:ext uri="{FF2B5EF4-FFF2-40B4-BE49-F238E27FC236}">
                      <a16:creationId xmlns:a16="http://schemas.microsoft.com/office/drawing/2014/main" id="{92E2E1A2-F587-4FDF-975F-1EC592D6D3DD}"/>
                    </a:ext>
                  </a:extLst>
                </p:cNvPr>
                <p:cNvSpPr txBox="1"/>
                <p:nvPr/>
              </p:nvSpPr>
              <p:spPr>
                <a:xfrm>
                  <a:off x="8019567" y="5707847"/>
                  <a:ext cx="312906" cy="43800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1200" i="1" smtClean="0">
                                <a:latin typeface="Cambria Math" panose="02040503050406030204" pitchFamily="18" charset="0"/>
                              </a:rPr>
                            </m:ctrlPr>
                          </m:fPr>
                          <m:num>
                            <m:r>
                              <a:rPr lang="en-GB" sz="1200" b="0" i="1" smtClean="0">
                                <a:latin typeface="Cambria Math" panose="02040503050406030204" pitchFamily="18" charset="0"/>
                              </a:rPr>
                              <m:t>8</m:t>
                            </m:r>
                          </m:num>
                          <m:den>
                            <m:r>
                              <a:rPr lang="en-GB" sz="1200" b="0" i="1" smtClean="0">
                                <a:latin typeface="Cambria Math" panose="02040503050406030204" pitchFamily="18" charset="0"/>
                              </a:rPr>
                              <m:t>4</m:t>
                            </m:r>
                          </m:den>
                        </m:f>
                      </m:oMath>
                    </m:oMathPara>
                  </a14:m>
                  <a:endParaRPr lang="en-GB" sz="1200" dirty="0"/>
                </a:p>
              </p:txBody>
            </p:sp>
          </mc:Choice>
          <mc:Fallback xmlns="">
            <p:sp>
              <p:nvSpPr>
                <p:cNvPr id="39" name="TextBox 38">
                  <a:extLst>
                    <a:ext uri="{FF2B5EF4-FFF2-40B4-BE49-F238E27FC236}">
                      <a16:creationId xmlns:a16="http://schemas.microsoft.com/office/drawing/2014/main" id="{92E2E1A2-F587-4FDF-975F-1EC592D6D3DD}"/>
                    </a:ext>
                  </a:extLst>
                </p:cNvPr>
                <p:cNvSpPr txBox="1">
                  <a:spLocks noRot="1" noChangeAspect="1" noMove="1" noResize="1" noEditPoints="1" noAdjustHandles="1" noChangeArrowheads="1" noChangeShapeType="1" noTextEdit="1"/>
                </p:cNvSpPr>
                <p:nvPr/>
              </p:nvSpPr>
              <p:spPr>
                <a:xfrm>
                  <a:off x="8019567" y="5707847"/>
                  <a:ext cx="312906" cy="438005"/>
                </a:xfrm>
                <a:prstGeom prst="rect">
                  <a:avLst/>
                </a:prstGeom>
                <a:blipFill>
                  <a:blip r:embed="rId12"/>
                  <a:stretch>
                    <a:fillRect b="-1389"/>
                  </a:stretch>
                </a:blipFill>
              </p:spPr>
              <p:txBody>
                <a:bodyPr/>
                <a:lstStyle/>
                <a:p>
                  <a:r>
                    <a:rPr lang="en-GB">
                      <a:noFill/>
                    </a:rPr>
                    <a:t> </a:t>
                  </a:r>
                </a:p>
              </p:txBody>
            </p:sp>
          </mc:Fallback>
        </mc:AlternateContent>
        <p:cxnSp>
          <p:nvCxnSpPr>
            <p:cNvPr id="40" name="Straight Connector 39">
              <a:extLst>
                <a:ext uri="{FF2B5EF4-FFF2-40B4-BE49-F238E27FC236}">
                  <a16:creationId xmlns:a16="http://schemas.microsoft.com/office/drawing/2014/main" id="{1B42F111-C6D2-4C4A-8E7E-E5EF5101CB80}"/>
                </a:ext>
              </a:extLst>
            </p:cNvPr>
            <p:cNvCxnSpPr>
              <a:cxnSpLocks/>
            </p:cNvCxnSpPr>
            <p:nvPr/>
          </p:nvCxnSpPr>
          <p:spPr>
            <a:xfrm>
              <a:off x="8176020" y="5503661"/>
              <a:ext cx="0" cy="204186"/>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41" name="TextBox 40">
                  <a:extLst>
                    <a:ext uri="{FF2B5EF4-FFF2-40B4-BE49-F238E27FC236}">
                      <a16:creationId xmlns:a16="http://schemas.microsoft.com/office/drawing/2014/main" id="{375FE576-A769-4CD2-8439-F59976491F1E}"/>
                    </a:ext>
                  </a:extLst>
                </p:cNvPr>
                <p:cNvSpPr txBox="1"/>
                <p:nvPr/>
              </p:nvSpPr>
              <p:spPr>
                <a:xfrm>
                  <a:off x="8547730" y="5707847"/>
                  <a:ext cx="312906" cy="43800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1200" i="1" smtClean="0">
                                <a:latin typeface="Cambria Math" panose="02040503050406030204" pitchFamily="18" charset="0"/>
                              </a:rPr>
                            </m:ctrlPr>
                          </m:fPr>
                          <m:num>
                            <m:r>
                              <a:rPr lang="en-GB" sz="1200" b="0" i="1" smtClean="0">
                                <a:latin typeface="Cambria Math" panose="02040503050406030204" pitchFamily="18" charset="0"/>
                              </a:rPr>
                              <m:t>9</m:t>
                            </m:r>
                          </m:num>
                          <m:den>
                            <m:r>
                              <a:rPr lang="en-GB" sz="1200" b="0" i="1" smtClean="0">
                                <a:latin typeface="Cambria Math" panose="02040503050406030204" pitchFamily="18" charset="0"/>
                              </a:rPr>
                              <m:t>4</m:t>
                            </m:r>
                          </m:den>
                        </m:f>
                      </m:oMath>
                    </m:oMathPara>
                  </a14:m>
                  <a:endParaRPr lang="en-GB" sz="1200" dirty="0"/>
                </a:p>
              </p:txBody>
            </p:sp>
          </mc:Choice>
          <mc:Fallback xmlns="">
            <p:sp>
              <p:nvSpPr>
                <p:cNvPr id="41" name="TextBox 40">
                  <a:extLst>
                    <a:ext uri="{FF2B5EF4-FFF2-40B4-BE49-F238E27FC236}">
                      <a16:creationId xmlns:a16="http://schemas.microsoft.com/office/drawing/2014/main" id="{375FE576-A769-4CD2-8439-F59976491F1E}"/>
                    </a:ext>
                  </a:extLst>
                </p:cNvPr>
                <p:cNvSpPr txBox="1">
                  <a:spLocks noRot="1" noChangeAspect="1" noMove="1" noResize="1" noEditPoints="1" noAdjustHandles="1" noChangeArrowheads="1" noChangeShapeType="1" noTextEdit="1"/>
                </p:cNvSpPr>
                <p:nvPr/>
              </p:nvSpPr>
              <p:spPr>
                <a:xfrm>
                  <a:off x="8547730" y="5707847"/>
                  <a:ext cx="312906" cy="438005"/>
                </a:xfrm>
                <a:prstGeom prst="rect">
                  <a:avLst/>
                </a:prstGeom>
                <a:blipFill>
                  <a:blip r:embed="rId13"/>
                  <a:stretch>
                    <a:fillRect b="-1389"/>
                  </a:stretch>
                </a:blipFill>
              </p:spPr>
              <p:txBody>
                <a:bodyPr/>
                <a:lstStyle/>
                <a:p>
                  <a:r>
                    <a:rPr lang="en-GB">
                      <a:noFill/>
                    </a:rPr>
                    <a:t> </a:t>
                  </a:r>
                </a:p>
              </p:txBody>
            </p:sp>
          </mc:Fallback>
        </mc:AlternateContent>
        <p:cxnSp>
          <p:nvCxnSpPr>
            <p:cNvPr id="42" name="Straight Connector 41">
              <a:extLst>
                <a:ext uri="{FF2B5EF4-FFF2-40B4-BE49-F238E27FC236}">
                  <a16:creationId xmlns:a16="http://schemas.microsoft.com/office/drawing/2014/main" id="{A0CF3F93-B639-494F-A199-6878E9BF861A}"/>
                </a:ext>
              </a:extLst>
            </p:cNvPr>
            <p:cNvCxnSpPr>
              <a:cxnSpLocks/>
            </p:cNvCxnSpPr>
            <p:nvPr/>
          </p:nvCxnSpPr>
          <p:spPr>
            <a:xfrm>
              <a:off x="8704183" y="5503661"/>
              <a:ext cx="0" cy="204186"/>
            </a:xfrm>
            <a:prstGeom prst="line">
              <a:avLst/>
            </a:prstGeom>
            <a:ln w="19050"/>
          </p:spPr>
          <p:style>
            <a:lnRef idx="1">
              <a:schemeClr val="dk1"/>
            </a:lnRef>
            <a:fillRef idx="0">
              <a:schemeClr val="dk1"/>
            </a:fillRef>
            <a:effectRef idx="0">
              <a:schemeClr val="dk1"/>
            </a:effectRef>
            <a:fontRef idx="minor">
              <a:schemeClr val="tx1"/>
            </a:fontRef>
          </p:style>
        </p:cxnSp>
        <p:sp>
          <p:nvSpPr>
            <p:cNvPr id="61" name="TextBox 60">
              <a:extLst>
                <a:ext uri="{FF2B5EF4-FFF2-40B4-BE49-F238E27FC236}">
                  <a16:creationId xmlns:a16="http://schemas.microsoft.com/office/drawing/2014/main" id="{745EA4DE-24F9-420A-AAC8-061A42141D1F}"/>
                </a:ext>
              </a:extLst>
            </p:cNvPr>
            <p:cNvSpPr txBox="1"/>
            <p:nvPr/>
          </p:nvSpPr>
          <p:spPr>
            <a:xfrm>
              <a:off x="4340023" y="5203785"/>
              <a:ext cx="532518" cy="307777"/>
            </a:xfrm>
            <a:prstGeom prst="rect">
              <a:avLst/>
            </a:prstGeom>
            <a:noFill/>
          </p:spPr>
          <p:txBody>
            <a:bodyPr wrap="none" rtlCol="0">
              <a:spAutoFit/>
            </a:bodyPr>
            <a:lstStyle/>
            <a:p>
              <a:r>
                <a:rPr lang="en-GB" sz="1400" dirty="0"/>
                <a:t>0.25</a:t>
              </a:r>
            </a:p>
          </p:txBody>
        </p:sp>
        <p:sp>
          <p:nvSpPr>
            <p:cNvPr id="62" name="TextBox 61">
              <a:extLst>
                <a:ext uri="{FF2B5EF4-FFF2-40B4-BE49-F238E27FC236}">
                  <a16:creationId xmlns:a16="http://schemas.microsoft.com/office/drawing/2014/main" id="{0E30E3C3-E400-4F4A-95FB-CE48CAF2D865}"/>
                </a:ext>
              </a:extLst>
            </p:cNvPr>
            <p:cNvSpPr txBox="1"/>
            <p:nvPr/>
          </p:nvSpPr>
          <p:spPr>
            <a:xfrm>
              <a:off x="4820362" y="5203785"/>
              <a:ext cx="433132" cy="307777"/>
            </a:xfrm>
            <a:prstGeom prst="rect">
              <a:avLst/>
            </a:prstGeom>
            <a:noFill/>
          </p:spPr>
          <p:txBody>
            <a:bodyPr wrap="none" rtlCol="0">
              <a:spAutoFit/>
            </a:bodyPr>
            <a:lstStyle/>
            <a:p>
              <a:r>
                <a:rPr lang="en-GB" sz="1400" dirty="0"/>
                <a:t>0.5</a:t>
              </a:r>
            </a:p>
          </p:txBody>
        </p:sp>
        <p:sp>
          <p:nvSpPr>
            <p:cNvPr id="63" name="TextBox 62">
              <a:extLst>
                <a:ext uri="{FF2B5EF4-FFF2-40B4-BE49-F238E27FC236}">
                  <a16:creationId xmlns:a16="http://schemas.microsoft.com/office/drawing/2014/main" id="{6B12CC6A-D339-4730-9ADC-D91BBDF94DAF}"/>
                </a:ext>
              </a:extLst>
            </p:cNvPr>
            <p:cNvSpPr txBox="1"/>
            <p:nvPr/>
          </p:nvSpPr>
          <p:spPr>
            <a:xfrm>
              <a:off x="5346916" y="5214720"/>
              <a:ext cx="532518" cy="307777"/>
            </a:xfrm>
            <a:prstGeom prst="rect">
              <a:avLst/>
            </a:prstGeom>
            <a:noFill/>
          </p:spPr>
          <p:txBody>
            <a:bodyPr wrap="none" rtlCol="0">
              <a:spAutoFit/>
            </a:bodyPr>
            <a:lstStyle/>
            <a:p>
              <a:r>
                <a:rPr lang="en-GB" sz="1400" dirty="0"/>
                <a:t>0.75</a:t>
              </a:r>
            </a:p>
          </p:txBody>
        </p:sp>
        <p:sp>
          <p:nvSpPr>
            <p:cNvPr id="64" name="TextBox 63">
              <a:extLst>
                <a:ext uri="{FF2B5EF4-FFF2-40B4-BE49-F238E27FC236}">
                  <a16:creationId xmlns:a16="http://schemas.microsoft.com/office/drawing/2014/main" id="{B3CDB405-AC02-4156-B260-3780A780FC1C}"/>
                </a:ext>
              </a:extLst>
            </p:cNvPr>
            <p:cNvSpPr txBox="1"/>
            <p:nvPr/>
          </p:nvSpPr>
          <p:spPr>
            <a:xfrm>
              <a:off x="5879434" y="5203785"/>
              <a:ext cx="433132" cy="307777"/>
            </a:xfrm>
            <a:prstGeom prst="rect">
              <a:avLst/>
            </a:prstGeom>
            <a:noFill/>
          </p:spPr>
          <p:txBody>
            <a:bodyPr wrap="none" rtlCol="0">
              <a:spAutoFit/>
            </a:bodyPr>
            <a:lstStyle/>
            <a:p>
              <a:r>
                <a:rPr lang="en-GB" sz="1400" dirty="0"/>
                <a:t>1.0</a:t>
              </a:r>
            </a:p>
          </p:txBody>
        </p:sp>
        <p:sp>
          <p:nvSpPr>
            <p:cNvPr id="65" name="TextBox 64">
              <a:extLst>
                <a:ext uri="{FF2B5EF4-FFF2-40B4-BE49-F238E27FC236}">
                  <a16:creationId xmlns:a16="http://schemas.microsoft.com/office/drawing/2014/main" id="{82EEBE9C-8D4F-4928-9F4E-27D6E2DB44F8}"/>
                </a:ext>
              </a:extLst>
            </p:cNvPr>
            <p:cNvSpPr txBox="1"/>
            <p:nvPr/>
          </p:nvSpPr>
          <p:spPr>
            <a:xfrm>
              <a:off x="6365230" y="5200048"/>
              <a:ext cx="532518" cy="307777"/>
            </a:xfrm>
            <a:prstGeom prst="rect">
              <a:avLst/>
            </a:prstGeom>
            <a:noFill/>
          </p:spPr>
          <p:txBody>
            <a:bodyPr wrap="none" rtlCol="0">
              <a:spAutoFit/>
            </a:bodyPr>
            <a:lstStyle/>
            <a:p>
              <a:r>
                <a:rPr lang="en-GB" sz="1400" dirty="0"/>
                <a:t>1.25</a:t>
              </a:r>
            </a:p>
          </p:txBody>
        </p:sp>
        <p:sp>
          <p:nvSpPr>
            <p:cNvPr id="66" name="TextBox 65">
              <a:extLst>
                <a:ext uri="{FF2B5EF4-FFF2-40B4-BE49-F238E27FC236}">
                  <a16:creationId xmlns:a16="http://schemas.microsoft.com/office/drawing/2014/main" id="{E2A4F339-486F-40EF-8769-3FDC18F7C5C2}"/>
                </a:ext>
              </a:extLst>
            </p:cNvPr>
            <p:cNvSpPr txBox="1"/>
            <p:nvPr/>
          </p:nvSpPr>
          <p:spPr>
            <a:xfrm>
              <a:off x="6928036" y="5200048"/>
              <a:ext cx="433132" cy="307777"/>
            </a:xfrm>
            <a:prstGeom prst="rect">
              <a:avLst/>
            </a:prstGeom>
            <a:noFill/>
          </p:spPr>
          <p:txBody>
            <a:bodyPr wrap="none" rtlCol="0">
              <a:spAutoFit/>
            </a:bodyPr>
            <a:lstStyle/>
            <a:p>
              <a:r>
                <a:rPr lang="en-GB" sz="1400" dirty="0"/>
                <a:t>1.5</a:t>
              </a:r>
            </a:p>
          </p:txBody>
        </p:sp>
        <p:sp>
          <p:nvSpPr>
            <p:cNvPr id="67" name="TextBox 66">
              <a:extLst>
                <a:ext uri="{FF2B5EF4-FFF2-40B4-BE49-F238E27FC236}">
                  <a16:creationId xmlns:a16="http://schemas.microsoft.com/office/drawing/2014/main" id="{B2E15AA7-B8F2-406F-A5C3-CF5984431222}"/>
                </a:ext>
              </a:extLst>
            </p:cNvPr>
            <p:cNvSpPr txBox="1"/>
            <p:nvPr/>
          </p:nvSpPr>
          <p:spPr>
            <a:xfrm>
              <a:off x="7446711" y="5195884"/>
              <a:ext cx="532518" cy="307777"/>
            </a:xfrm>
            <a:prstGeom prst="rect">
              <a:avLst/>
            </a:prstGeom>
            <a:noFill/>
          </p:spPr>
          <p:txBody>
            <a:bodyPr wrap="none" rtlCol="0">
              <a:spAutoFit/>
            </a:bodyPr>
            <a:lstStyle/>
            <a:p>
              <a:r>
                <a:rPr lang="en-GB" sz="1400" dirty="0"/>
                <a:t>1.75</a:t>
              </a:r>
            </a:p>
          </p:txBody>
        </p:sp>
        <p:sp>
          <p:nvSpPr>
            <p:cNvPr id="68" name="TextBox 67">
              <a:extLst>
                <a:ext uri="{FF2B5EF4-FFF2-40B4-BE49-F238E27FC236}">
                  <a16:creationId xmlns:a16="http://schemas.microsoft.com/office/drawing/2014/main" id="{402DAC2D-24D5-46E6-8DE1-BD892EB80771}"/>
                </a:ext>
              </a:extLst>
            </p:cNvPr>
            <p:cNvSpPr txBox="1"/>
            <p:nvPr/>
          </p:nvSpPr>
          <p:spPr>
            <a:xfrm>
              <a:off x="7953231" y="5186720"/>
              <a:ext cx="433132" cy="307777"/>
            </a:xfrm>
            <a:prstGeom prst="rect">
              <a:avLst/>
            </a:prstGeom>
            <a:noFill/>
          </p:spPr>
          <p:txBody>
            <a:bodyPr wrap="none" rtlCol="0">
              <a:spAutoFit/>
            </a:bodyPr>
            <a:lstStyle/>
            <a:p>
              <a:r>
                <a:rPr lang="en-GB" sz="1400" dirty="0"/>
                <a:t>2.0</a:t>
              </a:r>
            </a:p>
          </p:txBody>
        </p:sp>
        <p:sp>
          <p:nvSpPr>
            <p:cNvPr id="69" name="TextBox 68">
              <a:extLst>
                <a:ext uri="{FF2B5EF4-FFF2-40B4-BE49-F238E27FC236}">
                  <a16:creationId xmlns:a16="http://schemas.microsoft.com/office/drawing/2014/main" id="{80FD4F4E-7561-44A6-A2AA-169071666A5B}"/>
                </a:ext>
              </a:extLst>
            </p:cNvPr>
            <p:cNvSpPr txBox="1"/>
            <p:nvPr/>
          </p:nvSpPr>
          <p:spPr>
            <a:xfrm>
              <a:off x="8441315" y="5204214"/>
              <a:ext cx="532518" cy="307777"/>
            </a:xfrm>
            <a:prstGeom prst="rect">
              <a:avLst/>
            </a:prstGeom>
            <a:noFill/>
          </p:spPr>
          <p:txBody>
            <a:bodyPr wrap="none" rtlCol="0">
              <a:spAutoFit/>
            </a:bodyPr>
            <a:lstStyle/>
            <a:p>
              <a:r>
                <a:rPr lang="en-GB" sz="1400" dirty="0"/>
                <a:t>2.25</a:t>
              </a:r>
            </a:p>
          </p:txBody>
        </p:sp>
      </p:grpSp>
    </p:spTree>
    <p:extLst>
      <p:ext uri="{BB962C8B-B14F-4D97-AF65-F5344CB8AC3E}">
        <p14:creationId xmlns:p14="http://schemas.microsoft.com/office/powerpoint/2010/main" val="3830871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2" name="TextBox 1">
            <a:extLst>
              <a:ext uri="{FF2B5EF4-FFF2-40B4-BE49-F238E27FC236}">
                <a16:creationId xmlns:a16="http://schemas.microsoft.com/office/drawing/2014/main" id="{721D4B6F-4AD2-42AA-B8D2-DCD06FCFCB30}"/>
              </a:ext>
            </a:extLst>
          </p:cNvPr>
          <p:cNvSpPr txBox="1"/>
          <p:nvPr/>
        </p:nvSpPr>
        <p:spPr>
          <a:xfrm>
            <a:off x="5299969" y="257455"/>
            <a:ext cx="2146742" cy="369332"/>
          </a:xfrm>
          <a:prstGeom prst="rect">
            <a:avLst/>
          </a:prstGeom>
          <a:noFill/>
          <a:ln>
            <a:solidFill>
              <a:schemeClr val="tx1"/>
            </a:solidFill>
          </a:ln>
        </p:spPr>
        <p:txBody>
          <a:bodyPr wrap="none" rtlCol="0">
            <a:spAutoFit/>
          </a:bodyPr>
          <a:lstStyle/>
          <a:p>
            <a:r>
              <a:rPr lang="en-GB" dirty="0"/>
              <a:t>I know ……so…….</a:t>
            </a:r>
          </a:p>
        </p:txBody>
      </p: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BB3C14DA-D822-48DE-A1E2-33E1EC401032}"/>
                  </a:ext>
                </a:extLst>
              </p:cNvPr>
              <p:cNvSpPr txBox="1"/>
              <p:nvPr/>
            </p:nvSpPr>
            <p:spPr>
              <a:xfrm>
                <a:off x="583542" y="1052726"/>
                <a:ext cx="5097870" cy="4680769"/>
              </a:xfrm>
              <a:prstGeom prst="rect">
                <a:avLst/>
              </a:prstGeom>
              <a:noFill/>
            </p:spPr>
            <p:txBody>
              <a:bodyPr wrap="none" rtlCol="0">
                <a:spAutoFit/>
              </a:bodyPr>
              <a:lstStyle/>
              <a:p>
                <a:r>
                  <a:rPr lang="en-GB" dirty="0"/>
                  <a:t>Here are the first 5 multiples in the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3</m:t>
                        </m:r>
                      </m:num>
                      <m:den>
                        <m:r>
                          <a:rPr lang="en-GB" b="0" i="1" smtClean="0">
                            <a:latin typeface="Cambria Math" panose="02040503050406030204" pitchFamily="18" charset="0"/>
                          </a:rPr>
                          <m:t>4</m:t>
                        </m:r>
                      </m:den>
                    </m:f>
                  </m:oMath>
                </a14:m>
                <a:r>
                  <a:rPr lang="en-GB" dirty="0"/>
                  <a:t> times table</a:t>
                </a:r>
              </a:p>
              <a:p>
                <a:endParaRPr lang="en-GB" dirty="0"/>
              </a:p>
              <a:p>
                <a:r>
                  <a:rPr lang="en-GB" dirty="0"/>
                  <a:t>1 x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3</m:t>
                        </m:r>
                      </m:num>
                      <m:den>
                        <m:r>
                          <a:rPr lang="en-GB" b="0" i="1" smtClean="0">
                            <a:latin typeface="Cambria Math" panose="02040503050406030204" pitchFamily="18" charset="0"/>
                          </a:rPr>
                          <m:t>4</m:t>
                        </m:r>
                      </m:den>
                    </m:f>
                  </m:oMath>
                </a14:m>
                <a:r>
                  <a:rPr lang="en-GB" dirty="0"/>
                  <a:t> = </a:t>
                </a:r>
                <a14:m>
                  <m:oMath xmlns:m="http://schemas.openxmlformats.org/officeDocument/2006/math">
                    <m:f>
                      <m:fPr>
                        <m:ctrlPr>
                          <a:rPr lang="en-GB" i="1">
                            <a:latin typeface="Cambria Math" panose="02040503050406030204" pitchFamily="18" charset="0"/>
                          </a:rPr>
                        </m:ctrlPr>
                      </m:fPr>
                      <m:num>
                        <m:r>
                          <a:rPr lang="en-GB" b="0" i="1" smtClean="0">
                            <a:latin typeface="Cambria Math" panose="02040503050406030204" pitchFamily="18" charset="0"/>
                          </a:rPr>
                          <m:t>3</m:t>
                        </m:r>
                      </m:num>
                      <m:den>
                        <m:r>
                          <a:rPr lang="en-GB" b="0" i="1" smtClean="0">
                            <a:latin typeface="Cambria Math" panose="02040503050406030204" pitchFamily="18" charset="0"/>
                          </a:rPr>
                          <m:t>4</m:t>
                        </m:r>
                      </m:den>
                    </m:f>
                  </m:oMath>
                </a14:m>
                <a:endParaRPr lang="en-GB" dirty="0"/>
              </a:p>
              <a:p>
                <a:endParaRPr lang="en-GB" dirty="0"/>
              </a:p>
              <a:p>
                <a:r>
                  <a:rPr lang="en-GB" dirty="0"/>
                  <a:t>2 x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3</m:t>
                        </m:r>
                      </m:num>
                      <m:den>
                        <m:r>
                          <a:rPr lang="en-GB" b="0" i="1" smtClean="0">
                            <a:latin typeface="Cambria Math" panose="02040503050406030204" pitchFamily="18" charset="0"/>
                          </a:rPr>
                          <m:t>4</m:t>
                        </m:r>
                      </m:den>
                    </m:f>
                  </m:oMath>
                </a14:m>
                <a:r>
                  <a:rPr lang="en-GB" dirty="0"/>
                  <a:t> = 1</a:t>
                </a:r>
                <a14:m>
                  <m:oMath xmlns:m="http://schemas.openxmlformats.org/officeDocument/2006/math">
                    <m:f>
                      <m:fPr>
                        <m:ctrlPr>
                          <a:rPr lang="en-GB" i="1">
                            <a:latin typeface="Cambria Math" panose="02040503050406030204" pitchFamily="18" charset="0"/>
                          </a:rPr>
                        </m:ctrlPr>
                      </m:fPr>
                      <m:num>
                        <m:r>
                          <a:rPr lang="en-GB" i="1">
                            <a:latin typeface="Cambria Math" panose="02040503050406030204" pitchFamily="18" charset="0"/>
                          </a:rPr>
                          <m:t>1</m:t>
                        </m:r>
                      </m:num>
                      <m:den>
                        <m:r>
                          <a:rPr lang="en-GB" i="1">
                            <a:latin typeface="Cambria Math" panose="02040503050406030204" pitchFamily="18" charset="0"/>
                          </a:rPr>
                          <m:t>2</m:t>
                        </m:r>
                      </m:den>
                    </m:f>
                  </m:oMath>
                </a14:m>
                <a:endParaRPr lang="en-GB" dirty="0"/>
              </a:p>
              <a:p>
                <a:endParaRPr lang="en-GB" dirty="0"/>
              </a:p>
              <a:p>
                <a:r>
                  <a:rPr lang="en-GB" dirty="0"/>
                  <a:t>3 x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3</m:t>
                        </m:r>
                      </m:num>
                      <m:den>
                        <m:r>
                          <a:rPr lang="en-GB" b="0" i="1" smtClean="0">
                            <a:latin typeface="Cambria Math" panose="02040503050406030204" pitchFamily="18" charset="0"/>
                          </a:rPr>
                          <m:t>4</m:t>
                        </m:r>
                      </m:den>
                    </m:f>
                  </m:oMath>
                </a14:m>
                <a:r>
                  <a:rPr lang="en-GB" dirty="0"/>
                  <a:t> = 2</a:t>
                </a:r>
                <a14:m>
                  <m:oMath xmlns:m="http://schemas.openxmlformats.org/officeDocument/2006/math">
                    <m:f>
                      <m:fPr>
                        <m:ctrlPr>
                          <a:rPr lang="en-GB" i="1">
                            <a:latin typeface="Cambria Math" panose="02040503050406030204" pitchFamily="18" charset="0"/>
                          </a:rPr>
                        </m:ctrlPr>
                      </m:fPr>
                      <m:num>
                        <m:r>
                          <a:rPr lang="en-GB" b="0" i="1" smtClean="0">
                            <a:latin typeface="Cambria Math" panose="02040503050406030204" pitchFamily="18" charset="0"/>
                          </a:rPr>
                          <m:t>1</m:t>
                        </m:r>
                      </m:num>
                      <m:den>
                        <m:r>
                          <a:rPr lang="en-GB" i="1">
                            <a:latin typeface="Cambria Math" panose="02040503050406030204" pitchFamily="18" charset="0"/>
                          </a:rPr>
                          <m:t>4</m:t>
                        </m:r>
                      </m:den>
                    </m:f>
                  </m:oMath>
                </a14:m>
                <a:endParaRPr lang="en-GB" dirty="0"/>
              </a:p>
              <a:p>
                <a:endParaRPr lang="en-GB" dirty="0"/>
              </a:p>
              <a:p>
                <a:r>
                  <a:rPr lang="en-GB" dirty="0"/>
                  <a:t>4 x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3</m:t>
                        </m:r>
                      </m:num>
                      <m:den>
                        <m:r>
                          <a:rPr lang="en-GB" b="0" i="1" smtClean="0">
                            <a:latin typeface="Cambria Math" panose="02040503050406030204" pitchFamily="18" charset="0"/>
                          </a:rPr>
                          <m:t>4</m:t>
                        </m:r>
                      </m:den>
                    </m:f>
                  </m:oMath>
                </a14:m>
                <a:r>
                  <a:rPr lang="en-GB" dirty="0"/>
                  <a:t> = 3</a:t>
                </a:r>
              </a:p>
              <a:p>
                <a:endParaRPr lang="en-GB" dirty="0"/>
              </a:p>
              <a:p>
                <a:r>
                  <a:rPr lang="en-GB" dirty="0"/>
                  <a:t>5 x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3</m:t>
                        </m:r>
                      </m:num>
                      <m:den>
                        <m:r>
                          <a:rPr lang="en-GB" b="0" i="1" smtClean="0">
                            <a:latin typeface="Cambria Math" panose="02040503050406030204" pitchFamily="18" charset="0"/>
                          </a:rPr>
                          <m:t>4</m:t>
                        </m:r>
                      </m:den>
                    </m:f>
                  </m:oMath>
                </a14:m>
                <a:r>
                  <a:rPr lang="en-GB" dirty="0"/>
                  <a:t> = 3</a:t>
                </a:r>
                <a14:m>
                  <m:oMath xmlns:m="http://schemas.openxmlformats.org/officeDocument/2006/math">
                    <m:f>
                      <m:fPr>
                        <m:ctrlPr>
                          <a:rPr lang="en-GB" i="1">
                            <a:latin typeface="Cambria Math" panose="02040503050406030204" pitchFamily="18" charset="0"/>
                          </a:rPr>
                        </m:ctrlPr>
                      </m:fPr>
                      <m:num>
                        <m:r>
                          <a:rPr lang="en-GB" b="0" i="1" smtClean="0">
                            <a:latin typeface="Cambria Math" panose="02040503050406030204" pitchFamily="18" charset="0"/>
                          </a:rPr>
                          <m:t>3</m:t>
                        </m:r>
                      </m:num>
                      <m:den>
                        <m:r>
                          <a:rPr lang="en-GB" b="0" i="1" smtClean="0">
                            <a:latin typeface="Cambria Math" panose="02040503050406030204" pitchFamily="18" charset="0"/>
                          </a:rPr>
                          <m:t>4</m:t>
                        </m:r>
                      </m:den>
                    </m:f>
                  </m:oMath>
                </a14:m>
                <a:endParaRPr lang="en-GB" dirty="0"/>
              </a:p>
              <a:p>
                <a:endParaRPr lang="en-GB" i="1" dirty="0"/>
              </a:p>
              <a:p>
                <a:endParaRPr lang="en-GB" i="1" dirty="0"/>
              </a:p>
              <a:p>
                <a:endParaRPr lang="en-GB" dirty="0"/>
              </a:p>
            </p:txBody>
          </p:sp>
        </mc:Choice>
        <mc:Fallback xmlns="">
          <p:sp>
            <p:nvSpPr>
              <p:cNvPr id="3" name="TextBox 2">
                <a:extLst>
                  <a:ext uri="{FF2B5EF4-FFF2-40B4-BE49-F238E27FC236}">
                    <a16:creationId xmlns:a16="http://schemas.microsoft.com/office/drawing/2014/main" id="{BB3C14DA-D822-48DE-A1E2-33E1EC401032}"/>
                  </a:ext>
                </a:extLst>
              </p:cNvPr>
              <p:cNvSpPr txBox="1">
                <a:spLocks noRot="1" noChangeAspect="1" noMove="1" noResize="1" noEditPoints="1" noAdjustHandles="1" noChangeArrowheads="1" noChangeShapeType="1" noTextEdit="1"/>
              </p:cNvSpPr>
              <p:nvPr/>
            </p:nvSpPr>
            <p:spPr>
              <a:xfrm>
                <a:off x="583542" y="1052726"/>
                <a:ext cx="5097870" cy="4680769"/>
              </a:xfrm>
              <a:prstGeom prst="rect">
                <a:avLst/>
              </a:prstGeom>
              <a:blipFill>
                <a:blip r:embed="rId3"/>
                <a:stretch>
                  <a:fillRect l="-107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09E004E1-6AEE-4084-9EF3-9A79FA8A498D}"/>
                  </a:ext>
                </a:extLst>
              </p:cNvPr>
              <p:cNvSpPr txBox="1"/>
              <p:nvPr/>
            </p:nvSpPr>
            <p:spPr>
              <a:xfrm>
                <a:off x="6628058" y="1162975"/>
                <a:ext cx="2980303" cy="3662541"/>
              </a:xfrm>
              <a:prstGeom prst="rect">
                <a:avLst/>
              </a:prstGeom>
              <a:noFill/>
            </p:spPr>
            <p:txBody>
              <a:bodyPr wrap="none" rtlCol="0">
                <a:spAutoFit/>
              </a:bodyPr>
              <a:lstStyle/>
              <a:p>
                <a:r>
                  <a:rPr lang="en-GB" dirty="0"/>
                  <a:t>Use this information to find:</a:t>
                </a:r>
              </a:p>
              <a:p>
                <a:endParaRPr lang="en-GB" dirty="0"/>
              </a:p>
              <a:p>
                <a:r>
                  <a:rPr lang="en-GB" dirty="0"/>
                  <a:t>7 x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3</m:t>
                        </m:r>
                      </m:num>
                      <m:den>
                        <m:r>
                          <a:rPr lang="en-GB" b="0" i="1" smtClean="0">
                            <a:latin typeface="Cambria Math" panose="02040503050406030204" pitchFamily="18" charset="0"/>
                          </a:rPr>
                          <m:t>4</m:t>
                        </m:r>
                      </m:den>
                    </m:f>
                  </m:oMath>
                </a14:m>
                <a:r>
                  <a:rPr lang="en-GB" dirty="0"/>
                  <a:t> = </a:t>
                </a:r>
                <a:r>
                  <a:rPr lang="en-GB" sz="4000" dirty="0"/>
                  <a:t>□</a:t>
                </a:r>
              </a:p>
              <a:p>
                <a:endParaRPr lang="en-GB" dirty="0"/>
              </a:p>
              <a:p>
                <a:r>
                  <a:rPr lang="en-GB" dirty="0"/>
                  <a:t>12 x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3</m:t>
                        </m:r>
                      </m:num>
                      <m:den>
                        <m:r>
                          <a:rPr lang="en-GB" b="0" i="1" smtClean="0">
                            <a:latin typeface="Cambria Math" panose="02040503050406030204" pitchFamily="18" charset="0"/>
                          </a:rPr>
                          <m:t>4</m:t>
                        </m:r>
                      </m:den>
                    </m:f>
                  </m:oMath>
                </a14:m>
                <a:r>
                  <a:rPr lang="en-GB" dirty="0"/>
                  <a:t> = </a:t>
                </a:r>
                <a:r>
                  <a:rPr lang="en-GB" sz="4000" dirty="0"/>
                  <a:t>□</a:t>
                </a:r>
              </a:p>
              <a:p>
                <a:endParaRPr lang="en-GB" dirty="0"/>
              </a:p>
              <a:p>
                <a:r>
                  <a:rPr lang="en-GB" sz="4000" dirty="0"/>
                  <a:t>□</a:t>
                </a:r>
                <a:r>
                  <a:rPr lang="en-GB" sz="1800" dirty="0"/>
                  <a:t> </a:t>
                </a:r>
                <a:r>
                  <a:rPr lang="en-GB" dirty="0"/>
                  <a:t>x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3</m:t>
                        </m:r>
                      </m:num>
                      <m:den>
                        <m:r>
                          <a:rPr lang="en-GB" b="0" i="1" smtClean="0">
                            <a:latin typeface="Cambria Math" panose="02040503050406030204" pitchFamily="18" charset="0"/>
                          </a:rPr>
                          <m:t>4</m:t>
                        </m:r>
                      </m:den>
                    </m:f>
                  </m:oMath>
                </a14:m>
                <a:r>
                  <a:rPr lang="en-GB" dirty="0"/>
                  <a:t> = 15</a:t>
                </a:r>
                <a:endParaRPr lang="en-GB" sz="1800" dirty="0"/>
              </a:p>
              <a:p>
                <a:endParaRPr lang="en-GB" dirty="0"/>
              </a:p>
              <a:p>
                <a:endParaRPr lang="en-GB" dirty="0"/>
              </a:p>
            </p:txBody>
          </p:sp>
        </mc:Choice>
        <mc:Fallback xmlns="">
          <p:sp>
            <p:nvSpPr>
              <p:cNvPr id="5" name="TextBox 4">
                <a:extLst>
                  <a:ext uri="{FF2B5EF4-FFF2-40B4-BE49-F238E27FC236}">
                    <a16:creationId xmlns:a16="http://schemas.microsoft.com/office/drawing/2014/main" id="{09E004E1-6AEE-4084-9EF3-9A79FA8A498D}"/>
                  </a:ext>
                </a:extLst>
              </p:cNvPr>
              <p:cNvSpPr txBox="1">
                <a:spLocks noRot="1" noChangeAspect="1" noMove="1" noResize="1" noEditPoints="1" noAdjustHandles="1" noChangeArrowheads="1" noChangeShapeType="1" noTextEdit="1"/>
              </p:cNvSpPr>
              <p:nvPr/>
            </p:nvSpPr>
            <p:spPr>
              <a:xfrm>
                <a:off x="6628058" y="1162975"/>
                <a:ext cx="2980303" cy="3662541"/>
              </a:xfrm>
              <a:prstGeom prst="rect">
                <a:avLst/>
              </a:prstGeom>
              <a:blipFill>
                <a:blip r:embed="rId4"/>
                <a:stretch>
                  <a:fillRect l="-7157" t="-998" r="-1227"/>
                </a:stretch>
              </a:blipFill>
            </p:spPr>
            <p:txBody>
              <a:bodyPr/>
              <a:lstStyle/>
              <a:p>
                <a:r>
                  <a:rPr lang="en-GB">
                    <a:noFill/>
                  </a:rPr>
                  <a:t> </a:t>
                </a:r>
              </a:p>
            </p:txBody>
          </p:sp>
        </mc:Fallback>
      </mc:AlternateContent>
      <p:grpSp>
        <p:nvGrpSpPr>
          <p:cNvPr id="71" name="Group 70">
            <a:extLst>
              <a:ext uri="{FF2B5EF4-FFF2-40B4-BE49-F238E27FC236}">
                <a16:creationId xmlns:a16="http://schemas.microsoft.com/office/drawing/2014/main" id="{0E52CC0F-827B-4273-9B8C-2D228AB1FFF1}"/>
              </a:ext>
            </a:extLst>
          </p:cNvPr>
          <p:cNvGrpSpPr/>
          <p:nvPr/>
        </p:nvGrpSpPr>
        <p:grpSpPr>
          <a:xfrm>
            <a:off x="3672165" y="5186720"/>
            <a:ext cx="5921406" cy="962915"/>
            <a:chOff x="3672165" y="5186720"/>
            <a:chExt cx="5921406" cy="962915"/>
          </a:xfrm>
        </p:grpSpPr>
        <p:cxnSp>
          <p:nvCxnSpPr>
            <p:cNvPr id="7" name="Straight Connector 6">
              <a:extLst>
                <a:ext uri="{FF2B5EF4-FFF2-40B4-BE49-F238E27FC236}">
                  <a16:creationId xmlns:a16="http://schemas.microsoft.com/office/drawing/2014/main" id="{257858B1-75FF-4F78-B389-73671A1B0D29}"/>
                </a:ext>
              </a:extLst>
            </p:cNvPr>
            <p:cNvCxnSpPr/>
            <p:nvPr/>
          </p:nvCxnSpPr>
          <p:spPr>
            <a:xfrm>
              <a:off x="3672165" y="5590666"/>
              <a:ext cx="5921406" cy="0"/>
            </a:xfrm>
            <a:prstGeom prst="line">
              <a:avLst/>
            </a:prstGeom>
            <a:ln w="28575"/>
          </p:spPr>
          <p:style>
            <a:lnRef idx="1">
              <a:schemeClr val="dk1"/>
            </a:lnRef>
            <a:fillRef idx="0">
              <a:schemeClr val="dk1"/>
            </a:fillRef>
            <a:effectRef idx="0">
              <a:schemeClr val="dk1"/>
            </a:effectRef>
            <a:fontRef idx="minor">
              <a:schemeClr val="tx1"/>
            </a:fontRef>
          </p:style>
        </p:cxnSp>
        <p:sp>
          <p:nvSpPr>
            <p:cNvPr id="8" name="TextBox 7">
              <a:extLst>
                <a:ext uri="{FF2B5EF4-FFF2-40B4-BE49-F238E27FC236}">
                  <a16:creationId xmlns:a16="http://schemas.microsoft.com/office/drawing/2014/main" id="{4B7AC129-7CDF-45FA-8F13-87ECA060BA7B}"/>
                </a:ext>
              </a:extLst>
            </p:cNvPr>
            <p:cNvSpPr txBox="1"/>
            <p:nvPr/>
          </p:nvSpPr>
          <p:spPr>
            <a:xfrm>
              <a:off x="3879697" y="5707847"/>
              <a:ext cx="312906" cy="369332"/>
            </a:xfrm>
            <a:prstGeom prst="rect">
              <a:avLst/>
            </a:prstGeom>
            <a:noFill/>
          </p:spPr>
          <p:txBody>
            <a:bodyPr wrap="none" rtlCol="0">
              <a:spAutoFit/>
            </a:bodyPr>
            <a:lstStyle/>
            <a:p>
              <a:r>
                <a:rPr lang="en-GB" dirty="0"/>
                <a:t>0</a:t>
              </a:r>
            </a:p>
          </p:txBody>
        </p:sp>
        <p:cxnSp>
          <p:nvCxnSpPr>
            <p:cNvPr id="10" name="Straight Connector 9">
              <a:extLst>
                <a:ext uri="{FF2B5EF4-FFF2-40B4-BE49-F238E27FC236}">
                  <a16:creationId xmlns:a16="http://schemas.microsoft.com/office/drawing/2014/main" id="{46B588FF-561A-4642-8D39-4256C80CA992}"/>
                </a:ext>
              </a:extLst>
            </p:cNvPr>
            <p:cNvCxnSpPr>
              <a:cxnSpLocks/>
            </p:cNvCxnSpPr>
            <p:nvPr/>
          </p:nvCxnSpPr>
          <p:spPr>
            <a:xfrm>
              <a:off x="4036150" y="5503661"/>
              <a:ext cx="0" cy="204186"/>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8E269A75-08B3-486F-8054-158CD07A1BE2}"/>
                    </a:ext>
                  </a:extLst>
                </p:cNvPr>
                <p:cNvSpPr txBox="1"/>
                <p:nvPr/>
              </p:nvSpPr>
              <p:spPr>
                <a:xfrm>
                  <a:off x="4400136" y="5707847"/>
                  <a:ext cx="312906" cy="43800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1200" i="1" smtClean="0">
                                <a:latin typeface="Cambria Math" panose="02040503050406030204" pitchFamily="18" charset="0"/>
                              </a:rPr>
                            </m:ctrlPr>
                          </m:fPr>
                          <m:num>
                            <m:r>
                              <a:rPr lang="en-GB" sz="1200" b="0" i="1" smtClean="0">
                                <a:latin typeface="Cambria Math" panose="02040503050406030204" pitchFamily="18" charset="0"/>
                              </a:rPr>
                              <m:t>3</m:t>
                            </m:r>
                          </m:num>
                          <m:den>
                            <m:r>
                              <a:rPr lang="en-GB" sz="1200" b="0" i="1" smtClean="0">
                                <a:latin typeface="Cambria Math" panose="02040503050406030204" pitchFamily="18" charset="0"/>
                              </a:rPr>
                              <m:t>4</m:t>
                            </m:r>
                          </m:den>
                        </m:f>
                      </m:oMath>
                    </m:oMathPara>
                  </a14:m>
                  <a:endParaRPr lang="en-GB" sz="1200" dirty="0"/>
                </a:p>
              </p:txBody>
            </p:sp>
          </mc:Choice>
          <mc:Fallback xmlns="">
            <p:sp>
              <p:nvSpPr>
                <p:cNvPr id="14" name="TextBox 13">
                  <a:extLst>
                    <a:ext uri="{FF2B5EF4-FFF2-40B4-BE49-F238E27FC236}">
                      <a16:creationId xmlns:a16="http://schemas.microsoft.com/office/drawing/2014/main" id="{8E269A75-08B3-486F-8054-158CD07A1BE2}"/>
                    </a:ext>
                  </a:extLst>
                </p:cNvPr>
                <p:cNvSpPr txBox="1">
                  <a:spLocks noRot="1" noChangeAspect="1" noMove="1" noResize="1" noEditPoints="1" noAdjustHandles="1" noChangeArrowheads="1" noChangeShapeType="1" noTextEdit="1"/>
                </p:cNvSpPr>
                <p:nvPr/>
              </p:nvSpPr>
              <p:spPr>
                <a:xfrm>
                  <a:off x="4400136" y="5707847"/>
                  <a:ext cx="312906" cy="438005"/>
                </a:xfrm>
                <a:prstGeom prst="rect">
                  <a:avLst/>
                </a:prstGeom>
                <a:blipFill>
                  <a:blip r:embed="rId5"/>
                  <a:stretch>
                    <a:fillRect b="-1389"/>
                  </a:stretch>
                </a:blipFill>
              </p:spPr>
              <p:txBody>
                <a:bodyPr/>
                <a:lstStyle/>
                <a:p>
                  <a:r>
                    <a:rPr lang="en-GB">
                      <a:noFill/>
                    </a:rPr>
                    <a:t> </a:t>
                  </a:r>
                </a:p>
              </p:txBody>
            </p:sp>
          </mc:Fallback>
        </mc:AlternateContent>
        <p:cxnSp>
          <p:nvCxnSpPr>
            <p:cNvPr id="15" name="Straight Connector 14">
              <a:extLst>
                <a:ext uri="{FF2B5EF4-FFF2-40B4-BE49-F238E27FC236}">
                  <a16:creationId xmlns:a16="http://schemas.microsoft.com/office/drawing/2014/main" id="{A595159D-D9EF-4C4F-8DA2-156868B7AA10}"/>
                </a:ext>
              </a:extLst>
            </p:cNvPr>
            <p:cNvCxnSpPr>
              <a:cxnSpLocks/>
            </p:cNvCxnSpPr>
            <p:nvPr/>
          </p:nvCxnSpPr>
          <p:spPr>
            <a:xfrm>
              <a:off x="4556589" y="5503661"/>
              <a:ext cx="0" cy="204186"/>
            </a:xfrm>
            <a:prstGeom prst="line">
              <a:avLst/>
            </a:prstGeom>
            <a:ln w="19050"/>
          </p:spPr>
          <p:style>
            <a:lnRef idx="1">
              <a:schemeClr val="dk1"/>
            </a:lnRef>
            <a:fillRef idx="0">
              <a:schemeClr val="dk1"/>
            </a:fillRef>
            <a:effectRef idx="0">
              <a:schemeClr val="dk1"/>
            </a:effectRef>
            <a:fontRef idx="minor">
              <a:schemeClr val="tx1"/>
            </a:fontRef>
          </p:style>
        </p:cxnSp>
        <p:cxnSp>
          <p:nvCxnSpPr>
            <p:cNvPr id="17" name="Straight Connector 16">
              <a:extLst>
                <a:ext uri="{FF2B5EF4-FFF2-40B4-BE49-F238E27FC236}">
                  <a16:creationId xmlns:a16="http://schemas.microsoft.com/office/drawing/2014/main" id="{1A1A518B-E624-4BA8-9938-85506D6346C4}"/>
                </a:ext>
              </a:extLst>
            </p:cNvPr>
            <p:cNvCxnSpPr>
              <a:cxnSpLocks/>
            </p:cNvCxnSpPr>
            <p:nvPr/>
          </p:nvCxnSpPr>
          <p:spPr>
            <a:xfrm>
              <a:off x="4556589" y="5503661"/>
              <a:ext cx="0" cy="204186"/>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7E15B4A9-B3FF-41FB-8684-58F9CBADF3A1}"/>
                    </a:ext>
                  </a:extLst>
                </p:cNvPr>
                <p:cNvSpPr txBox="1"/>
                <p:nvPr/>
              </p:nvSpPr>
              <p:spPr>
                <a:xfrm>
                  <a:off x="4920575" y="5707847"/>
                  <a:ext cx="312906" cy="43800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1200" i="1" smtClean="0">
                                <a:latin typeface="Cambria Math" panose="02040503050406030204" pitchFamily="18" charset="0"/>
                              </a:rPr>
                            </m:ctrlPr>
                          </m:fPr>
                          <m:num>
                            <m:r>
                              <a:rPr lang="en-GB" sz="1200" b="0" i="1" smtClean="0">
                                <a:latin typeface="Cambria Math" panose="02040503050406030204" pitchFamily="18" charset="0"/>
                              </a:rPr>
                              <m:t>6</m:t>
                            </m:r>
                          </m:num>
                          <m:den>
                            <m:r>
                              <a:rPr lang="en-GB" sz="1200" b="0" i="1" smtClean="0">
                                <a:latin typeface="Cambria Math" panose="02040503050406030204" pitchFamily="18" charset="0"/>
                              </a:rPr>
                              <m:t>4</m:t>
                            </m:r>
                          </m:den>
                        </m:f>
                      </m:oMath>
                    </m:oMathPara>
                  </a14:m>
                  <a:endParaRPr lang="en-GB" sz="1200" dirty="0"/>
                </a:p>
              </p:txBody>
            </p:sp>
          </mc:Choice>
          <mc:Fallback xmlns="">
            <p:sp>
              <p:nvSpPr>
                <p:cNvPr id="18" name="TextBox 17">
                  <a:extLst>
                    <a:ext uri="{FF2B5EF4-FFF2-40B4-BE49-F238E27FC236}">
                      <a16:creationId xmlns:a16="http://schemas.microsoft.com/office/drawing/2014/main" id="{7E15B4A9-B3FF-41FB-8684-58F9CBADF3A1}"/>
                    </a:ext>
                  </a:extLst>
                </p:cNvPr>
                <p:cNvSpPr txBox="1">
                  <a:spLocks noRot="1" noChangeAspect="1" noMove="1" noResize="1" noEditPoints="1" noAdjustHandles="1" noChangeArrowheads="1" noChangeShapeType="1" noTextEdit="1"/>
                </p:cNvSpPr>
                <p:nvPr/>
              </p:nvSpPr>
              <p:spPr>
                <a:xfrm>
                  <a:off x="4920575" y="5707847"/>
                  <a:ext cx="312906" cy="438005"/>
                </a:xfrm>
                <a:prstGeom prst="rect">
                  <a:avLst/>
                </a:prstGeom>
                <a:blipFill>
                  <a:blip r:embed="rId6"/>
                  <a:stretch>
                    <a:fillRect b="-1389"/>
                  </a:stretch>
                </a:blipFill>
              </p:spPr>
              <p:txBody>
                <a:bodyPr/>
                <a:lstStyle/>
                <a:p>
                  <a:r>
                    <a:rPr lang="en-GB">
                      <a:noFill/>
                    </a:rPr>
                    <a:t> </a:t>
                  </a:r>
                </a:p>
              </p:txBody>
            </p:sp>
          </mc:Fallback>
        </mc:AlternateContent>
        <p:cxnSp>
          <p:nvCxnSpPr>
            <p:cNvPr id="19" name="Straight Connector 18">
              <a:extLst>
                <a:ext uri="{FF2B5EF4-FFF2-40B4-BE49-F238E27FC236}">
                  <a16:creationId xmlns:a16="http://schemas.microsoft.com/office/drawing/2014/main" id="{DE7322FA-9A26-4300-A7BF-4F97E22E827A}"/>
                </a:ext>
              </a:extLst>
            </p:cNvPr>
            <p:cNvCxnSpPr>
              <a:cxnSpLocks/>
            </p:cNvCxnSpPr>
            <p:nvPr/>
          </p:nvCxnSpPr>
          <p:spPr>
            <a:xfrm>
              <a:off x="5077028" y="5503661"/>
              <a:ext cx="0" cy="204186"/>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41FBE8A1-8F0C-4B47-B20D-E1AE7C72B35C}"/>
                    </a:ext>
                  </a:extLst>
                </p:cNvPr>
                <p:cNvSpPr txBox="1"/>
                <p:nvPr/>
              </p:nvSpPr>
              <p:spPr>
                <a:xfrm>
                  <a:off x="5448738" y="5707847"/>
                  <a:ext cx="312906" cy="43800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1200" i="1" smtClean="0">
                                <a:latin typeface="Cambria Math" panose="02040503050406030204" pitchFamily="18" charset="0"/>
                              </a:rPr>
                            </m:ctrlPr>
                          </m:fPr>
                          <m:num>
                            <m:r>
                              <a:rPr lang="en-GB" sz="1200" b="0" i="1" smtClean="0">
                                <a:latin typeface="Cambria Math" panose="02040503050406030204" pitchFamily="18" charset="0"/>
                              </a:rPr>
                              <m:t>9</m:t>
                            </m:r>
                          </m:num>
                          <m:den>
                            <m:r>
                              <a:rPr lang="en-GB" sz="1200" b="0" i="1" smtClean="0">
                                <a:latin typeface="Cambria Math" panose="02040503050406030204" pitchFamily="18" charset="0"/>
                              </a:rPr>
                              <m:t>4</m:t>
                            </m:r>
                          </m:den>
                        </m:f>
                      </m:oMath>
                    </m:oMathPara>
                  </a14:m>
                  <a:endParaRPr lang="en-GB" sz="1200" dirty="0"/>
                </a:p>
              </p:txBody>
            </p:sp>
          </mc:Choice>
          <mc:Fallback xmlns="">
            <p:sp>
              <p:nvSpPr>
                <p:cNvPr id="23" name="TextBox 22">
                  <a:extLst>
                    <a:ext uri="{FF2B5EF4-FFF2-40B4-BE49-F238E27FC236}">
                      <a16:creationId xmlns:a16="http://schemas.microsoft.com/office/drawing/2014/main" id="{41FBE8A1-8F0C-4B47-B20D-E1AE7C72B35C}"/>
                    </a:ext>
                  </a:extLst>
                </p:cNvPr>
                <p:cNvSpPr txBox="1">
                  <a:spLocks noRot="1" noChangeAspect="1" noMove="1" noResize="1" noEditPoints="1" noAdjustHandles="1" noChangeArrowheads="1" noChangeShapeType="1" noTextEdit="1"/>
                </p:cNvSpPr>
                <p:nvPr/>
              </p:nvSpPr>
              <p:spPr>
                <a:xfrm>
                  <a:off x="5448738" y="5707847"/>
                  <a:ext cx="312906" cy="438005"/>
                </a:xfrm>
                <a:prstGeom prst="rect">
                  <a:avLst/>
                </a:prstGeom>
                <a:blipFill>
                  <a:blip r:embed="rId7"/>
                  <a:stretch>
                    <a:fillRect b="-1389"/>
                  </a:stretch>
                </a:blipFill>
              </p:spPr>
              <p:txBody>
                <a:bodyPr/>
                <a:lstStyle/>
                <a:p>
                  <a:r>
                    <a:rPr lang="en-GB">
                      <a:noFill/>
                    </a:rPr>
                    <a:t> </a:t>
                  </a:r>
                </a:p>
              </p:txBody>
            </p:sp>
          </mc:Fallback>
        </mc:AlternateContent>
        <p:cxnSp>
          <p:nvCxnSpPr>
            <p:cNvPr id="24" name="Straight Connector 23">
              <a:extLst>
                <a:ext uri="{FF2B5EF4-FFF2-40B4-BE49-F238E27FC236}">
                  <a16:creationId xmlns:a16="http://schemas.microsoft.com/office/drawing/2014/main" id="{C20709B2-1DEC-4E1C-80E5-30AEC88BC919}"/>
                </a:ext>
              </a:extLst>
            </p:cNvPr>
            <p:cNvCxnSpPr>
              <a:cxnSpLocks/>
            </p:cNvCxnSpPr>
            <p:nvPr/>
          </p:nvCxnSpPr>
          <p:spPr>
            <a:xfrm>
              <a:off x="5605191" y="5503661"/>
              <a:ext cx="0" cy="204186"/>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28" name="TextBox 27">
                  <a:extLst>
                    <a:ext uri="{FF2B5EF4-FFF2-40B4-BE49-F238E27FC236}">
                      <a16:creationId xmlns:a16="http://schemas.microsoft.com/office/drawing/2014/main" id="{A7CDCDED-DB32-44EE-AFCB-1E385F08B3A7}"/>
                    </a:ext>
                  </a:extLst>
                </p:cNvPr>
                <p:cNvSpPr txBox="1"/>
                <p:nvPr/>
              </p:nvSpPr>
              <p:spPr>
                <a:xfrm>
                  <a:off x="5945770" y="5707847"/>
                  <a:ext cx="397866" cy="43800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1200" i="1" smtClean="0">
                                <a:latin typeface="Cambria Math" panose="02040503050406030204" pitchFamily="18" charset="0"/>
                              </a:rPr>
                            </m:ctrlPr>
                          </m:fPr>
                          <m:num>
                            <m:r>
                              <a:rPr lang="en-GB" sz="1200" b="0" i="1" smtClean="0">
                                <a:latin typeface="Cambria Math" panose="02040503050406030204" pitchFamily="18" charset="0"/>
                              </a:rPr>
                              <m:t>12</m:t>
                            </m:r>
                          </m:num>
                          <m:den>
                            <m:r>
                              <a:rPr lang="en-GB" sz="1200" b="0" i="1" smtClean="0">
                                <a:latin typeface="Cambria Math" panose="02040503050406030204" pitchFamily="18" charset="0"/>
                              </a:rPr>
                              <m:t>4</m:t>
                            </m:r>
                          </m:den>
                        </m:f>
                      </m:oMath>
                    </m:oMathPara>
                  </a14:m>
                  <a:endParaRPr lang="en-GB" sz="1200" dirty="0"/>
                </a:p>
              </p:txBody>
            </p:sp>
          </mc:Choice>
          <mc:Fallback xmlns="">
            <p:sp>
              <p:nvSpPr>
                <p:cNvPr id="28" name="TextBox 27">
                  <a:extLst>
                    <a:ext uri="{FF2B5EF4-FFF2-40B4-BE49-F238E27FC236}">
                      <a16:creationId xmlns:a16="http://schemas.microsoft.com/office/drawing/2014/main" id="{A7CDCDED-DB32-44EE-AFCB-1E385F08B3A7}"/>
                    </a:ext>
                  </a:extLst>
                </p:cNvPr>
                <p:cNvSpPr txBox="1">
                  <a:spLocks noRot="1" noChangeAspect="1" noMove="1" noResize="1" noEditPoints="1" noAdjustHandles="1" noChangeArrowheads="1" noChangeShapeType="1" noTextEdit="1"/>
                </p:cNvSpPr>
                <p:nvPr/>
              </p:nvSpPr>
              <p:spPr>
                <a:xfrm>
                  <a:off x="5945770" y="5707847"/>
                  <a:ext cx="397866" cy="438005"/>
                </a:xfrm>
                <a:prstGeom prst="rect">
                  <a:avLst/>
                </a:prstGeom>
                <a:blipFill>
                  <a:blip r:embed="rId8"/>
                  <a:stretch>
                    <a:fillRect b="-1389"/>
                  </a:stretch>
                </a:blipFill>
              </p:spPr>
              <p:txBody>
                <a:bodyPr/>
                <a:lstStyle/>
                <a:p>
                  <a:r>
                    <a:rPr lang="en-GB">
                      <a:noFill/>
                    </a:rPr>
                    <a:t> </a:t>
                  </a:r>
                </a:p>
              </p:txBody>
            </p:sp>
          </mc:Fallback>
        </mc:AlternateContent>
        <p:cxnSp>
          <p:nvCxnSpPr>
            <p:cNvPr id="29" name="Straight Connector 28">
              <a:extLst>
                <a:ext uri="{FF2B5EF4-FFF2-40B4-BE49-F238E27FC236}">
                  <a16:creationId xmlns:a16="http://schemas.microsoft.com/office/drawing/2014/main" id="{54606033-4CE0-4B00-89C4-B8DF7DDF5402}"/>
                </a:ext>
              </a:extLst>
            </p:cNvPr>
            <p:cNvCxnSpPr>
              <a:cxnSpLocks/>
            </p:cNvCxnSpPr>
            <p:nvPr/>
          </p:nvCxnSpPr>
          <p:spPr>
            <a:xfrm>
              <a:off x="6102223" y="5503661"/>
              <a:ext cx="0" cy="204186"/>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30" name="TextBox 29">
                  <a:extLst>
                    <a:ext uri="{FF2B5EF4-FFF2-40B4-BE49-F238E27FC236}">
                      <a16:creationId xmlns:a16="http://schemas.microsoft.com/office/drawing/2014/main" id="{F451691F-19FF-4D88-BC7C-06C80BC24386}"/>
                    </a:ext>
                  </a:extLst>
                </p:cNvPr>
                <p:cNvSpPr txBox="1"/>
                <p:nvPr/>
              </p:nvSpPr>
              <p:spPr>
                <a:xfrm>
                  <a:off x="6473933" y="5707847"/>
                  <a:ext cx="397866" cy="44178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1200" i="1" smtClean="0">
                                <a:latin typeface="Cambria Math" panose="02040503050406030204" pitchFamily="18" charset="0"/>
                              </a:rPr>
                            </m:ctrlPr>
                          </m:fPr>
                          <m:num>
                            <m:r>
                              <a:rPr lang="en-GB" sz="1200" b="0" i="1" smtClean="0">
                                <a:latin typeface="Cambria Math" panose="02040503050406030204" pitchFamily="18" charset="0"/>
                              </a:rPr>
                              <m:t>15</m:t>
                            </m:r>
                          </m:num>
                          <m:den>
                            <m:r>
                              <a:rPr lang="en-GB" sz="1200" b="0" i="1" smtClean="0">
                                <a:latin typeface="Cambria Math" panose="02040503050406030204" pitchFamily="18" charset="0"/>
                              </a:rPr>
                              <m:t>4</m:t>
                            </m:r>
                          </m:den>
                        </m:f>
                      </m:oMath>
                    </m:oMathPara>
                  </a14:m>
                  <a:endParaRPr lang="en-GB" sz="1200" dirty="0"/>
                </a:p>
              </p:txBody>
            </p:sp>
          </mc:Choice>
          <mc:Fallback xmlns="">
            <p:sp>
              <p:nvSpPr>
                <p:cNvPr id="30" name="TextBox 29">
                  <a:extLst>
                    <a:ext uri="{FF2B5EF4-FFF2-40B4-BE49-F238E27FC236}">
                      <a16:creationId xmlns:a16="http://schemas.microsoft.com/office/drawing/2014/main" id="{F451691F-19FF-4D88-BC7C-06C80BC24386}"/>
                    </a:ext>
                  </a:extLst>
                </p:cNvPr>
                <p:cNvSpPr txBox="1">
                  <a:spLocks noRot="1" noChangeAspect="1" noMove="1" noResize="1" noEditPoints="1" noAdjustHandles="1" noChangeArrowheads="1" noChangeShapeType="1" noTextEdit="1"/>
                </p:cNvSpPr>
                <p:nvPr/>
              </p:nvSpPr>
              <p:spPr>
                <a:xfrm>
                  <a:off x="6473933" y="5707847"/>
                  <a:ext cx="397866" cy="441788"/>
                </a:xfrm>
                <a:prstGeom prst="rect">
                  <a:avLst/>
                </a:prstGeom>
                <a:blipFill>
                  <a:blip r:embed="rId9"/>
                  <a:stretch>
                    <a:fillRect b="-1370"/>
                  </a:stretch>
                </a:blipFill>
              </p:spPr>
              <p:txBody>
                <a:bodyPr/>
                <a:lstStyle/>
                <a:p>
                  <a:r>
                    <a:rPr lang="en-GB">
                      <a:noFill/>
                    </a:rPr>
                    <a:t> </a:t>
                  </a:r>
                </a:p>
              </p:txBody>
            </p:sp>
          </mc:Fallback>
        </mc:AlternateContent>
        <p:cxnSp>
          <p:nvCxnSpPr>
            <p:cNvPr id="31" name="Straight Connector 30">
              <a:extLst>
                <a:ext uri="{FF2B5EF4-FFF2-40B4-BE49-F238E27FC236}">
                  <a16:creationId xmlns:a16="http://schemas.microsoft.com/office/drawing/2014/main" id="{B192EB69-C796-42A5-9E68-F9057C3E715B}"/>
                </a:ext>
              </a:extLst>
            </p:cNvPr>
            <p:cNvCxnSpPr>
              <a:cxnSpLocks/>
            </p:cNvCxnSpPr>
            <p:nvPr/>
          </p:nvCxnSpPr>
          <p:spPr>
            <a:xfrm>
              <a:off x="6630386" y="5503661"/>
              <a:ext cx="0" cy="204186"/>
            </a:xfrm>
            <a:prstGeom prst="line">
              <a:avLst/>
            </a:prstGeom>
            <a:ln w="19050"/>
          </p:spPr>
          <p:style>
            <a:lnRef idx="1">
              <a:schemeClr val="dk1"/>
            </a:lnRef>
            <a:fillRef idx="0">
              <a:schemeClr val="dk1"/>
            </a:fillRef>
            <a:effectRef idx="0">
              <a:schemeClr val="dk1"/>
            </a:effectRef>
            <a:fontRef idx="minor">
              <a:schemeClr val="tx1"/>
            </a:fontRef>
          </p:style>
        </p:cxnSp>
        <p:cxnSp>
          <p:nvCxnSpPr>
            <p:cNvPr id="33" name="Straight Connector 32">
              <a:extLst>
                <a:ext uri="{FF2B5EF4-FFF2-40B4-BE49-F238E27FC236}">
                  <a16:creationId xmlns:a16="http://schemas.microsoft.com/office/drawing/2014/main" id="{FAE9DBA0-8E4C-457A-AE0C-FB7160A02E67}"/>
                </a:ext>
              </a:extLst>
            </p:cNvPr>
            <p:cNvCxnSpPr>
              <a:cxnSpLocks/>
            </p:cNvCxnSpPr>
            <p:nvPr/>
          </p:nvCxnSpPr>
          <p:spPr>
            <a:xfrm>
              <a:off x="6630386" y="5503661"/>
              <a:ext cx="0" cy="204186"/>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35" name="TextBox 34">
                  <a:extLst>
                    <a:ext uri="{FF2B5EF4-FFF2-40B4-BE49-F238E27FC236}">
                      <a16:creationId xmlns:a16="http://schemas.microsoft.com/office/drawing/2014/main" id="{CBBEB445-8DE3-45D7-832A-C29ABFB54556}"/>
                    </a:ext>
                  </a:extLst>
                </p:cNvPr>
                <p:cNvSpPr txBox="1"/>
                <p:nvPr/>
              </p:nvSpPr>
              <p:spPr>
                <a:xfrm>
                  <a:off x="6994372" y="5707847"/>
                  <a:ext cx="397866" cy="43800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1200" i="1" smtClean="0">
                                <a:latin typeface="Cambria Math" panose="02040503050406030204" pitchFamily="18" charset="0"/>
                              </a:rPr>
                            </m:ctrlPr>
                          </m:fPr>
                          <m:num>
                            <m:r>
                              <a:rPr lang="en-GB" sz="1200" b="0" i="1" smtClean="0">
                                <a:latin typeface="Cambria Math" panose="02040503050406030204" pitchFamily="18" charset="0"/>
                              </a:rPr>
                              <m:t>18</m:t>
                            </m:r>
                          </m:num>
                          <m:den>
                            <m:r>
                              <a:rPr lang="en-GB" sz="1200" b="0" i="1" smtClean="0">
                                <a:latin typeface="Cambria Math" panose="02040503050406030204" pitchFamily="18" charset="0"/>
                              </a:rPr>
                              <m:t>4</m:t>
                            </m:r>
                          </m:den>
                        </m:f>
                      </m:oMath>
                    </m:oMathPara>
                  </a14:m>
                  <a:endParaRPr lang="en-GB" sz="1200" dirty="0"/>
                </a:p>
              </p:txBody>
            </p:sp>
          </mc:Choice>
          <mc:Fallback xmlns="">
            <p:sp>
              <p:nvSpPr>
                <p:cNvPr id="35" name="TextBox 34">
                  <a:extLst>
                    <a:ext uri="{FF2B5EF4-FFF2-40B4-BE49-F238E27FC236}">
                      <a16:creationId xmlns:a16="http://schemas.microsoft.com/office/drawing/2014/main" id="{CBBEB445-8DE3-45D7-832A-C29ABFB54556}"/>
                    </a:ext>
                  </a:extLst>
                </p:cNvPr>
                <p:cNvSpPr txBox="1">
                  <a:spLocks noRot="1" noChangeAspect="1" noMove="1" noResize="1" noEditPoints="1" noAdjustHandles="1" noChangeArrowheads="1" noChangeShapeType="1" noTextEdit="1"/>
                </p:cNvSpPr>
                <p:nvPr/>
              </p:nvSpPr>
              <p:spPr>
                <a:xfrm>
                  <a:off x="6994372" y="5707847"/>
                  <a:ext cx="397866" cy="438005"/>
                </a:xfrm>
                <a:prstGeom prst="rect">
                  <a:avLst/>
                </a:prstGeom>
                <a:blipFill>
                  <a:blip r:embed="rId10"/>
                  <a:stretch>
                    <a:fillRect b="-1389"/>
                  </a:stretch>
                </a:blipFill>
              </p:spPr>
              <p:txBody>
                <a:bodyPr/>
                <a:lstStyle/>
                <a:p>
                  <a:r>
                    <a:rPr lang="en-GB">
                      <a:noFill/>
                    </a:rPr>
                    <a:t> </a:t>
                  </a:r>
                </a:p>
              </p:txBody>
            </p:sp>
          </mc:Fallback>
        </mc:AlternateContent>
        <p:cxnSp>
          <p:nvCxnSpPr>
            <p:cNvPr id="36" name="Straight Connector 35">
              <a:extLst>
                <a:ext uri="{FF2B5EF4-FFF2-40B4-BE49-F238E27FC236}">
                  <a16:creationId xmlns:a16="http://schemas.microsoft.com/office/drawing/2014/main" id="{AC20A468-CC5F-4F6F-B0E8-9724A2D9932E}"/>
                </a:ext>
              </a:extLst>
            </p:cNvPr>
            <p:cNvCxnSpPr>
              <a:cxnSpLocks/>
            </p:cNvCxnSpPr>
            <p:nvPr/>
          </p:nvCxnSpPr>
          <p:spPr>
            <a:xfrm>
              <a:off x="7150825" y="5503661"/>
              <a:ext cx="0" cy="204186"/>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37" name="TextBox 36">
                  <a:extLst>
                    <a:ext uri="{FF2B5EF4-FFF2-40B4-BE49-F238E27FC236}">
                      <a16:creationId xmlns:a16="http://schemas.microsoft.com/office/drawing/2014/main" id="{74A8A956-3F2B-402C-9CF4-1E0BD7680C6A}"/>
                    </a:ext>
                  </a:extLst>
                </p:cNvPr>
                <p:cNvSpPr txBox="1"/>
                <p:nvPr/>
              </p:nvSpPr>
              <p:spPr>
                <a:xfrm>
                  <a:off x="7522535" y="5707847"/>
                  <a:ext cx="397866" cy="43800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1200" i="1" smtClean="0">
                                <a:latin typeface="Cambria Math" panose="02040503050406030204" pitchFamily="18" charset="0"/>
                              </a:rPr>
                            </m:ctrlPr>
                          </m:fPr>
                          <m:num>
                            <m:r>
                              <a:rPr lang="en-GB" sz="1200" b="0" i="1" smtClean="0">
                                <a:latin typeface="Cambria Math" panose="02040503050406030204" pitchFamily="18" charset="0"/>
                              </a:rPr>
                              <m:t>21</m:t>
                            </m:r>
                          </m:num>
                          <m:den>
                            <m:r>
                              <a:rPr lang="en-GB" sz="1200" b="0" i="1" smtClean="0">
                                <a:latin typeface="Cambria Math" panose="02040503050406030204" pitchFamily="18" charset="0"/>
                              </a:rPr>
                              <m:t>4</m:t>
                            </m:r>
                          </m:den>
                        </m:f>
                      </m:oMath>
                    </m:oMathPara>
                  </a14:m>
                  <a:endParaRPr lang="en-GB" sz="1200" dirty="0"/>
                </a:p>
              </p:txBody>
            </p:sp>
          </mc:Choice>
          <mc:Fallback xmlns="">
            <p:sp>
              <p:nvSpPr>
                <p:cNvPr id="37" name="TextBox 36">
                  <a:extLst>
                    <a:ext uri="{FF2B5EF4-FFF2-40B4-BE49-F238E27FC236}">
                      <a16:creationId xmlns:a16="http://schemas.microsoft.com/office/drawing/2014/main" id="{74A8A956-3F2B-402C-9CF4-1E0BD7680C6A}"/>
                    </a:ext>
                  </a:extLst>
                </p:cNvPr>
                <p:cNvSpPr txBox="1">
                  <a:spLocks noRot="1" noChangeAspect="1" noMove="1" noResize="1" noEditPoints="1" noAdjustHandles="1" noChangeArrowheads="1" noChangeShapeType="1" noTextEdit="1"/>
                </p:cNvSpPr>
                <p:nvPr/>
              </p:nvSpPr>
              <p:spPr>
                <a:xfrm>
                  <a:off x="7522535" y="5707847"/>
                  <a:ext cx="397866" cy="438005"/>
                </a:xfrm>
                <a:prstGeom prst="rect">
                  <a:avLst/>
                </a:prstGeom>
                <a:blipFill>
                  <a:blip r:embed="rId11"/>
                  <a:stretch>
                    <a:fillRect b="-1389"/>
                  </a:stretch>
                </a:blipFill>
              </p:spPr>
              <p:txBody>
                <a:bodyPr/>
                <a:lstStyle/>
                <a:p>
                  <a:r>
                    <a:rPr lang="en-GB">
                      <a:noFill/>
                    </a:rPr>
                    <a:t> </a:t>
                  </a:r>
                </a:p>
              </p:txBody>
            </p:sp>
          </mc:Fallback>
        </mc:AlternateContent>
        <p:cxnSp>
          <p:nvCxnSpPr>
            <p:cNvPr id="38" name="Straight Connector 37">
              <a:extLst>
                <a:ext uri="{FF2B5EF4-FFF2-40B4-BE49-F238E27FC236}">
                  <a16:creationId xmlns:a16="http://schemas.microsoft.com/office/drawing/2014/main" id="{9E2F46A2-40D8-470F-9B0C-B8035258269F}"/>
                </a:ext>
              </a:extLst>
            </p:cNvPr>
            <p:cNvCxnSpPr>
              <a:cxnSpLocks/>
            </p:cNvCxnSpPr>
            <p:nvPr/>
          </p:nvCxnSpPr>
          <p:spPr>
            <a:xfrm>
              <a:off x="7678988" y="5503661"/>
              <a:ext cx="0" cy="204186"/>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39" name="TextBox 38">
                  <a:extLst>
                    <a:ext uri="{FF2B5EF4-FFF2-40B4-BE49-F238E27FC236}">
                      <a16:creationId xmlns:a16="http://schemas.microsoft.com/office/drawing/2014/main" id="{92E2E1A2-F587-4FDF-975F-1EC592D6D3DD}"/>
                    </a:ext>
                  </a:extLst>
                </p:cNvPr>
                <p:cNvSpPr txBox="1"/>
                <p:nvPr/>
              </p:nvSpPr>
              <p:spPr>
                <a:xfrm>
                  <a:off x="8019567" y="5707847"/>
                  <a:ext cx="397866" cy="43800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1200" i="1" smtClean="0">
                                <a:latin typeface="Cambria Math" panose="02040503050406030204" pitchFamily="18" charset="0"/>
                              </a:rPr>
                            </m:ctrlPr>
                          </m:fPr>
                          <m:num>
                            <m:r>
                              <a:rPr lang="en-GB" sz="1200" b="0" i="1" smtClean="0">
                                <a:latin typeface="Cambria Math" panose="02040503050406030204" pitchFamily="18" charset="0"/>
                              </a:rPr>
                              <m:t>24</m:t>
                            </m:r>
                          </m:num>
                          <m:den>
                            <m:r>
                              <a:rPr lang="en-GB" sz="1200" b="0" i="1" smtClean="0">
                                <a:latin typeface="Cambria Math" panose="02040503050406030204" pitchFamily="18" charset="0"/>
                              </a:rPr>
                              <m:t>4</m:t>
                            </m:r>
                          </m:den>
                        </m:f>
                      </m:oMath>
                    </m:oMathPara>
                  </a14:m>
                  <a:endParaRPr lang="en-GB" sz="1200" dirty="0"/>
                </a:p>
              </p:txBody>
            </p:sp>
          </mc:Choice>
          <mc:Fallback xmlns="">
            <p:sp>
              <p:nvSpPr>
                <p:cNvPr id="39" name="TextBox 38">
                  <a:extLst>
                    <a:ext uri="{FF2B5EF4-FFF2-40B4-BE49-F238E27FC236}">
                      <a16:creationId xmlns:a16="http://schemas.microsoft.com/office/drawing/2014/main" id="{92E2E1A2-F587-4FDF-975F-1EC592D6D3DD}"/>
                    </a:ext>
                  </a:extLst>
                </p:cNvPr>
                <p:cNvSpPr txBox="1">
                  <a:spLocks noRot="1" noChangeAspect="1" noMove="1" noResize="1" noEditPoints="1" noAdjustHandles="1" noChangeArrowheads="1" noChangeShapeType="1" noTextEdit="1"/>
                </p:cNvSpPr>
                <p:nvPr/>
              </p:nvSpPr>
              <p:spPr>
                <a:xfrm>
                  <a:off x="8019567" y="5707847"/>
                  <a:ext cx="397866" cy="438005"/>
                </a:xfrm>
                <a:prstGeom prst="rect">
                  <a:avLst/>
                </a:prstGeom>
                <a:blipFill>
                  <a:blip r:embed="rId12"/>
                  <a:stretch>
                    <a:fillRect b="-1389"/>
                  </a:stretch>
                </a:blipFill>
              </p:spPr>
              <p:txBody>
                <a:bodyPr/>
                <a:lstStyle/>
                <a:p>
                  <a:r>
                    <a:rPr lang="en-GB">
                      <a:noFill/>
                    </a:rPr>
                    <a:t> </a:t>
                  </a:r>
                </a:p>
              </p:txBody>
            </p:sp>
          </mc:Fallback>
        </mc:AlternateContent>
        <p:cxnSp>
          <p:nvCxnSpPr>
            <p:cNvPr id="40" name="Straight Connector 39">
              <a:extLst>
                <a:ext uri="{FF2B5EF4-FFF2-40B4-BE49-F238E27FC236}">
                  <a16:creationId xmlns:a16="http://schemas.microsoft.com/office/drawing/2014/main" id="{1B42F111-C6D2-4C4A-8E7E-E5EF5101CB80}"/>
                </a:ext>
              </a:extLst>
            </p:cNvPr>
            <p:cNvCxnSpPr>
              <a:cxnSpLocks/>
            </p:cNvCxnSpPr>
            <p:nvPr/>
          </p:nvCxnSpPr>
          <p:spPr>
            <a:xfrm>
              <a:off x="8176020" y="5503661"/>
              <a:ext cx="0" cy="204186"/>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41" name="TextBox 40">
                  <a:extLst>
                    <a:ext uri="{FF2B5EF4-FFF2-40B4-BE49-F238E27FC236}">
                      <a16:creationId xmlns:a16="http://schemas.microsoft.com/office/drawing/2014/main" id="{375FE576-A769-4CD2-8439-F59976491F1E}"/>
                    </a:ext>
                  </a:extLst>
                </p:cNvPr>
                <p:cNvSpPr txBox="1"/>
                <p:nvPr/>
              </p:nvSpPr>
              <p:spPr>
                <a:xfrm>
                  <a:off x="8547730" y="5707847"/>
                  <a:ext cx="397866" cy="43800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1200" i="1" smtClean="0">
                                <a:latin typeface="Cambria Math" panose="02040503050406030204" pitchFamily="18" charset="0"/>
                              </a:rPr>
                            </m:ctrlPr>
                          </m:fPr>
                          <m:num>
                            <m:r>
                              <a:rPr lang="en-GB" sz="1200" b="0" i="1" smtClean="0">
                                <a:latin typeface="Cambria Math" panose="02040503050406030204" pitchFamily="18" charset="0"/>
                              </a:rPr>
                              <m:t>27</m:t>
                            </m:r>
                          </m:num>
                          <m:den>
                            <m:r>
                              <a:rPr lang="en-GB" sz="1200" b="0" i="1" smtClean="0">
                                <a:latin typeface="Cambria Math" panose="02040503050406030204" pitchFamily="18" charset="0"/>
                              </a:rPr>
                              <m:t>4</m:t>
                            </m:r>
                          </m:den>
                        </m:f>
                      </m:oMath>
                    </m:oMathPara>
                  </a14:m>
                  <a:endParaRPr lang="en-GB" sz="1200" dirty="0"/>
                </a:p>
              </p:txBody>
            </p:sp>
          </mc:Choice>
          <mc:Fallback xmlns="">
            <p:sp>
              <p:nvSpPr>
                <p:cNvPr id="41" name="TextBox 40">
                  <a:extLst>
                    <a:ext uri="{FF2B5EF4-FFF2-40B4-BE49-F238E27FC236}">
                      <a16:creationId xmlns:a16="http://schemas.microsoft.com/office/drawing/2014/main" id="{375FE576-A769-4CD2-8439-F59976491F1E}"/>
                    </a:ext>
                  </a:extLst>
                </p:cNvPr>
                <p:cNvSpPr txBox="1">
                  <a:spLocks noRot="1" noChangeAspect="1" noMove="1" noResize="1" noEditPoints="1" noAdjustHandles="1" noChangeArrowheads="1" noChangeShapeType="1" noTextEdit="1"/>
                </p:cNvSpPr>
                <p:nvPr/>
              </p:nvSpPr>
              <p:spPr>
                <a:xfrm>
                  <a:off x="8547730" y="5707847"/>
                  <a:ext cx="397866" cy="438005"/>
                </a:xfrm>
                <a:prstGeom prst="rect">
                  <a:avLst/>
                </a:prstGeom>
                <a:blipFill>
                  <a:blip r:embed="rId13"/>
                  <a:stretch>
                    <a:fillRect b="-1389"/>
                  </a:stretch>
                </a:blipFill>
              </p:spPr>
              <p:txBody>
                <a:bodyPr/>
                <a:lstStyle/>
                <a:p>
                  <a:r>
                    <a:rPr lang="en-GB">
                      <a:noFill/>
                    </a:rPr>
                    <a:t> </a:t>
                  </a:r>
                </a:p>
              </p:txBody>
            </p:sp>
          </mc:Fallback>
        </mc:AlternateContent>
        <p:cxnSp>
          <p:nvCxnSpPr>
            <p:cNvPr id="42" name="Straight Connector 41">
              <a:extLst>
                <a:ext uri="{FF2B5EF4-FFF2-40B4-BE49-F238E27FC236}">
                  <a16:creationId xmlns:a16="http://schemas.microsoft.com/office/drawing/2014/main" id="{A0CF3F93-B639-494F-A199-6878E9BF861A}"/>
                </a:ext>
              </a:extLst>
            </p:cNvPr>
            <p:cNvCxnSpPr>
              <a:cxnSpLocks/>
            </p:cNvCxnSpPr>
            <p:nvPr/>
          </p:nvCxnSpPr>
          <p:spPr>
            <a:xfrm>
              <a:off x="8704183" y="5503661"/>
              <a:ext cx="0" cy="204186"/>
            </a:xfrm>
            <a:prstGeom prst="line">
              <a:avLst/>
            </a:prstGeom>
            <a:ln w="19050"/>
          </p:spPr>
          <p:style>
            <a:lnRef idx="1">
              <a:schemeClr val="dk1"/>
            </a:lnRef>
            <a:fillRef idx="0">
              <a:schemeClr val="dk1"/>
            </a:fillRef>
            <a:effectRef idx="0">
              <a:schemeClr val="dk1"/>
            </a:effectRef>
            <a:fontRef idx="minor">
              <a:schemeClr val="tx1"/>
            </a:fontRef>
          </p:style>
        </p:cxnSp>
        <p:sp>
          <p:nvSpPr>
            <p:cNvPr id="61" name="TextBox 60">
              <a:extLst>
                <a:ext uri="{FF2B5EF4-FFF2-40B4-BE49-F238E27FC236}">
                  <a16:creationId xmlns:a16="http://schemas.microsoft.com/office/drawing/2014/main" id="{745EA4DE-24F9-420A-AAC8-061A42141D1F}"/>
                </a:ext>
              </a:extLst>
            </p:cNvPr>
            <p:cNvSpPr txBox="1"/>
            <p:nvPr/>
          </p:nvSpPr>
          <p:spPr>
            <a:xfrm>
              <a:off x="4298054" y="5203785"/>
              <a:ext cx="532518" cy="307777"/>
            </a:xfrm>
            <a:prstGeom prst="rect">
              <a:avLst/>
            </a:prstGeom>
            <a:noFill/>
          </p:spPr>
          <p:txBody>
            <a:bodyPr wrap="none" rtlCol="0">
              <a:spAutoFit/>
            </a:bodyPr>
            <a:lstStyle/>
            <a:p>
              <a:r>
                <a:rPr lang="en-GB" sz="1400" dirty="0"/>
                <a:t>0.75</a:t>
              </a:r>
            </a:p>
          </p:txBody>
        </p:sp>
        <p:sp>
          <p:nvSpPr>
            <p:cNvPr id="62" name="TextBox 61">
              <a:extLst>
                <a:ext uri="{FF2B5EF4-FFF2-40B4-BE49-F238E27FC236}">
                  <a16:creationId xmlns:a16="http://schemas.microsoft.com/office/drawing/2014/main" id="{0E30E3C3-E400-4F4A-95FB-CE48CAF2D865}"/>
                </a:ext>
              </a:extLst>
            </p:cNvPr>
            <p:cNvSpPr txBox="1"/>
            <p:nvPr/>
          </p:nvSpPr>
          <p:spPr>
            <a:xfrm>
              <a:off x="4820362" y="5203785"/>
              <a:ext cx="433132" cy="307777"/>
            </a:xfrm>
            <a:prstGeom prst="rect">
              <a:avLst/>
            </a:prstGeom>
            <a:noFill/>
          </p:spPr>
          <p:txBody>
            <a:bodyPr wrap="none" rtlCol="0">
              <a:spAutoFit/>
            </a:bodyPr>
            <a:lstStyle/>
            <a:p>
              <a:r>
                <a:rPr lang="en-GB" sz="1400" dirty="0"/>
                <a:t>1.5</a:t>
              </a:r>
            </a:p>
          </p:txBody>
        </p:sp>
        <p:sp>
          <p:nvSpPr>
            <p:cNvPr id="63" name="TextBox 62">
              <a:extLst>
                <a:ext uri="{FF2B5EF4-FFF2-40B4-BE49-F238E27FC236}">
                  <a16:creationId xmlns:a16="http://schemas.microsoft.com/office/drawing/2014/main" id="{6B12CC6A-D339-4730-9ADC-D91BBDF94DAF}"/>
                </a:ext>
              </a:extLst>
            </p:cNvPr>
            <p:cNvSpPr txBox="1"/>
            <p:nvPr/>
          </p:nvSpPr>
          <p:spPr>
            <a:xfrm>
              <a:off x="5346916" y="5214720"/>
              <a:ext cx="532518" cy="307777"/>
            </a:xfrm>
            <a:prstGeom prst="rect">
              <a:avLst/>
            </a:prstGeom>
            <a:noFill/>
          </p:spPr>
          <p:txBody>
            <a:bodyPr wrap="none" rtlCol="0">
              <a:spAutoFit/>
            </a:bodyPr>
            <a:lstStyle/>
            <a:p>
              <a:r>
                <a:rPr lang="en-GB" sz="1400" dirty="0"/>
                <a:t>2.25</a:t>
              </a:r>
            </a:p>
          </p:txBody>
        </p:sp>
        <p:sp>
          <p:nvSpPr>
            <p:cNvPr id="64" name="TextBox 63">
              <a:extLst>
                <a:ext uri="{FF2B5EF4-FFF2-40B4-BE49-F238E27FC236}">
                  <a16:creationId xmlns:a16="http://schemas.microsoft.com/office/drawing/2014/main" id="{B3CDB405-AC02-4156-B260-3780A780FC1C}"/>
                </a:ext>
              </a:extLst>
            </p:cNvPr>
            <p:cNvSpPr txBox="1"/>
            <p:nvPr/>
          </p:nvSpPr>
          <p:spPr>
            <a:xfrm>
              <a:off x="5879434" y="5203785"/>
              <a:ext cx="433132" cy="307777"/>
            </a:xfrm>
            <a:prstGeom prst="rect">
              <a:avLst/>
            </a:prstGeom>
            <a:noFill/>
          </p:spPr>
          <p:txBody>
            <a:bodyPr wrap="none" rtlCol="0">
              <a:spAutoFit/>
            </a:bodyPr>
            <a:lstStyle/>
            <a:p>
              <a:r>
                <a:rPr lang="en-GB" sz="1400" dirty="0"/>
                <a:t>3.0</a:t>
              </a:r>
            </a:p>
          </p:txBody>
        </p:sp>
        <p:sp>
          <p:nvSpPr>
            <p:cNvPr id="65" name="TextBox 64">
              <a:extLst>
                <a:ext uri="{FF2B5EF4-FFF2-40B4-BE49-F238E27FC236}">
                  <a16:creationId xmlns:a16="http://schemas.microsoft.com/office/drawing/2014/main" id="{82EEBE9C-8D4F-4928-9F4E-27D6E2DB44F8}"/>
                </a:ext>
              </a:extLst>
            </p:cNvPr>
            <p:cNvSpPr txBox="1"/>
            <p:nvPr/>
          </p:nvSpPr>
          <p:spPr>
            <a:xfrm>
              <a:off x="6365230" y="5200048"/>
              <a:ext cx="532518" cy="307777"/>
            </a:xfrm>
            <a:prstGeom prst="rect">
              <a:avLst/>
            </a:prstGeom>
            <a:noFill/>
          </p:spPr>
          <p:txBody>
            <a:bodyPr wrap="none" rtlCol="0">
              <a:spAutoFit/>
            </a:bodyPr>
            <a:lstStyle/>
            <a:p>
              <a:r>
                <a:rPr lang="en-GB" sz="1400" dirty="0"/>
                <a:t>3.75</a:t>
              </a:r>
            </a:p>
          </p:txBody>
        </p:sp>
        <p:sp>
          <p:nvSpPr>
            <p:cNvPr id="66" name="TextBox 65">
              <a:extLst>
                <a:ext uri="{FF2B5EF4-FFF2-40B4-BE49-F238E27FC236}">
                  <a16:creationId xmlns:a16="http://schemas.microsoft.com/office/drawing/2014/main" id="{E2A4F339-486F-40EF-8769-3FDC18F7C5C2}"/>
                </a:ext>
              </a:extLst>
            </p:cNvPr>
            <p:cNvSpPr txBox="1"/>
            <p:nvPr/>
          </p:nvSpPr>
          <p:spPr>
            <a:xfrm>
              <a:off x="6928036" y="5200048"/>
              <a:ext cx="433132" cy="307777"/>
            </a:xfrm>
            <a:prstGeom prst="rect">
              <a:avLst/>
            </a:prstGeom>
            <a:noFill/>
          </p:spPr>
          <p:txBody>
            <a:bodyPr wrap="none" rtlCol="0">
              <a:spAutoFit/>
            </a:bodyPr>
            <a:lstStyle/>
            <a:p>
              <a:r>
                <a:rPr lang="en-GB" sz="1400" dirty="0"/>
                <a:t>4.5</a:t>
              </a:r>
            </a:p>
          </p:txBody>
        </p:sp>
        <p:sp>
          <p:nvSpPr>
            <p:cNvPr id="67" name="TextBox 66">
              <a:extLst>
                <a:ext uri="{FF2B5EF4-FFF2-40B4-BE49-F238E27FC236}">
                  <a16:creationId xmlns:a16="http://schemas.microsoft.com/office/drawing/2014/main" id="{B2E15AA7-B8F2-406F-A5C3-CF5984431222}"/>
                </a:ext>
              </a:extLst>
            </p:cNvPr>
            <p:cNvSpPr txBox="1"/>
            <p:nvPr/>
          </p:nvSpPr>
          <p:spPr>
            <a:xfrm>
              <a:off x="7446711" y="5195884"/>
              <a:ext cx="532518" cy="307777"/>
            </a:xfrm>
            <a:prstGeom prst="rect">
              <a:avLst/>
            </a:prstGeom>
            <a:noFill/>
          </p:spPr>
          <p:txBody>
            <a:bodyPr wrap="none" rtlCol="0">
              <a:spAutoFit/>
            </a:bodyPr>
            <a:lstStyle/>
            <a:p>
              <a:r>
                <a:rPr lang="en-GB" sz="1400" dirty="0"/>
                <a:t>5.25</a:t>
              </a:r>
            </a:p>
          </p:txBody>
        </p:sp>
        <p:sp>
          <p:nvSpPr>
            <p:cNvPr id="68" name="TextBox 67">
              <a:extLst>
                <a:ext uri="{FF2B5EF4-FFF2-40B4-BE49-F238E27FC236}">
                  <a16:creationId xmlns:a16="http://schemas.microsoft.com/office/drawing/2014/main" id="{402DAC2D-24D5-46E6-8DE1-BD892EB80771}"/>
                </a:ext>
              </a:extLst>
            </p:cNvPr>
            <p:cNvSpPr txBox="1"/>
            <p:nvPr/>
          </p:nvSpPr>
          <p:spPr>
            <a:xfrm>
              <a:off x="7953231" y="5186720"/>
              <a:ext cx="433132" cy="307777"/>
            </a:xfrm>
            <a:prstGeom prst="rect">
              <a:avLst/>
            </a:prstGeom>
            <a:noFill/>
          </p:spPr>
          <p:txBody>
            <a:bodyPr wrap="none" rtlCol="0">
              <a:spAutoFit/>
            </a:bodyPr>
            <a:lstStyle/>
            <a:p>
              <a:r>
                <a:rPr lang="en-GB" sz="1400" dirty="0"/>
                <a:t>6.0</a:t>
              </a:r>
            </a:p>
          </p:txBody>
        </p:sp>
        <p:sp>
          <p:nvSpPr>
            <p:cNvPr id="69" name="TextBox 68">
              <a:extLst>
                <a:ext uri="{FF2B5EF4-FFF2-40B4-BE49-F238E27FC236}">
                  <a16:creationId xmlns:a16="http://schemas.microsoft.com/office/drawing/2014/main" id="{80FD4F4E-7561-44A6-A2AA-169071666A5B}"/>
                </a:ext>
              </a:extLst>
            </p:cNvPr>
            <p:cNvSpPr txBox="1"/>
            <p:nvPr/>
          </p:nvSpPr>
          <p:spPr>
            <a:xfrm>
              <a:off x="8441315" y="5204214"/>
              <a:ext cx="532518" cy="307777"/>
            </a:xfrm>
            <a:prstGeom prst="rect">
              <a:avLst/>
            </a:prstGeom>
            <a:noFill/>
          </p:spPr>
          <p:txBody>
            <a:bodyPr wrap="none" rtlCol="0">
              <a:spAutoFit/>
            </a:bodyPr>
            <a:lstStyle/>
            <a:p>
              <a:r>
                <a:rPr lang="en-GB" sz="1400" dirty="0"/>
                <a:t>6.75</a:t>
              </a:r>
            </a:p>
          </p:txBody>
        </p:sp>
      </p:grpSp>
    </p:spTree>
    <p:extLst>
      <p:ext uri="{BB962C8B-B14F-4D97-AF65-F5344CB8AC3E}">
        <p14:creationId xmlns:p14="http://schemas.microsoft.com/office/powerpoint/2010/main" val="32825724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2" name="TextBox 1">
            <a:extLst>
              <a:ext uri="{FF2B5EF4-FFF2-40B4-BE49-F238E27FC236}">
                <a16:creationId xmlns:a16="http://schemas.microsoft.com/office/drawing/2014/main" id="{721D4B6F-4AD2-42AA-B8D2-DCD06FCFCB30}"/>
              </a:ext>
            </a:extLst>
          </p:cNvPr>
          <p:cNvSpPr txBox="1"/>
          <p:nvPr/>
        </p:nvSpPr>
        <p:spPr>
          <a:xfrm>
            <a:off x="5299969" y="257455"/>
            <a:ext cx="2146742" cy="369332"/>
          </a:xfrm>
          <a:prstGeom prst="rect">
            <a:avLst/>
          </a:prstGeom>
          <a:noFill/>
          <a:ln>
            <a:solidFill>
              <a:schemeClr val="tx1"/>
            </a:solidFill>
          </a:ln>
        </p:spPr>
        <p:txBody>
          <a:bodyPr wrap="none" rtlCol="0">
            <a:spAutoFit/>
          </a:bodyPr>
          <a:lstStyle/>
          <a:p>
            <a:r>
              <a:rPr lang="en-GB" dirty="0"/>
              <a:t>I know ……so…….</a:t>
            </a:r>
          </a:p>
        </p:txBody>
      </p: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BB3C14DA-D822-48DE-A1E2-33E1EC401032}"/>
                  </a:ext>
                </a:extLst>
              </p:cNvPr>
              <p:cNvSpPr txBox="1"/>
              <p:nvPr/>
            </p:nvSpPr>
            <p:spPr>
              <a:xfrm>
                <a:off x="583542" y="1052726"/>
                <a:ext cx="5290231" cy="4683077"/>
              </a:xfrm>
              <a:prstGeom prst="rect">
                <a:avLst/>
              </a:prstGeom>
              <a:noFill/>
            </p:spPr>
            <p:txBody>
              <a:bodyPr wrap="none" rtlCol="0">
                <a:spAutoFit/>
              </a:bodyPr>
              <a:lstStyle/>
              <a:p>
                <a:r>
                  <a:rPr lang="en-GB" dirty="0"/>
                  <a:t>Here are the first 5 multiples in the 1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2</m:t>
                        </m:r>
                      </m:den>
                    </m:f>
                  </m:oMath>
                </a14:m>
                <a:r>
                  <a:rPr lang="en-GB" dirty="0"/>
                  <a:t> times table</a:t>
                </a:r>
              </a:p>
              <a:p>
                <a:endParaRPr lang="en-GB" dirty="0"/>
              </a:p>
              <a:p>
                <a:r>
                  <a:rPr lang="en-GB" dirty="0"/>
                  <a:t>1 x 1 </a:t>
                </a:r>
                <a14:m>
                  <m:oMath xmlns:m="http://schemas.openxmlformats.org/officeDocument/2006/math">
                    <m:f>
                      <m:fPr>
                        <m:ctrlPr>
                          <a:rPr lang="en-GB" i="1">
                            <a:latin typeface="Cambria Math" panose="02040503050406030204" pitchFamily="18" charset="0"/>
                          </a:rPr>
                        </m:ctrlPr>
                      </m:fPr>
                      <m:num>
                        <m:r>
                          <a:rPr lang="en-GB" i="1">
                            <a:latin typeface="Cambria Math" panose="02040503050406030204" pitchFamily="18" charset="0"/>
                          </a:rPr>
                          <m:t>1</m:t>
                        </m:r>
                      </m:num>
                      <m:den>
                        <m:r>
                          <a:rPr lang="en-GB" i="1">
                            <a:latin typeface="Cambria Math" panose="02040503050406030204" pitchFamily="18" charset="0"/>
                          </a:rPr>
                          <m:t>2</m:t>
                        </m:r>
                      </m:den>
                    </m:f>
                  </m:oMath>
                </a14:m>
                <a:r>
                  <a:rPr lang="en-GB" dirty="0"/>
                  <a:t> =1 </a:t>
                </a:r>
                <a14:m>
                  <m:oMath xmlns:m="http://schemas.openxmlformats.org/officeDocument/2006/math">
                    <m:f>
                      <m:fPr>
                        <m:ctrlPr>
                          <a:rPr lang="en-GB" i="1">
                            <a:latin typeface="Cambria Math" panose="02040503050406030204" pitchFamily="18" charset="0"/>
                          </a:rPr>
                        </m:ctrlPr>
                      </m:fPr>
                      <m:num>
                        <m:r>
                          <a:rPr lang="en-GB" i="1">
                            <a:latin typeface="Cambria Math" panose="02040503050406030204" pitchFamily="18" charset="0"/>
                          </a:rPr>
                          <m:t>1</m:t>
                        </m:r>
                      </m:num>
                      <m:den>
                        <m:r>
                          <a:rPr lang="en-GB" i="1">
                            <a:latin typeface="Cambria Math" panose="02040503050406030204" pitchFamily="18" charset="0"/>
                          </a:rPr>
                          <m:t>2</m:t>
                        </m:r>
                      </m:den>
                    </m:f>
                  </m:oMath>
                </a14:m>
                <a:endParaRPr lang="en-GB" dirty="0"/>
              </a:p>
              <a:p>
                <a:endParaRPr lang="en-GB" dirty="0"/>
              </a:p>
              <a:p>
                <a:r>
                  <a:rPr lang="en-GB" dirty="0"/>
                  <a:t>2 x 1 </a:t>
                </a:r>
                <a14:m>
                  <m:oMath xmlns:m="http://schemas.openxmlformats.org/officeDocument/2006/math">
                    <m:f>
                      <m:fPr>
                        <m:ctrlPr>
                          <a:rPr lang="en-GB" i="1">
                            <a:latin typeface="Cambria Math" panose="02040503050406030204" pitchFamily="18" charset="0"/>
                          </a:rPr>
                        </m:ctrlPr>
                      </m:fPr>
                      <m:num>
                        <m:r>
                          <a:rPr lang="en-GB" i="1">
                            <a:latin typeface="Cambria Math" panose="02040503050406030204" pitchFamily="18" charset="0"/>
                          </a:rPr>
                          <m:t>1</m:t>
                        </m:r>
                      </m:num>
                      <m:den>
                        <m:r>
                          <a:rPr lang="en-GB" i="1">
                            <a:latin typeface="Cambria Math" panose="02040503050406030204" pitchFamily="18" charset="0"/>
                          </a:rPr>
                          <m:t>2</m:t>
                        </m:r>
                      </m:den>
                    </m:f>
                  </m:oMath>
                </a14:m>
                <a:r>
                  <a:rPr lang="en-GB" dirty="0"/>
                  <a:t> = 3</a:t>
                </a:r>
              </a:p>
              <a:p>
                <a:endParaRPr lang="en-GB" dirty="0"/>
              </a:p>
              <a:p>
                <a:r>
                  <a:rPr lang="en-GB" dirty="0"/>
                  <a:t>3 x 1 </a:t>
                </a:r>
                <a14:m>
                  <m:oMath xmlns:m="http://schemas.openxmlformats.org/officeDocument/2006/math">
                    <m:f>
                      <m:fPr>
                        <m:ctrlPr>
                          <a:rPr lang="en-GB" i="1">
                            <a:latin typeface="Cambria Math" panose="02040503050406030204" pitchFamily="18" charset="0"/>
                          </a:rPr>
                        </m:ctrlPr>
                      </m:fPr>
                      <m:num>
                        <m:r>
                          <a:rPr lang="en-GB" i="1">
                            <a:latin typeface="Cambria Math" panose="02040503050406030204" pitchFamily="18" charset="0"/>
                          </a:rPr>
                          <m:t>1</m:t>
                        </m:r>
                      </m:num>
                      <m:den>
                        <m:r>
                          <a:rPr lang="en-GB" i="1">
                            <a:latin typeface="Cambria Math" panose="02040503050406030204" pitchFamily="18" charset="0"/>
                          </a:rPr>
                          <m:t>2</m:t>
                        </m:r>
                      </m:den>
                    </m:f>
                  </m:oMath>
                </a14:m>
                <a:r>
                  <a:rPr lang="en-GB" dirty="0"/>
                  <a:t> = 4</a:t>
                </a:r>
                <a14:m>
                  <m:oMath xmlns:m="http://schemas.openxmlformats.org/officeDocument/2006/math">
                    <m:f>
                      <m:fPr>
                        <m:ctrlPr>
                          <a:rPr lang="en-GB" i="1">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2</m:t>
                        </m:r>
                      </m:den>
                    </m:f>
                  </m:oMath>
                </a14:m>
                <a:endParaRPr lang="en-GB" dirty="0"/>
              </a:p>
              <a:p>
                <a:endParaRPr lang="en-GB" dirty="0"/>
              </a:p>
              <a:p>
                <a:r>
                  <a:rPr lang="en-GB" dirty="0"/>
                  <a:t>4 x 1 </a:t>
                </a:r>
                <a14:m>
                  <m:oMath xmlns:m="http://schemas.openxmlformats.org/officeDocument/2006/math">
                    <m:f>
                      <m:fPr>
                        <m:ctrlPr>
                          <a:rPr lang="en-GB" i="1">
                            <a:latin typeface="Cambria Math" panose="02040503050406030204" pitchFamily="18" charset="0"/>
                          </a:rPr>
                        </m:ctrlPr>
                      </m:fPr>
                      <m:num>
                        <m:r>
                          <a:rPr lang="en-GB" i="1">
                            <a:latin typeface="Cambria Math" panose="02040503050406030204" pitchFamily="18" charset="0"/>
                          </a:rPr>
                          <m:t>1</m:t>
                        </m:r>
                      </m:num>
                      <m:den>
                        <m:r>
                          <a:rPr lang="en-GB" i="1">
                            <a:latin typeface="Cambria Math" panose="02040503050406030204" pitchFamily="18" charset="0"/>
                          </a:rPr>
                          <m:t>2</m:t>
                        </m:r>
                      </m:den>
                    </m:f>
                  </m:oMath>
                </a14:m>
                <a:r>
                  <a:rPr lang="en-GB" dirty="0"/>
                  <a:t> = 6</a:t>
                </a:r>
              </a:p>
              <a:p>
                <a:endParaRPr lang="en-GB" dirty="0"/>
              </a:p>
              <a:p>
                <a:r>
                  <a:rPr lang="en-GB" dirty="0"/>
                  <a:t>5 x 1 </a:t>
                </a:r>
                <a14:m>
                  <m:oMath xmlns:m="http://schemas.openxmlformats.org/officeDocument/2006/math">
                    <m:f>
                      <m:fPr>
                        <m:ctrlPr>
                          <a:rPr lang="en-GB" i="1">
                            <a:latin typeface="Cambria Math" panose="02040503050406030204" pitchFamily="18" charset="0"/>
                          </a:rPr>
                        </m:ctrlPr>
                      </m:fPr>
                      <m:num>
                        <m:r>
                          <a:rPr lang="en-GB" i="1">
                            <a:latin typeface="Cambria Math" panose="02040503050406030204" pitchFamily="18" charset="0"/>
                          </a:rPr>
                          <m:t>1</m:t>
                        </m:r>
                      </m:num>
                      <m:den>
                        <m:r>
                          <a:rPr lang="en-GB" i="1">
                            <a:latin typeface="Cambria Math" panose="02040503050406030204" pitchFamily="18" charset="0"/>
                          </a:rPr>
                          <m:t>2</m:t>
                        </m:r>
                      </m:den>
                    </m:f>
                  </m:oMath>
                </a14:m>
                <a:r>
                  <a:rPr lang="en-GB" dirty="0"/>
                  <a:t> = 7</a:t>
                </a:r>
                <a14:m>
                  <m:oMath xmlns:m="http://schemas.openxmlformats.org/officeDocument/2006/math">
                    <m:f>
                      <m:fPr>
                        <m:ctrlPr>
                          <a:rPr lang="en-GB" i="1">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2</m:t>
                        </m:r>
                      </m:den>
                    </m:f>
                  </m:oMath>
                </a14:m>
                <a:endParaRPr lang="en-GB" dirty="0"/>
              </a:p>
              <a:p>
                <a:endParaRPr lang="en-GB" i="1" dirty="0"/>
              </a:p>
              <a:p>
                <a:endParaRPr lang="en-GB" i="1" dirty="0"/>
              </a:p>
              <a:p>
                <a:endParaRPr lang="en-GB" dirty="0"/>
              </a:p>
            </p:txBody>
          </p:sp>
        </mc:Choice>
        <mc:Fallback xmlns="">
          <p:sp>
            <p:nvSpPr>
              <p:cNvPr id="3" name="TextBox 2">
                <a:extLst>
                  <a:ext uri="{FF2B5EF4-FFF2-40B4-BE49-F238E27FC236}">
                    <a16:creationId xmlns:a16="http://schemas.microsoft.com/office/drawing/2014/main" id="{BB3C14DA-D822-48DE-A1E2-33E1EC401032}"/>
                  </a:ext>
                </a:extLst>
              </p:cNvPr>
              <p:cNvSpPr txBox="1">
                <a:spLocks noRot="1" noChangeAspect="1" noMove="1" noResize="1" noEditPoints="1" noAdjustHandles="1" noChangeArrowheads="1" noChangeShapeType="1" noTextEdit="1"/>
              </p:cNvSpPr>
              <p:nvPr/>
            </p:nvSpPr>
            <p:spPr>
              <a:xfrm>
                <a:off x="583542" y="1052726"/>
                <a:ext cx="5290231" cy="4683077"/>
              </a:xfrm>
              <a:prstGeom prst="rect">
                <a:avLst/>
              </a:prstGeom>
              <a:blipFill>
                <a:blip r:embed="rId3"/>
                <a:stretch>
                  <a:fillRect l="-103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09E004E1-6AEE-4084-9EF3-9A79FA8A498D}"/>
                  </a:ext>
                </a:extLst>
              </p:cNvPr>
              <p:cNvSpPr txBox="1"/>
              <p:nvPr/>
            </p:nvSpPr>
            <p:spPr>
              <a:xfrm>
                <a:off x="6628058" y="1162975"/>
                <a:ext cx="2980303" cy="3662541"/>
              </a:xfrm>
              <a:prstGeom prst="rect">
                <a:avLst/>
              </a:prstGeom>
              <a:noFill/>
            </p:spPr>
            <p:txBody>
              <a:bodyPr wrap="none" rtlCol="0">
                <a:spAutoFit/>
              </a:bodyPr>
              <a:lstStyle/>
              <a:p>
                <a:r>
                  <a:rPr lang="en-GB" dirty="0"/>
                  <a:t>Use this information to find:</a:t>
                </a:r>
              </a:p>
              <a:p>
                <a:endParaRPr lang="en-GB" dirty="0"/>
              </a:p>
              <a:p>
                <a:r>
                  <a:rPr lang="en-GB" dirty="0"/>
                  <a:t>7 x 1 </a:t>
                </a:r>
                <a14:m>
                  <m:oMath xmlns:m="http://schemas.openxmlformats.org/officeDocument/2006/math">
                    <m:f>
                      <m:fPr>
                        <m:ctrlPr>
                          <a:rPr lang="en-GB" i="1">
                            <a:latin typeface="Cambria Math" panose="02040503050406030204" pitchFamily="18" charset="0"/>
                          </a:rPr>
                        </m:ctrlPr>
                      </m:fPr>
                      <m:num>
                        <m:r>
                          <a:rPr lang="en-GB" i="1">
                            <a:latin typeface="Cambria Math" panose="02040503050406030204" pitchFamily="18" charset="0"/>
                          </a:rPr>
                          <m:t>1</m:t>
                        </m:r>
                      </m:num>
                      <m:den>
                        <m:r>
                          <a:rPr lang="en-GB" i="1">
                            <a:latin typeface="Cambria Math" panose="02040503050406030204" pitchFamily="18" charset="0"/>
                          </a:rPr>
                          <m:t>2</m:t>
                        </m:r>
                      </m:den>
                    </m:f>
                  </m:oMath>
                </a14:m>
                <a:r>
                  <a:rPr lang="en-GB" dirty="0"/>
                  <a:t> = </a:t>
                </a:r>
                <a:r>
                  <a:rPr lang="en-GB" sz="4000" dirty="0"/>
                  <a:t>□</a:t>
                </a:r>
              </a:p>
              <a:p>
                <a:endParaRPr lang="en-GB" dirty="0"/>
              </a:p>
              <a:p>
                <a:r>
                  <a:rPr lang="en-GB" dirty="0"/>
                  <a:t>40 x 1 </a:t>
                </a:r>
                <a14:m>
                  <m:oMath xmlns:m="http://schemas.openxmlformats.org/officeDocument/2006/math">
                    <m:f>
                      <m:fPr>
                        <m:ctrlPr>
                          <a:rPr lang="en-GB" i="1">
                            <a:latin typeface="Cambria Math" panose="02040503050406030204" pitchFamily="18" charset="0"/>
                          </a:rPr>
                        </m:ctrlPr>
                      </m:fPr>
                      <m:num>
                        <m:r>
                          <a:rPr lang="en-GB" i="1">
                            <a:latin typeface="Cambria Math" panose="02040503050406030204" pitchFamily="18" charset="0"/>
                          </a:rPr>
                          <m:t>1</m:t>
                        </m:r>
                      </m:num>
                      <m:den>
                        <m:r>
                          <a:rPr lang="en-GB" i="1">
                            <a:latin typeface="Cambria Math" panose="02040503050406030204" pitchFamily="18" charset="0"/>
                          </a:rPr>
                          <m:t>2</m:t>
                        </m:r>
                      </m:den>
                    </m:f>
                  </m:oMath>
                </a14:m>
                <a:r>
                  <a:rPr lang="en-GB" dirty="0"/>
                  <a:t> = </a:t>
                </a:r>
                <a:r>
                  <a:rPr lang="en-GB" sz="4000" dirty="0"/>
                  <a:t>□</a:t>
                </a:r>
              </a:p>
              <a:p>
                <a:endParaRPr lang="en-GB" dirty="0"/>
              </a:p>
              <a:p>
                <a:r>
                  <a:rPr lang="en-GB" sz="4000" dirty="0"/>
                  <a:t>□</a:t>
                </a:r>
                <a:r>
                  <a:rPr lang="en-GB" sz="1800" dirty="0"/>
                  <a:t> </a:t>
                </a:r>
                <a:r>
                  <a:rPr lang="en-GB" dirty="0"/>
                  <a:t>x 1 </a:t>
                </a:r>
                <a14:m>
                  <m:oMath xmlns:m="http://schemas.openxmlformats.org/officeDocument/2006/math">
                    <m:f>
                      <m:fPr>
                        <m:ctrlPr>
                          <a:rPr lang="en-GB" i="1">
                            <a:latin typeface="Cambria Math" panose="02040503050406030204" pitchFamily="18" charset="0"/>
                          </a:rPr>
                        </m:ctrlPr>
                      </m:fPr>
                      <m:num>
                        <m:r>
                          <a:rPr lang="en-GB" i="1">
                            <a:latin typeface="Cambria Math" panose="02040503050406030204" pitchFamily="18" charset="0"/>
                          </a:rPr>
                          <m:t>1</m:t>
                        </m:r>
                      </m:num>
                      <m:den>
                        <m:r>
                          <a:rPr lang="en-GB" i="1">
                            <a:latin typeface="Cambria Math" panose="02040503050406030204" pitchFamily="18" charset="0"/>
                          </a:rPr>
                          <m:t>2</m:t>
                        </m:r>
                      </m:den>
                    </m:f>
                  </m:oMath>
                </a14:m>
                <a:r>
                  <a:rPr lang="en-GB" dirty="0"/>
                  <a:t> = 21</a:t>
                </a:r>
                <a:endParaRPr lang="en-GB" sz="1800" dirty="0"/>
              </a:p>
              <a:p>
                <a:endParaRPr lang="en-GB" dirty="0"/>
              </a:p>
              <a:p>
                <a:endParaRPr lang="en-GB" dirty="0"/>
              </a:p>
            </p:txBody>
          </p:sp>
        </mc:Choice>
        <mc:Fallback xmlns="">
          <p:sp>
            <p:nvSpPr>
              <p:cNvPr id="5" name="TextBox 4">
                <a:extLst>
                  <a:ext uri="{FF2B5EF4-FFF2-40B4-BE49-F238E27FC236}">
                    <a16:creationId xmlns:a16="http://schemas.microsoft.com/office/drawing/2014/main" id="{09E004E1-6AEE-4084-9EF3-9A79FA8A498D}"/>
                  </a:ext>
                </a:extLst>
              </p:cNvPr>
              <p:cNvSpPr txBox="1">
                <a:spLocks noRot="1" noChangeAspect="1" noMove="1" noResize="1" noEditPoints="1" noAdjustHandles="1" noChangeArrowheads="1" noChangeShapeType="1" noTextEdit="1"/>
              </p:cNvSpPr>
              <p:nvPr/>
            </p:nvSpPr>
            <p:spPr>
              <a:xfrm>
                <a:off x="6628058" y="1162975"/>
                <a:ext cx="2980303" cy="3662541"/>
              </a:xfrm>
              <a:prstGeom prst="rect">
                <a:avLst/>
              </a:prstGeom>
              <a:blipFill>
                <a:blip r:embed="rId4"/>
                <a:stretch>
                  <a:fillRect l="-7157" t="-998" r="-1227"/>
                </a:stretch>
              </a:blipFill>
            </p:spPr>
            <p:txBody>
              <a:bodyPr/>
              <a:lstStyle/>
              <a:p>
                <a:r>
                  <a:rPr lang="en-GB">
                    <a:noFill/>
                  </a:rPr>
                  <a:t> </a:t>
                </a:r>
              </a:p>
            </p:txBody>
          </p:sp>
        </mc:Fallback>
      </mc:AlternateContent>
      <p:grpSp>
        <p:nvGrpSpPr>
          <p:cNvPr id="71" name="Group 70">
            <a:extLst>
              <a:ext uri="{FF2B5EF4-FFF2-40B4-BE49-F238E27FC236}">
                <a16:creationId xmlns:a16="http://schemas.microsoft.com/office/drawing/2014/main" id="{0E52CC0F-827B-4273-9B8C-2D228AB1FFF1}"/>
              </a:ext>
            </a:extLst>
          </p:cNvPr>
          <p:cNvGrpSpPr/>
          <p:nvPr/>
        </p:nvGrpSpPr>
        <p:grpSpPr>
          <a:xfrm>
            <a:off x="3672165" y="5187592"/>
            <a:ext cx="5921406" cy="962043"/>
            <a:chOff x="3672165" y="5187592"/>
            <a:chExt cx="5921406" cy="962043"/>
          </a:xfrm>
        </p:grpSpPr>
        <p:cxnSp>
          <p:nvCxnSpPr>
            <p:cNvPr id="7" name="Straight Connector 6">
              <a:extLst>
                <a:ext uri="{FF2B5EF4-FFF2-40B4-BE49-F238E27FC236}">
                  <a16:creationId xmlns:a16="http://schemas.microsoft.com/office/drawing/2014/main" id="{257858B1-75FF-4F78-B389-73671A1B0D29}"/>
                </a:ext>
              </a:extLst>
            </p:cNvPr>
            <p:cNvCxnSpPr/>
            <p:nvPr/>
          </p:nvCxnSpPr>
          <p:spPr>
            <a:xfrm>
              <a:off x="3672165" y="5590666"/>
              <a:ext cx="5921406" cy="0"/>
            </a:xfrm>
            <a:prstGeom prst="line">
              <a:avLst/>
            </a:prstGeom>
            <a:ln w="28575"/>
          </p:spPr>
          <p:style>
            <a:lnRef idx="1">
              <a:schemeClr val="dk1"/>
            </a:lnRef>
            <a:fillRef idx="0">
              <a:schemeClr val="dk1"/>
            </a:fillRef>
            <a:effectRef idx="0">
              <a:schemeClr val="dk1"/>
            </a:effectRef>
            <a:fontRef idx="minor">
              <a:schemeClr val="tx1"/>
            </a:fontRef>
          </p:style>
        </p:cxnSp>
        <p:sp>
          <p:nvSpPr>
            <p:cNvPr id="8" name="TextBox 7">
              <a:extLst>
                <a:ext uri="{FF2B5EF4-FFF2-40B4-BE49-F238E27FC236}">
                  <a16:creationId xmlns:a16="http://schemas.microsoft.com/office/drawing/2014/main" id="{4B7AC129-7CDF-45FA-8F13-87ECA060BA7B}"/>
                </a:ext>
              </a:extLst>
            </p:cNvPr>
            <p:cNvSpPr txBox="1"/>
            <p:nvPr/>
          </p:nvSpPr>
          <p:spPr>
            <a:xfrm>
              <a:off x="3879697" y="5707847"/>
              <a:ext cx="312906" cy="369332"/>
            </a:xfrm>
            <a:prstGeom prst="rect">
              <a:avLst/>
            </a:prstGeom>
            <a:noFill/>
          </p:spPr>
          <p:txBody>
            <a:bodyPr wrap="none" rtlCol="0">
              <a:spAutoFit/>
            </a:bodyPr>
            <a:lstStyle/>
            <a:p>
              <a:r>
                <a:rPr lang="en-GB" dirty="0"/>
                <a:t>0</a:t>
              </a:r>
            </a:p>
          </p:txBody>
        </p:sp>
        <p:cxnSp>
          <p:nvCxnSpPr>
            <p:cNvPr id="10" name="Straight Connector 9">
              <a:extLst>
                <a:ext uri="{FF2B5EF4-FFF2-40B4-BE49-F238E27FC236}">
                  <a16:creationId xmlns:a16="http://schemas.microsoft.com/office/drawing/2014/main" id="{46B588FF-561A-4642-8D39-4256C80CA992}"/>
                </a:ext>
              </a:extLst>
            </p:cNvPr>
            <p:cNvCxnSpPr>
              <a:cxnSpLocks/>
            </p:cNvCxnSpPr>
            <p:nvPr/>
          </p:nvCxnSpPr>
          <p:spPr>
            <a:xfrm>
              <a:off x="4036150" y="5503661"/>
              <a:ext cx="0" cy="204186"/>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8E269A75-08B3-486F-8054-158CD07A1BE2}"/>
                    </a:ext>
                  </a:extLst>
                </p:cNvPr>
                <p:cNvSpPr txBox="1"/>
                <p:nvPr/>
              </p:nvSpPr>
              <p:spPr>
                <a:xfrm>
                  <a:off x="4400136" y="5707847"/>
                  <a:ext cx="312906" cy="43800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1200" i="1" smtClean="0">
                                <a:latin typeface="Cambria Math" panose="02040503050406030204" pitchFamily="18" charset="0"/>
                              </a:rPr>
                            </m:ctrlPr>
                          </m:fPr>
                          <m:num>
                            <m:r>
                              <a:rPr lang="en-GB" sz="1200" b="0" i="1" smtClean="0">
                                <a:latin typeface="Cambria Math" panose="02040503050406030204" pitchFamily="18" charset="0"/>
                              </a:rPr>
                              <m:t>3</m:t>
                            </m:r>
                          </m:num>
                          <m:den>
                            <m:r>
                              <a:rPr lang="en-GB" sz="1200" b="0" i="1" smtClean="0">
                                <a:latin typeface="Cambria Math" panose="02040503050406030204" pitchFamily="18" charset="0"/>
                              </a:rPr>
                              <m:t>2</m:t>
                            </m:r>
                          </m:den>
                        </m:f>
                      </m:oMath>
                    </m:oMathPara>
                  </a14:m>
                  <a:endParaRPr lang="en-GB" sz="1200" dirty="0"/>
                </a:p>
              </p:txBody>
            </p:sp>
          </mc:Choice>
          <mc:Fallback xmlns="">
            <p:sp>
              <p:nvSpPr>
                <p:cNvPr id="14" name="TextBox 13">
                  <a:extLst>
                    <a:ext uri="{FF2B5EF4-FFF2-40B4-BE49-F238E27FC236}">
                      <a16:creationId xmlns:a16="http://schemas.microsoft.com/office/drawing/2014/main" id="{8E269A75-08B3-486F-8054-158CD07A1BE2}"/>
                    </a:ext>
                  </a:extLst>
                </p:cNvPr>
                <p:cNvSpPr txBox="1">
                  <a:spLocks noRot="1" noChangeAspect="1" noMove="1" noResize="1" noEditPoints="1" noAdjustHandles="1" noChangeArrowheads="1" noChangeShapeType="1" noTextEdit="1"/>
                </p:cNvSpPr>
                <p:nvPr/>
              </p:nvSpPr>
              <p:spPr>
                <a:xfrm>
                  <a:off x="4400136" y="5707847"/>
                  <a:ext cx="312906" cy="438005"/>
                </a:xfrm>
                <a:prstGeom prst="rect">
                  <a:avLst/>
                </a:prstGeom>
                <a:blipFill>
                  <a:blip r:embed="rId5"/>
                  <a:stretch>
                    <a:fillRect b="-1389"/>
                  </a:stretch>
                </a:blipFill>
              </p:spPr>
              <p:txBody>
                <a:bodyPr/>
                <a:lstStyle/>
                <a:p>
                  <a:r>
                    <a:rPr lang="en-GB">
                      <a:noFill/>
                    </a:rPr>
                    <a:t> </a:t>
                  </a:r>
                </a:p>
              </p:txBody>
            </p:sp>
          </mc:Fallback>
        </mc:AlternateContent>
        <p:cxnSp>
          <p:nvCxnSpPr>
            <p:cNvPr id="15" name="Straight Connector 14">
              <a:extLst>
                <a:ext uri="{FF2B5EF4-FFF2-40B4-BE49-F238E27FC236}">
                  <a16:creationId xmlns:a16="http://schemas.microsoft.com/office/drawing/2014/main" id="{A595159D-D9EF-4C4F-8DA2-156868B7AA10}"/>
                </a:ext>
              </a:extLst>
            </p:cNvPr>
            <p:cNvCxnSpPr>
              <a:cxnSpLocks/>
            </p:cNvCxnSpPr>
            <p:nvPr/>
          </p:nvCxnSpPr>
          <p:spPr>
            <a:xfrm>
              <a:off x="4556589" y="5503661"/>
              <a:ext cx="0" cy="204186"/>
            </a:xfrm>
            <a:prstGeom prst="line">
              <a:avLst/>
            </a:prstGeom>
            <a:ln w="19050"/>
          </p:spPr>
          <p:style>
            <a:lnRef idx="1">
              <a:schemeClr val="dk1"/>
            </a:lnRef>
            <a:fillRef idx="0">
              <a:schemeClr val="dk1"/>
            </a:fillRef>
            <a:effectRef idx="0">
              <a:schemeClr val="dk1"/>
            </a:effectRef>
            <a:fontRef idx="minor">
              <a:schemeClr val="tx1"/>
            </a:fontRef>
          </p:style>
        </p:cxnSp>
        <p:cxnSp>
          <p:nvCxnSpPr>
            <p:cNvPr id="17" name="Straight Connector 16">
              <a:extLst>
                <a:ext uri="{FF2B5EF4-FFF2-40B4-BE49-F238E27FC236}">
                  <a16:creationId xmlns:a16="http://schemas.microsoft.com/office/drawing/2014/main" id="{1A1A518B-E624-4BA8-9938-85506D6346C4}"/>
                </a:ext>
              </a:extLst>
            </p:cNvPr>
            <p:cNvCxnSpPr>
              <a:cxnSpLocks/>
            </p:cNvCxnSpPr>
            <p:nvPr/>
          </p:nvCxnSpPr>
          <p:spPr>
            <a:xfrm>
              <a:off x="4556589" y="5503661"/>
              <a:ext cx="0" cy="204186"/>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7E15B4A9-B3FF-41FB-8684-58F9CBADF3A1}"/>
                    </a:ext>
                  </a:extLst>
                </p:cNvPr>
                <p:cNvSpPr txBox="1"/>
                <p:nvPr/>
              </p:nvSpPr>
              <p:spPr>
                <a:xfrm>
                  <a:off x="4920575" y="5707847"/>
                  <a:ext cx="312906" cy="43800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1200" i="1" smtClean="0">
                                <a:latin typeface="Cambria Math" panose="02040503050406030204" pitchFamily="18" charset="0"/>
                              </a:rPr>
                            </m:ctrlPr>
                          </m:fPr>
                          <m:num>
                            <m:r>
                              <a:rPr lang="en-GB" sz="1200" b="0" i="1" smtClean="0">
                                <a:latin typeface="Cambria Math" panose="02040503050406030204" pitchFamily="18" charset="0"/>
                              </a:rPr>
                              <m:t>6</m:t>
                            </m:r>
                          </m:num>
                          <m:den>
                            <m:r>
                              <a:rPr lang="en-GB" sz="1200" b="0" i="1" smtClean="0">
                                <a:latin typeface="Cambria Math" panose="02040503050406030204" pitchFamily="18" charset="0"/>
                              </a:rPr>
                              <m:t>2</m:t>
                            </m:r>
                          </m:den>
                        </m:f>
                      </m:oMath>
                    </m:oMathPara>
                  </a14:m>
                  <a:endParaRPr lang="en-GB" sz="1200" dirty="0"/>
                </a:p>
              </p:txBody>
            </p:sp>
          </mc:Choice>
          <mc:Fallback xmlns="">
            <p:sp>
              <p:nvSpPr>
                <p:cNvPr id="18" name="TextBox 17">
                  <a:extLst>
                    <a:ext uri="{FF2B5EF4-FFF2-40B4-BE49-F238E27FC236}">
                      <a16:creationId xmlns:a16="http://schemas.microsoft.com/office/drawing/2014/main" id="{7E15B4A9-B3FF-41FB-8684-58F9CBADF3A1}"/>
                    </a:ext>
                  </a:extLst>
                </p:cNvPr>
                <p:cNvSpPr txBox="1">
                  <a:spLocks noRot="1" noChangeAspect="1" noMove="1" noResize="1" noEditPoints="1" noAdjustHandles="1" noChangeArrowheads="1" noChangeShapeType="1" noTextEdit="1"/>
                </p:cNvSpPr>
                <p:nvPr/>
              </p:nvSpPr>
              <p:spPr>
                <a:xfrm>
                  <a:off x="4920575" y="5707847"/>
                  <a:ext cx="312906" cy="438005"/>
                </a:xfrm>
                <a:prstGeom prst="rect">
                  <a:avLst/>
                </a:prstGeom>
                <a:blipFill>
                  <a:blip r:embed="rId6"/>
                  <a:stretch>
                    <a:fillRect b="-1389"/>
                  </a:stretch>
                </a:blipFill>
              </p:spPr>
              <p:txBody>
                <a:bodyPr/>
                <a:lstStyle/>
                <a:p>
                  <a:r>
                    <a:rPr lang="en-GB">
                      <a:noFill/>
                    </a:rPr>
                    <a:t> </a:t>
                  </a:r>
                </a:p>
              </p:txBody>
            </p:sp>
          </mc:Fallback>
        </mc:AlternateContent>
        <p:cxnSp>
          <p:nvCxnSpPr>
            <p:cNvPr id="19" name="Straight Connector 18">
              <a:extLst>
                <a:ext uri="{FF2B5EF4-FFF2-40B4-BE49-F238E27FC236}">
                  <a16:creationId xmlns:a16="http://schemas.microsoft.com/office/drawing/2014/main" id="{DE7322FA-9A26-4300-A7BF-4F97E22E827A}"/>
                </a:ext>
              </a:extLst>
            </p:cNvPr>
            <p:cNvCxnSpPr>
              <a:cxnSpLocks/>
            </p:cNvCxnSpPr>
            <p:nvPr/>
          </p:nvCxnSpPr>
          <p:spPr>
            <a:xfrm>
              <a:off x="5077028" y="5503661"/>
              <a:ext cx="0" cy="204186"/>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41FBE8A1-8F0C-4B47-B20D-E1AE7C72B35C}"/>
                    </a:ext>
                  </a:extLst>
                </p:cNvPr>
                <p:cNvSpPr txBox="1"/>
                <p:nvPr/>
              </p:nvSpPr>
              <p:spPr>
                <a:xfrm>
                  <a:off x="5448738" y="5707847"/>
                  <a:ext cx="312906" cy="43800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1200" i="1" smtClean="0">
                                <a:latin typeface="Cambria Math" panose="02040503050406030204" pitchFamily="18" charset="0"/>
                              </a:rPr>
                            </m:ctrlPr>
                          </m:fPr>
                          <m:num>
                            <m:r>
                              <a:rPr lang="en-GB" sz="1200" b="0" i="1" smtClean="0">
                                <a:latin typeface="Cambria Math" panose="02040503050406030204" pitchFamily="18" charset="0"/>
                              </a:rPr>
                              <m:t>9</m:t>
                            </m:r>
                          </m:num>
                          <m:den>
                            <m:r>
                              <a:rPr lang="en-GB" sz="1200" b="0" i="1" smtClean="0">
                                <a:latin typeface="Cambria Math" panose="02040503050406030204" pitchFamily="18" charset="0"/>
                              </a:rPr>
                              <m:t>2</m:t>
                            </m:r>
                          </m:den>
                        </m:f>
                      </m:oMath>
                    </m:oMathPara>
                  </a14:m>
                  <a:endParaRPr lang="en-GB" sz="1200" dirty="0"/>
                </a:p>
              </p:txBody>
            </p:sp>
          </mc:Choice>
          <mc:Fallback xmlns="">
            <p:sp>
              <p:nvSpPr>
                <p:cNvPr id="23" name="TextBox 22">
                  <a:extLst>
                    <a:ext uri="{FF2B5EF4-FFF2-40B4-BE49-F238E27FC236}">
                      <a16:creationId xmlns:a16="http://schemas.microsoft.com/office/drawing/2014/main" id="{41FBE8A1-8F0C-4B47-B20D-E1AE7C72B35C}"/>
                    </a:ext>
                  </a:extLst>
                </p:cNvPr>
                <p:cNvSpPr txBox="1">
                  <a:spLocks noRot="1" noChangeAspect="1" noMove="1" noResize="1" noEditPoints="1" noAdjustHandles="1" noChangeArrowheads="1" noChangeShapeType="1" noTextEdit="1"/>
                </p:cNvSpPr>
                <p:nvPr/>
              </p:nvSpPr>
              <p:spPr>
                <a:xfrm>
                  <a:off x="5448738" y="5707847"/>
                  <a:ext cx="312906" cy="438005"/>
                </a:xfrm>
                <a:prstGeom prst="rect">
                  <a:avLst/>
                </a:prstGeom>
                <a:blipFill>
                  <a:blip r:embed="rId7"/>
                  <a:stretch>
                    <a:fillRect b="-1389"/>
                  </a:stretch>
                </a:blipFill>
              </p:spPr>
              <p:txBody>
                <a:bodyPr/>
                <a:lstStyle/>
                <a:p>
                  <a:r>
                    <a:rPr lang="en-GB">
                      <a:noFill/>
                    </a:rPr>
                    <a:t> </a:t>
                  </a:r>
                </a:p>
              </p:txBody>
            </p:sp>
          </mc:Fallback>
        </mc:AlternateContent>
        <p:cxnSp>
          <p:nvCxnSpPr>
            <p:cNvPr id="24" name="Straight Connector 23">
              <a:extLst>
                <a:ext uri="{FF2B5EF4-FFF2-40B4-BE49-F238E27FC236}">
                  <a16:creationId xmlns:a16="http://schemas.microsoft.com/office/drawing/2014/main" id="{C20709B2-1DEC-4E1C-80E5-30AEC88BC919}"/>
                </a:ext>
              </a:extLst>
            </p:cNvPr>
            <p:cNvCxnSpPr>
              <a:cxnSpLocks/>
            </p:cNvCxnSpPr>
            <p:nvPr/>
          </p:nvCxnSpPr>
          <p:spPr>
            <a:xfrm>
              <a:off x="5605191" y="5503661"/>
              <a:ext cx="0" cy="204186"/>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28" name="TextBox 27">
                  <a:extLst>
                    <a:ext uri="{FF2B5EF4-FFF2-40B4-BE49-F238E27FC236}">
                      <a16:creationId xmlns:a16="http://schemas.microsoft.com/office/drawing/2014/main" id="{A7CDCDED-DB32-44EE-AFCB-1E385F08B3A7}"/>
                    </a:ext>
                  </a:extLst>
                </p:cNvPr>
                <p:cNvSpPr txBox="1"/>
                <p:nvPr/>
              </p:nvSpPr>
              <p:spPr>
                <a:xfrm>
                  <a:off x="5945770" y="5707847"/>
                  <a:ext cx="397866" cy="43800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1200" i="1" smtClean="0">
                                <a:latin typeface="Cambria Math" panose="02040503050406030204" pitchFamily="18" charset="0"/>
                              </a:rPr>
                            </m:ctrlPr>
                          </m:fPr>
                          <m:num>
                            <m:r>
                              <a:rPr lang="en-GB" sz="1200" b="0" i="1" smtClean="0">
                                <a:latin typeface="Cambria Math" panose="02040503050406030204" pitchFamily="18" charset="0"/>
                              </a:rPr>
                              <m:t>12</m:t>
                            </m:r>
                          </m:num>
                          <m:den>
                            <m:r>
                              <a:rPr lang="en-GB" sz="1200" b="0" i="1" smtClean="0">
                                <a:latin typeface="Cambria Math" panose="02040503050406030204" pitchFamily="18" charset="0"/>
                              </a:rPr>
                              <m:t>2</m:t>
                            </m:r>
                          </m:den>
                        </m:f>
                      </m:oMath>
                    </m:oMathPara>
                  </a14:m>
                  <a:endParaRPr lang="en-GB" sz="1200" dirty="0"/>
                </a:p>
              </p:txBody>
            </p:sp>
          </mc:Choice>
          <mc:Fallback xmlns="">
            <p:sp>
              <p:nvSpPr>
                <p:cNvPr id="28" name="TextBox 27">
                  <a:extLst>
                    <a:ext uri="{FF2B5EF4-FFF2-40B4-BE49-F238E27FC236}">
                      <a16:creationId xmlns:a16="http://schemas.microsoft.com/office/drawing/2014/main" id="{A7CDCDED-DB32-44EE-AFCB-1E385F08B3A7}"/>
                    </a:ext>
                  </a:extLst>
                </p:cNvPr>
                <p:cNvSpPr txBox="1">
                  <a:spLocks noRot="1" noChangeAspect="1" noMove="1" noResize="1" noEditPoints="1" noAdjustHandles="1" noChangeArrowheads="1" noChangeShapeType="1" noTextEdit="1"/>
                </p:cNvSpPr>
                <p:nvPr/>
              </p:nvSpPr>
              <p:spPr>
                <a:xfrm>
                  <a:off x="5945770" y="5707847"/>
                  <a:ext cx="397866" cy="438005"/>
                </a:xfrm>
                <a:prstGeom prst="rect">
                  <a:avLst/>
                </a:prstGeom>
                <a:blipFill>
                  <a:blip r:embed="rId8"/>
                  <a:stretch>
                    <a:fillRect b="-1389"/>
                  </a:stretch>
                </a:blipFill>
              </p:spPr>
              <p:txBody>
                <a:bodyPr/>
                <a:lstStyle/>
                <a:p>
                  <a:r>
                    <a:rPr lang="en-GB">
                      <a:noFill/>
                    </a:rPr>
                    <a:t> </a:t>
                  </a:r>
                </a:p>
              </p:txBody>
            </p:sp>
          </mc:Fallback>
        </mc:AlternateContent>
        <p:cxnSp>
          <p:nvCxnSpPr>
            <p:cNvPr id="29" name="Straight Connector 28">
              <a:extLst>
                <a:ext uri="{FF2B5EF4-FFF2-40B4-BE49-F238E27FC236}">
                  <a16:creationId xmlns:a16="http://schemas.microsoft.com/office/drawing/2014/main" id="{54606033-4CE0-4B00-89C4-B8DF7DDF5402}"/>
                </a:ext>
              </a:extLst>
            </p:cNvPr>
            <p:cNvCxnSpPr>
              <a:cxnSpLocks/>
            </p:cNvCxnSpPr>
            <p:nvPr/>
          </p:nvCxnSpPr>
          <p:spPr>
            <a:xfrm>
              <a:off x="6102223" y="5503661"/>
              <a:ext cx="0" cy="204186"/>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30" name="TextBox 29">
                  <a:extLst>
                    <a:ext uri="{FF2B5EF4-FFF2-40B4-BE49-F238E27FC236}">
                      <a16:creationId xmlns:a16="http://schemas.microsoft.com/office/drawing/2014/main" id="{F451691F-19FF-4D88-BC7C-06C80BC24386}"/>
                    </a:ext>
                  </a:extLst>
                </p:cNvPr>
                <p:cNvSpPr txBox="1"/>
                <p:nvPr/>
              </p:nvSpPr>
              <p:spPr>
                <a:xfrm>
                  <a:off x="6473933" y="5707847"/>
                  <a:ext cx="397866" cy="44178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1200" i="1" smtClean="0">
                                <a:latin typeface="Cambria Math" panose="02040503050406030204" pitchFamily="18" charset="0"/>
                              </a:rPr>
                            </m:ctrlPr>
                          </m:fPr>
                          <m:num>
                            <m:r>
                              <a:rPr lang="en-GB" sz="1200" b="0" i="1" smtClean="0">
                                <a:latin typeface="Cambria Math" panose="02040503050406030204" pitchFamily="18" charset="0"/>
                              </a:rPr>
                              <m:t>15</m:t>
                            </m:r>
                          </m:num>
                          <m:den>
                            <m:r>
                              <a:rPr lang="en-GB" sz="1200" b="0" i="1" smtClean="0">
                                <a:latin typeface="Cambria Math" panose="02040503050406030204" pitchFamily="18" charset="0"/>
                              </a:rPr>
                              <m:t>2</m:t>
                            </m:r>
                          </m:den>
                        </m:f>
                      </m:oMath>
                    </m:oMathPara>
                  </a14:m>
                  <a:endParaRPr lang="en-GB" sz="1200" dirty="0"/>
                </a:p>
              </p:txBody>
            </p:sp>
          </mc:Choice>
          <mc:Fallback xmlns="">
            <p:sp>
              <p:nvSpPr>
                <p:cNvPr id="30" name="TextBox 29">
                  <a:extLst>
                    <a:ext uri="{FF2B5EF4-FFF2-40B4-BE49-F238E27FC236}">
                      <a16:creationId xmlns:a16="http://schemas.microsoft.com/office/drawing/2014/main" id="{F451691F-19FF-4D88-BC7C-06C80BC24386}"/>
                    </a:ext>
                  </a:extLst>
                </p:cNvPr>
                <p:cNvSpPr txBox="1">
                  <a:spLocks noRot="1" noChangeAspect="1" noMove="1" noResize="1" noEditPoints="1" noAdjustHandles="1" noChangeArrowheads="1" noChangeShapeType="1" noTextEdit="1"/>
                </p:cNvSpPr>
                <p:nvPr/>
              </p:nvSpPr>
              <p:spPr>
                <a:xfrm>
                  <a:off x="6473933" y="5707847"/>
                  <a:ext cx="397866" cy="441788"/>
                </a:xfrm>
                <a:prstGeom prst="rect">
                  <a:avLst/>
                </a:prstGeom>
                <a:blipFill>
                  <a:blip r:embed="rId9"/>
                  <a:stretch>
                    <a:fillRect b="-1370"/>
                  </a:stretch>
                </a:blipFill>
              </p:spPr>
              <p:txBody>
                <a:bodyPr/>
                <a:lstStyle/>
                <a:p>
                  <a:r>
                    <a:rPr lang="en-GB">
                      <a:noFill/>
                    </a:rPr>
                    <a:t> </a:t>
                  </a:r>
                </a:p>
              </p:txBody>
            </p:sp>
          </mc:Fallback>
        </mc:AlternateContent>
        <p:cxnSp>
          <p:nvCxnSpPr>
            <p:cNvPr id="31" name="Straight Connector 30">
              <a:extLst>
                <a:ext uri="{FF2B5EF4-FFF2-40B4-BE49-F238E27FC236}">
                  <a16:creationId xmlns:a16="http://schemas.microsoft.com/office/drawing/2014/main" id="{B192EB69-C796-42A5-9E68-F9057C3E715B}"/>
                </a:ext>
              </a:extLst>
            </p:cNvPr>
            <p:cNvCxnSpPr>
              <a:cxnSpLocks/>
            </p:cNvCxnSpPr>
            <p:nvPr/>
          </p:nvCxnSpPr>
          <p:spPr>
            <a:xfrm>
              <a:off x="6630386" y="5503661"/>
              <a:ext cx="0" cy="204186"/>
            </a:xfrm>
            <a:prstGeom prst="line">
              <a:avLst/>
            </a:prstGeom>
            <a:ln w="19050"/>
          </p:spPr>
          <p:style>
            <a:lnRef idx="1">
              <a:schemeClr val="dk1"/>
            </a:lnRef>
            <a:fillRef idx="0">
              <a:schemeClr val="dk1"/>
            </a:fillRef>
            <a:effectRef idx="0">
              <a:schemeClr val="dk1"/>
            </a:effectRef>
            <a:fontRef idx="minor">
              <a:schemeClr val="tx1"/>
            </a:fontRef>
          </p:style>
        </p:cxnSp>
        <p:cxnSp>
          <p:nvCxnSpPr>
            <p:cNvPr id="33" name="Straight Connector 32">
              <a:extLst>
                <a:ext uri="{FF2B5EF4-FFF2-40B4-BE49-F238E27FC236}">
                  <a16:creationId xmlns:a16="http://schemas.microsoft.com/office/drawing/2014/main" id="{FAE9DBA0-8E4C-457A-AE0C-FB7160A02E67}"/>
                </a:ext>
              </a:extLst>
            </p:cNvPr>
            <p:cNvCxnSpPr>
              <a:cxnSpLocks/>
            </p:cNvCxnSpPr>
            <p:nvPr/>
          </p:nvCxnSpPr>
          <p:spPr>
            <a:xfrm>
              <a:off x="6630386" y="5503661"/>
              <a:ext cx="0" cy="204186"/>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35" name="TextBox 34">
                  <a:extLst>
                    <a:ext uri="{FF2B5EF4-FFF2-40B4-BE49-F238E27FC236}">
                      <a16:creationId xmlns:a16="http://schemas.microsoft.com/office/drawing/2014/main" id="{CBBEB445-8DE3-45D7-832A-C29ABFB54556}"/>
                    </a:ext>
                  </a:extLst>
                </p:cNvPr>
                <p:cNvSpPr txBox="1"/>
                <p:nvPr/>
              </p:nvSpPr>
              <p:spPr>
                <a:xfrm>
                  <a:off x="6994372" y="5707847"/>
                  <a:ext cx="397866" cy="43800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1200" i="1" smtClean="0">
                                <a:latin typeface="Cambria Math" panose="02040503050406030204" pitchFamily="18" charset="0"/>
                              </a:rPr>
                            </m:ctrlPr>
                          </m:fPr>
                          <m:num>
                            <m:r>
                              <a:rPr lang="en-GB" sz="1200" b="0" i="1" smtClean="0">
                                <a:latin typeface="Cambria Math" panose="02040503050406030204" pitchFamily="18" charset="0"/>
                              </a:rPr>
                              <m:t>18</m:t>
                            </m:r>
                          </m:num>
                          <m:den>
                            <m:r>
                              <a:rPr lang="en-GB" sz="1200" b="0" i="1" smtClean="0">
                                <a:latin typeface="Cambria Math" panose="02040503050406030204" pitchFamily="18" charset="0"/>
                              </a:rPr>
                              <m:t>2</m:t>
                            </m:r>
                          </m:den>
                        </m:f>
                      </m:oMath>
                    </m:oMathPara>
                  </a14:m>
                  <a:endParaRPr lang="en-GB" sz="1200" dirty="0"/>
                </a:p>
              </p:txBody>
            </p:sp>
          </mc:Choice>
          <mc:Fallback xmlns="">
            <p:sp>
              <p:nvSpPr>
                <p:cNvPr id="35" name="TextBox 34">
                  <a:extLst>
                    <a:ext uri="{FF2B5EF4-FFF2-40B4-BE49-F238E27FC236}">
                      <a16:creationId xmlns:a16="http://schemas.microsoft.com/office/drawing/2014/main" id="{CBBEB445-8DE3-45D7-832A-C29ABFB54556}"/>
                    </a:ext>
                  </a:extLst>
                </p:cNvPr>
                <p:cNvSpPr txBox="1">
                  <a:spLocks noRot="1" noChangeAspect="1" noMove="1" noResize="1" noEditPoints="1" noAdjustHandles="1" noChangeArrowheads="1" noChangeShapeType="1" noTextEdit="1"/>
                </p:cNvSpPr>
                <p:nvPr/>
              </p:nvSpPr>
              <p:spPr>
                <a:xfrm>
                  <a:off x="6994372" y="5707847"/>
                  <a:ext cx="397866" cy="438005"/>
                </a:xfrm>
                <a:prstGeom prst="rect">
                  <a:avLst/>
                </a:prstGeom>
                <a:blipFill>
                  <a:blip r:embed="rId10"/>
                  <a:stretch>
                    <a:fillRect b="-1389"/>
                  </a:stretch>
                </a:blipFill>
              </p:spPr>
              <p:txBody>
                <a:bodyPr/>
                <a:lstStyle/>
                <a:p>
                  <a:r>
                    <a:rPr lang="en-GB">
                      <a:noFill/>
                    </a:rPr>
                    <a:t> </a:t>
                  </a:r>
                </a:p>
              </p:txBody>
            </p:sp>
          </mc:Fallback>
        </mc:AlternateContent>
        <p:cxnSp>
          <p:nvCxnSpPr>
            <p:cNvPr id="36" name="Straight Connector 35">
              <a:extLst>
                <a:ext uri="{FF2B5EF4-FFF2-40B4-BE49-F238E27FC236}">
                  <a16:creationId xmlns:a16="http://schemas.microsoft.com/office/drawing/2014/main" id="{AC20A468-CC5F-4F6F-B0E8-9724A2D9932E}"/>
                </a:ext>
              </a:extLst>
            </p:cNvPr>
            <p:cNvCxnSpPr>
              <a:cxnSpLocks/>
            </p:cNvCxnSpPr>
            <p:nvPr/>
          </p:nvCxnSpPr>
          <p:spPr>
            <a:xfrm>
              <a:off x="7150825" y="5503661"/>
              <a:ext cx="0" cy="204186"/>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37" name="TextBox 36">
                  <a:extLst>
                    <a:ext uri="{FF2B5EF4-FFF2-40B4-BE49-F238E27FC236}">
                      <a16:creationId xmlns:a16="http://schemas.microsoft.com/office/drawing/2014/main" id="{74A8A956-3F2B-402C-9CF4-1E0BD7680C6A}"/>
                    </a:ext>
                  </a:extLst>
                </p:cNvPr>
                <p:cNvSpPr txBox="1"/>
                <p:nvPr/>
              </p:nvSpPr>
              <p:spPr>
                <a:xfrm>
                  <a:off x="7522535" y="5707847"/>
                  <a:ext cx="397866" cy="43800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1200" i="1" smtClean="0">
                                <a:latin typeface="Cambria Math" panose="02040503050406030204" pitchFamily="18" charset="0"/>
                              </a:rPr>
                            </m:ctrlPr>
                          </m:fPr>
                          <m:num>
                            <m:r>
                              <a:rPr lang="en-GB" sz="1200" b="0" i="1" smtClean="0">
                                <a:latin typeface="Cambria Math" panose="02040503050406030204" pitchFamily="18" charset="0"/>
                              </a:rPr>
                              <m:t>21</m:t>
                            </m:r>
                          </m:num>
                          <m:den>
                            <m:r>
                              <a:rPr lang="en-GB" sz="1200" b="0" i="1" smtClean="0">
                                <a:latin typeface="Cambria Math" panose="02040503050406030204" pitchFamily="18" charset="0"/>
                              </a:rPr>
                              <m:t>2</m:t>
                            </m:r>
                          </m:den>
                        </m:f>
                      </m:oMath>
                    </m:oMathPara>
                  </a14:m>
                  <a:endParaRPr lang="en-GB" sz="1200" dirty="0"/>
                </a:p>
              </p:txBody>
            </p:sp>
          </mc:Choice>
          <mc:Fallback xmlns="">
            <p:sp>
              <p:nvSpPr>
                <p:cNvPr id="37" name="TextBox 36">
                  <a:extLst>
                    <a:ext uri="{FF2B5EF4-FFF2-40B4-BE49-F238E27FC236}">
                      <a16:creationId xmlns:a16="http://schemas.microsoft.com/office/drawing/2014/main" id="{74A8A956-3F2B-402C-9CF4-1E0BD7680C6A}"/>
                    </a:ext>
                  </a:extLst>
                </p:cNvPr>
                <p:cNvSpPr txBox="1">
                  <a:spLocks noRot="1" noChangeAspect="1" noMove="1" noResize="1" noEditPoints="1" noAdjustHandles="1" noChangeArrowheads="1" noChangeShapeType="1" noTextEdit="1"/>
                </p:cNvSpPr>
                <p:nvPr/>
              </p:nvSpPr>
              <p:spPr>
                <a:xfrm>
                  <a:off x="7522535" y="5707847"/>
                  <a:ext cx="397866" cy="438005"/>
                </a:xfrm>
                <a:prstGeom prst="rect">
                  <a:avLst/>
                </a:prstGeom>
                <a:blipFill>
                  <a:blip r:embed="rId11"/>
                  <a:stretch>
                    <a:fillRect b="-1389"/>
                  </a:stretch>
                </a:blipFill>
              </p:spPr>
              <p:txBody>
                <a:bodyPr/>
                <a:lstStyle/>
                <a:p>
                  <a:r>
                    <a:rPr lang="en-GB">
                      <a:noFill/>
                    </a:rPr>
                    <a:t> </a:t>
                  </a:r>
                </a:p>
              </p:txBody>
            </p:sp>
          </mc:Fallback>
        </mc:AlternateContent>
        <p:cxnSp>
          <p:nvCxnSpPr>
            <p:cNvPr id="38" name="Straight Connector 37">
              <a:extLst>
                <a:ext uri="{FF2B5EF4-FFF2-40B4-BE49-F238E27FC236}">
                  <a16:creationId xmlns:a16="http://schemas.microsoft.com/office/drawing/2014/main" id="{9E2F46A2-40D8-470F-9B0C-B8035258269F}"/>
                </a:ext>
              </a:extLst>
            </p:cNvPr>
            <p:cNvCxnSpPr>
              <a:cxnSpLocks/>
            </p:cNvCxnSpPr>
            <p:nvPr/>
          </p:nvCxnSpPr>
          <p:spPr>
            <a:xfrm>
              <a:off x="7678988" y="5503661"/>
              <a:ext cx="0" cy="204186"/>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39" name="TextBox 38">
                  <a:extLst>
                    <a:ext uri="{FF2B5EF4-FFF2-40B4-BE49-F238E27FC236}">
                      <a16:creationId xmlns:a16="http://schemas.microsoft.com/office/drawing/2014/main" id="{92E2E1A2-F587-4FDF-975F-1EC592D6D3DD}"/>
                    </a:ext>
                  </a:extLst>
                </p:cNvPr>
                <p:cNvSpPr txBox="1"/>
                <p:nvPr/>
              </p:nvSpPr>
              <p:spPr>
                <a:xfrm>
                  <a:off x="8019567" y="5707847"/>
                  <a:ext cx="397866" cy="43800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1200" i="1" smtClean="0">
                                <a:latin typeface="Cambria Math" panose="02040503050406030204" pitchFamily="18" charset="0"/>
                              </a:rPr>
                            </m:ctrlPr>
                          </m:fPr>
                          <m:num>
                            <m:r>
                              <a:rPr lang="en-GB" sz="1200" b="0" i="1" smtClean="0">
                                <a:latin typeface="Cambria Math" panose="02040503050406030204" pitchFamily="18" charset="0"/>
                              </a:rPr>
                              <m:t>24</m:t>
                            </m:r>
                          </m:num>
                          <m:den>
                            <m:r>
                              <a:rPr lang="en-GB" sz="1200" b="0" i="1" smtClean="0">
                                <a:latin typeface="Cambria Math" panose="02040503050406030204" pitchFamily="18" charset="0"/>
                              </a:rPr>
                              <m:t>2</m:t>
                            </m:r>
                          </m:den>
                        </m:f>
                      </m:oMath>
                    </m:oMathPara>
                  </a14:m>
                  <a:endParaRPr lang="en-GB" sz="1200" dirty="0"/>
                </a:p>
              </p:txBody>
            </p:sp>
          </mc:Choice>
          <mc:Fallback xmlns="">
            <p:sp>
              <p:nvSpPr>
                <p:cNvPr id="39" name="TextBox 38">
                  <a:extLst>
                    <a:ext uri="{FF2B5EF4-FFF2-40B4-BE49-F238E27FC236}">
                      <a16:creationId xmlns:a16="http://schemas.microsoft.com/office/drawing/2014/main" id="{92E2E1A2-F587-4FDF-975F-1EC592D6D3DD}"/>
                    </a:ext>
                  </a:extLst>
                </p:cNvPr>
                <p:cNvSpPr txBox="1">
                  <a:spLocks noRot="1" noChangeAspect="1" noMove="1" noResize="1" noEditPoints="1" noAdjustHandles="1" noChangeArrowheads="1" noChangeShapeType="1" noTextEdit="1"/>
                </p:cNvSpPr>
                <p:nvPr/>
              </p:nvSpPr>
              <p:spPr>
                <a:xfrm>
                  <a:off x="8019567" y="5707847"/>
                  <a:ext cx="397866" cy="438005"/>
                </a:xfrm>
                <a:prstGeom prst="rect">
                  <a:avLst/>
                </a:prstGeom>
                <a:blipFill>
                  <a:blip r:embed="rId12"/>
                  <a:stretch>
                    <a:fillRect b="-1389"/>
                  </a:stretch>
                </a:blipFill>
              </p:spPr>
              <p:txBody>
                <a:bodyPr/>
                <a:lstStyle/>
                <a:p>
                  <a:r>
                    <a:rPr lang="en-GB">
                      <a:noFill/>
                    </a:rPr>
                    <a:t> </a:t>
                  </a:r>
                </a:p>
              </p:txBody>
            </p:sp>
          </mc:Fallback>
        </mc:AlternateContent>
        <p:cxnSp>
          <p:nvCxnSpPr>
            <p:cNvPr id="40" name="Straight Connector 39">
              <a:extLst>
                <a:ext uri="{FF2B5EF4-FFF2-40B4-BE49-F238E27FC236}">
                  <a16:creationId xmlns:a16="http://schemas.microsoft.com/office/drawing/2014/main" id="{1B42F111-C6D2-4C4A-8E7E-E5EF5101CB80}"/>
                </a:ext>
              </a:extLst>
            </p:cNvPr>
            <p:cNvCxnSpPr>
              <a:cxnSpLocks/>
            </p:cNvCxnSpPr>
            <p:nvPr/>
          </p:nvCxnSpPr>
          <p:spPr>
            <a:xfrm>
              <a:off x="8176020" y="5503661"/>
              <a:ext cx="0" cy="204186"/>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41" name="TextBox 40">
                  <a:extLst>
                    <a:ext uri="{FF2B5EF4-FFF2-40B4-BE49-F238E27FC236}">
                      <a16:creationId xmlns:a16="http://schemas.microsoft.com/office/drawing/2014/main" id="{375FE576-A769-4CD2-8439-F59976491F1E}"/>
                    </a:ext>
                  </a:extLst>
                </p:cNvPr>
                <p:cNvSpPr txBox="1"/>
                <p:nvPr/>
              </p:nvSpPr>
              <p:spPr>
                <a:xfrm>
                  <a:off x="8547730" y="5707847"/>
                  <a:ext cx="397866" cy="43800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1200" i="1" smtClean="0">
                                <a:latin typeface="Cambria Math" panose="02040503050406030204" pitchFamily="18" charset="0"/>
                              </a:rPr>
                            </m:ctrlPr>
                          </m:fPr>
                          <m:num>
                            <m:r>
                              <a:rPr lang="en-GB" sz="1200" b="0" i="1" smtClean="0">
                                <a:latin typeface="Cambria Math" panose="02040503050406030204" pitchFamily="18" charset="0"/>
                              </a:rPr>
                              <m:t>27</m:t>
                            </m:r>
                          </m:num>
                          <m:den>
                            <m:r>
                              <a:rPr lang="en-GB" sz="1200" b="0" i="1" smtClean="0">
                                <a:latin typeface="Cambria Math" panose="02040503050406030204" pitchFamily="18" charset="0"/>
                              </a:rPr>
                              <m:t>2</m:t>
                            </m:r>
                          </m:den>
                        </m:f>
                      </m:oMath>
                    </m:oMathPara>
                  </a14:m>
                  <a:endParaRPr lang="en-GB" sz="1200" dirty="0"/>
                </a:p>
              </p:txBody>
            </p:sp>
          </mc:Choice>
          <mc:Fallback xmlns="">
            <p:sp>
              <p:nvSpPr>
                <p:cNvPr id="41" name="TextBox 40">
                  <a:extLst>
                    <a:ext uri="{FF2B5EF4-FFF2-40B4-BE49-F238E27FC236}">
                      <a16:creationId xmlns:a16="http://schemas.microsoft.com/office/drawing/2014/main" id="{375FE576-A769-4CD2-8439-F59976491F1E}"/>
                    </a:ext>
                  </a:extLst>
                </p:cNvPr>
                <p:cNvSpPr txBox="1">
                  <a:spLocks noRot="1" noChangeAspect="1" noMove="1" noResize="1" noEditPoints="1" noAdjustHandles="1" noChangeArrowheads="1" noChangeShapeType="1" noTextEdit="1"/>
                </p:cNvSpPr>
                <p:nvPr/>
              </p:nvSpPr>
              <p:spPr>
                <a:xfrm>
                  <a:off x="8547730" y="5707847"/>
                  <a:ext cx="397866" cy="438005"/>
                </a:xfrm>
                <a:prstGeom prst="rect">
                  <a:avLst/>
                </a:prstGeom>
                <a:blipFill>
                  <a:blip r:embed="rId13"/>
                  <a:stretch>
                    <a:fillRect b="-1389"/>
                  </a:stretch>
                </a:blipFill>
              </p:spPr>
              <p:txBody>
                <a:bodyPr/>
                <a:lstStyle/>
                <a:p>
                  <a:r>
                    <a:rPr lang="en-GB">
                      <a:noFill/>
                    </a:rPr>
                    <a:t> </a:t>
                  </a:r>
                </a:p>
              </p:txBody>
            </p:sp>
          </mc:Fallback>
        </mc:AlternateContent>
        <p:cxnSp>
          <p:nvCxnSpPr>
            <p:cNvPr id="42" name="Straight Connector 41">
              <a:extLst>
                <a:ext uri="{FF2B5EF4-FFF2-40B4-BE49-F238E27FC236}">
                  <a16:creationId xmlns:a16="http://schemas.microsoft.com/office/drawing/2014/main" id="{A0CF3F93-B639-494F-A199-6878E9BF861A}"/>
                </a:ext>
              </a:extLst>
            </p:cNvPr>
            <p:cNvCxnSpPr>
              <a:cxnSpLocks/>
            </p:cNvCxnSpPr>
            <p:nvPr/>
          </p:nvCxnSpPr>
          <p:spPr>
            <a:xfrm>
              <a:off x="8704183" y="5503661"/>
              <a:ext cx="0" cy="204186"/>
            </a:xfrm>
            <a:prstGeom prst="line">
              <a:avLst/>
            </a:prstGeom>
            <a:ln w="19050"/>
          </p:spPr>
          <p:style>
            <a:lnRef idx="1">
              <a:schemeClr val="dk1"/>
            </a:lnRef>
            <a:fillRef idx="0">
              <a:schemeClr val="dk1"/>
            </a:fillRef>
            <a:effectRef idx="0">
              <a:schemeClr val="dk1"/>
            </a:effectRef>
            <a:fontRef idx="minor">
              <a:schemeClr val="tx1"/>
            </a:fontRef>
          </p:style>
        </p:cxnSp>
        <p:sp>
          <p:nvSpPr>
            <p:cNvPr id="61" name="TextBox 60">
              <a:extLst>
                <a:ext uri="{FF2B5EF4-FFF2-40B4-BE49-F238E27FC236}">
                  <a16:creationId xmlns:a16="http://schemas.microsoft.com/office/drawing/2014/main" id="{745EA4DE-24F9-420A-AAC8-061A42141D1F}"/>
                </a:ext>
              </a:extLst>
            </p:cNvPr>
            <p:cNvSpPr txBox="1"/>
            <p:nvPr/>
          </p:nvSpPr>
          <p:spPr>
            <a:xfrm>
              <a:off x="4298054" y="5203785"/>
              <a:ext cx="433132" cy="307777"/>
            </a:xfrm>
            <a:prstGeom prst="rect">
              <a:avLst/>
            </a:prstGeom>
            <a:noFill/>
          </p:spPr>
          <p:txBody>
            <a:bodyPr wrap="none" rtlCol="0">
              <a:spAutoFit/>
            </a:bodyPr>
            <a:lstStyle/>
            <a:p>
              <a:r>
                <a:rPr lang="en-GB" sz="1400" dirty="0"/>
                <a:t>1.5</a:t>
              </a:r>
            </a:p>
          </p:txBody>
        </p:sp>
        <p:sp>
          <p:nvSpPr>
            <p:cNvPr id="62" name="TextBox 61">
              <a:extLst>
                <a:ext uri="{FF2B5EF4-FFF2-40B4-BE49-F238E27FC236}">
                  <a16:creationId xmlns:a16="http://schemas.microsoft.com/office/drawing/2014/main" id="{0E30E3C3-E400-4F4A-95FB-CE48CAF2D865}"/>
                </a:ext>
              </a:extLst>
            </p:cNvPr>
            <p:cNvSpPr txBox="1"/>
            <p:nvPr/>
          </p:nvSpPr>
          <p:spPr>
            <a:xfrm>
              <a:off x="4820362" y="5203785"/>
              <a:ext cx="433132" cy="307777"/>
            </a:xfrm>
            <a:prstGeom prst="rect">
              <a:avLst/>
            </a:prstGeom>
            <a:noFill/>
          </p:spPr>
          <p:txBody>
            <a:bodyPr wrap="none" rtlCol="0">
              <a:spAutoFit/>
            </a:bodyPr>
            <a:lstStyle/>
            <a:p>
              <a:r>
                <a:rPr lang="en-GB" sz="1400" dirty="0"/>
                <a:t>3.0</a:t>
              </a:r>
            </a:p>
          </p:txBody>
        </p:sp>
        <p:sp>
          <p:nvSpPr>
            <p:cNvPr id="63" name="TextBox 62">
              <a:extLst>
                <a:ext uri="{FF2B5EF4-FFF2-40B4-BE49-F238E27FC236}">
                  <a16:creationId xmlns:a16="http://schemas.microsoft.com/office/drawing/2014/main" id="{6B12CC6A-D339-4730-9ADC-D91BBDF94DAF}"/>
                </a:ext>
              </a:extLst>
            </p:cNvPr>
            <p:cNvSpPr txBox="1"/>
            <p:nvPr/>
          </p:nvSpPr>
          <p:spPr>
            <a:xfrm>
              <a:off x="5346916" y="5214720"/>
              <a:ext cx="433132" cy="307777"/>
            </a:xfrm>
            <a:prstGeom prst="rect">
              <a:avLst/>
            </a:prstGeom>
            <a:noFill/>
          </p:spPr>
          <p:txBody>
            <a:bodyPr wrap="none" rtlCol="0">
              <a:spAutoFit/>
            </a:bodyPr>
            <a:lstStyle/>
            <a:p>
              <a:r>
                <a:rPr lang="en-GB" sz="1400" dirty="0"/>
                <a:t>4.5</a:t>
              </a:r>
            </a:p>
          </p:txBody>
        </p:sp>
        <p:sp>
          <p:nvSpPr>
            <p:cNvPr id="64" name="TextBox 63">
              <a:extLst>
                <a:ext uri="{FF2B5EF4-FFF2-40B4-BE49-F238E27FC236}">
                  <a16:creationId xmlns:a16="http://schemas.microsoft.com/office/drawing/2014/main" id="{B3CDB405-AC02-4156-B260-3780A780FC1C}"/>
                </a:ext>
              </a:extLst>
            </p:cNvPr>
            <p:cNvSpPr txBox="1"/>
            <p:nvPr/>
          </p:nvSpPr>
          <p:spPr>
            <a:xfrm>
              <a:off x="5879434" y="5203785"/>
              <a:ext cx="433132" cy="307777"/>
            </a:xfrm>
            <a:prstGeom prst="rect">
              <a:avLst/>
            </a:prstGeom>
            <a:noFill/>
          </p:spPr>
          <p:txBody>
            <a:bodyPr wrap="none" rtlCol="0">
              <a:spAutoFit/>
            </a:bodyPr>
            <a:lstStyle/>
            <a:p>
              <a:r>
                <a:rPr lang="en-GB" sz="1400" dirty="0"/>
                <a:t>6.0</a:t>
              </a:r>
            </a:p>
          </p:txBody>
        </p:sp>
        <p:sp>
          <p:nvSpPr>
            <p:cNvPr id="65" name="TextBox 64">
              <a:extLst>
                <a:ext uri="{FF2B5EF4-FFF2-40B4-BE49-F238E27FC236}">
                  <a16:creationId xmlns:a16="http://schemas.microsoft.com/office/drawing/2014/main" id="{82EEBE9C-8D4F-4928-9F4E-27D6E2DB44F8}"/>
                </a:ext>
              </a:extLst>
            </p:cNvPr>
            <p:cNvSpPr txBox="1"/>
            <p:nvPr/>
          </p:nvSpPr>
          <p:spPr>
            <a:xfrm>
              <a:off x="6365230" y="5200048"/>
              <a:ext cx="433132" cy="307777"/>
            </a:xfrm>
            <a:prstGeom prst="rect">
              <a:avLst/>
            </a:prstGeom>
            <a:noFill/>
          </p:spPr>
          <p:txBody>
            <a:bodyPr wrap="none" rtlCol="0">
              <a:spAutoFit/>
            </a:bodyPr>
            <a:lstStyle/>
            <a:p>
              <a:r>
                <a:rPr lang="en-GB" sz="1400" dirty="0"/>
                <a:t>7.5</a:t>
              </a:r>
            </a:p>
          </p:txBody>
        </p:sp>
        <p:sp>
          <p:nvSpPr>
            <p:cNvPr id="66" name="TextBox 65">
              <a:extLst>
                <a:ext uri="{FF2B5EF4-FFF2-40B4-BE49-F238E27FC236}">
                  <a16:creationId xmlns:a16="http://schemas.microsoft.com/office/drawing/2014/main" id="{E2A4F339-486F-40EF-8769-3FDC18F7C5C2}"/>
                </a:ext>
              </a:extLst>
            </p:cNvPr>
            <p:cNvSpPr txBox="1"/>
            <p:nvPr/>
          </p:nvSpPr>
          <p:spPr>
            <a:xfrm>
              <a:off x="6928036" y="5200048"/>
              <a:ext cx="433132" cy="307777"/>
            </a:xfrm>
            <a:prstGeom prst="rect">
              <a:avLst/>
            </a:prstGeom>
            <a:noFill/>
          </p:spPr>
          <p:txBody>
            <a:bodyPr wrap="none" rtlCol="0">
              <a:spAutoFit/>
            </a:bodyPr>
            <a:lstStyle/>
            <a:p>
              <a:r>
                <a:rPr lang="en-GB" sz="1400" dirty="0"/>
                <a:t>9.0</a:t>
              </a:r>
            </a:p>
          </p:txBody>
        </p:sp>
        <p:sp>
          <p:nvSpPr>
            <p:cNvPr id="67" name="TextBox 66">
              <a:extLst>
                <a:ext uri="{FF2B5EF4-FFF2-40B4-BE49-F238E27FC236}">
                  <a16:creationId xmlns:a16="http://schemas.microsoft.com/office/drawing/2014/main" id="{B2E15AA7-B8F2-406F-A5C3-CF5984431222}"/>
                </a:ext>
              </a:extLst>
            </p:cNvPr>
            <p:cNvSpPr txBox="1"/>
            <p:nvPr/>
          </p:nvSpPr>
          <p:spPr>
            <a:xfrm>
              <a:off x="7423965" y="5195884"/>
              <a:ext cx="532518" cy="307777"/>
            </a:xfrm>
            <a:prstGeom prst="rect">
              <a:avLst/>
            </a:prstGeom>
            <a:noFill/>
          </p:spPr>
          <p:txBody>
            <a:bodyPr wrap="none" rtlCol="0">
              <a:spAutoFit/>
            </a:bodyPr>
            <a:lstStyle/>
            <a:p>
              <a:r>
                <a:rPr lang="en-GB" sz="1400" dirty="0"/>
                <a:t>10.5</a:t>
              </a:r>
            </a:p>
          </p:txBody>
        </p:sp>
        <p:sp>
          <p:nvSpPr>
            <p:cNvPr id="68" name="TextBox 67">
              <a:extLst>
                <a:ext uri="{FF2B5EF4-FFF2-40B4-BE49-F238E27FC236}">
                  <a16:creationId xmlns:a16="http://schemas.microsoft.com/office/drawing/2014/main" id="{402DAC2D-24D5-46E6-8DE1-BD892EB80771}"/>
                </a:ext>
              </a:extLst>
            </p:cNvPr>
            <p:cNvSpPr txBox="1"/>
            <p:nvPr/>
          </p:nvSpPr>
          <p:spPr>
            <a:xfrm>
              <a:off x="7909761" y="5187592"/>
              <a:ext cx="532518" cy="307777"/>
            </a:xfrm>
            <a:prstGeom prst="rect">
              <a:avLst/>
            </a:prstGeom>
            <a:noFill/>
          </p:spPr>
          <p:txBody>
            <a:bodyPr wrap="none" rtlCol="0">
              <a:spAutoFit/>
            </a:bodyPr>
            <a:lstStyle/>
            <a:p>
              <a:r>
                <a:rPr lang="en-GB" sz="1400" dirty="0"/>
                <a:t>12.0</a:t>
              </a:r>
            </a:p>
          </p:txBody>
        </p:sp>
        <p:sp>
          <p:nvSpPr>
            <p:cNvPr id="69" name="TextBox 68">
              <a:extLst>
                <a:ext uri="{FF2B5EF4-FFF2-40B4-BE49-F238E27FC236}">
                  <a16:creationId xmlns:a16="http://schemas.microsoft.com/office/drawing/2014/main" id="{80FD4F4E-7561-44A6-A2AA-169071666A5B}"/>
                </a:ext>
              </a:extLst>
            </p:cNvPr>
            <p:cNvSpPr txBox="1"/>
            <p:nvPr/>
          </p:nvSpPr>
          <p:spPr>
            <a:xfrm>
              <a:off x="8441315" y="5204214"/>
              <a:ext cx="532518" cy="307777"/>
            </a:xfrm>
            <a:prstGeom prst="rect">
              <a:avLst/>
            </a:prstGeom>
            <a:noFill/>
          </p:spPr>
          <p:txBody>
            <a:bodyPr wrap="none" rtlCol="0">
              <a:spAutoFit/>
            </a:bodyPr>
            <a:lstStyle/>
            <a:p>
              <a:r>
                <a:rPr lang="en-GB" sz="1400" dirty="0"/>
                <a:t>13.5</a:t>
              </a:r>
            </a:p>
          </p:txBody>
        </p:sp>
      </p:grpSp>
    </p:spTree>
    <p:extLst>
      <p:ext uri="{BB962C8B-B14F-4D97-AF65-F5344CB8AC3E}">
        <p14:creationId xmlns:p14="http://schemas.microsoft.com/office/powerpoint/2010/main" val="66787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CE4F0D50-52E4-486F-B9C8-CC9DDA45D7D5}"/>
              </a:ext>
            </a:extLst>
          </p:cNvPr>
          <p:cNvPicPr>
            <a:picLocks noChangeAspect="1"/>
          </p:cNvPicPr>
          <p:nvPr/>
        </p:nvPicPr>
        <p:blipFill>
          <a:blip r:embed="rId3"/>
          <a:stretch>
            <a:fillRect/>
          </a:stretch>
        </p:blipFill>
        <p:spPr>
          <a:xfrm>
            <a:off x="494843" y="752101"/>
            <a:ext cx="4544059" cy="5353797"/>
          </a:xfrm>
          <a:prstGeom prst="rect">
            <a:avLst/>
          </a:prstGeom>
        </p:spPr>
      </p:pic>
      <p:pic>
        <p:nvPicPr>
          <p:cNvPr id="7" name="Picture 6">
            <a:extLst>
              <a:ext uri="{FF2B5EF4-FFF2-40B4-BE49-F238E27FC236}">
                <a16:creationId xmlns:a16="http://schemas.microsoft.com/office/drawing/2014/main" id="{B24A3AB2-C623-47E7-BA3F-669C7E7830CC}"/>
              </a:ext>
            </a:extLst>
          </p:cNvPr>
          <p:cNvPicPr>
            <a:picLocks noChangeAspect="1"/>
          </p:cNvPicPr>
          <p:nvPr/>
        </p:nvPicPr>
        <p:blipFill>
          <a:blip r:embed="rId4"/>
          <a:stretch>
            <a:fillRect/>
          </a:stretch>
        </p:blipFill>
        <p:spPr>
          <a:xfrm>
            <a:off x="5539993" y="1414180"/>
            <a:ext cx="5249008" cy="4029637"/>
          </a:xfrm>
          <a:prstGeom prst="rect">
            <a:avLst/>
          </a:prstGeom>
        </p:spPr>
      </p:pic>
      <p:grpSp>
        <p:nvGrpSpPr>
          <p:cNvPr id="43" name="Group 42">
            <a:extLst>
              <a:ext uri="{FF2B5EF4-FFF2-40B4-BE49-F238E27FC236}">
                <a16:creationId xmlns:a16="http://schemas.microsoft.com/office/drawing/2014/main" id="{60712A38-396A-4D6E-90B8-44BD915F9D92}"/>
              </a:ext>
            </a:extLst>
          </p:cNvPr>
          <p:cNvGrpSpPr/>
          <p:nvPr/>
        </p:nvGrpSpPr>
        <p:grpSpPr>
          <a:xfrm>
            <a:off x="4054511" y="6162384"/>
            <a:ext cx="5921406" cy="573518"/>
            <a:chOff x="4054511" y="6162384"/>
            <a:chExt cx="5921406" cy="573518"/>
          </a:xfrm>
        </p:grpSpPr>
        <p:cxnSp>
          <p:nvCxnSpPr>
            <p:cNvPr id="9" name="Straight Connector 8">
              <a:extLst>
                <a:ext uri="{FF2B5EF4-FFF2-40B4-BE49-F238E27FC236}">
                  <a16:creationId xmlns:a16="http://schemas.microsoft.com/office/drawing/2014/main" id="{EF671798-FC1E-4839-9B7D-2D2B5B2D2542}"/>
                </a:ext>
              </a:extLst>
            </p:cNvPr>
            <p:cNvCxnSpPr/>
            <p:nvPr/>
          </p:nvCxnSpPr>
          <p:spPr>
            <a:xfrm>
              <a:off x="4054511" y="6249389"/>
              <a:ext cx="5921406" cy="0"/>
            </a:xfrm>
            <a:prstGeom prst="line">
              <a:avLst/>
            </a:prstGeom>
            <a:ln w="28575"/>
          </p:spPr>
          <p:style>
            <a:lnRef idx="1">
              <a:schemeClr val="dk1"/>
            </a:lnRef>
            <a:fillRef idx="0">
              <a:schemeClr val="dk1"/>
            </a:fillRef>
            <a:effectRef idx="0">
              <a:schemeClr val="dk1"/>
            </a:effectRef>
            <a:fontRef idx="minor">
              <a:schemeClr val="tx1"/>
            </a:fontRef>
          </p:style>
        </p:cxnSp>
        <p:sp>
          <p:nvSpPr>
            <p:cNvPr id="10" name="TextBox 9">
              <a:extLst>
                <a:ext uri="{FF2B5EF4-FFF2-40B4-BE49-F238E27FC236}">
                  <a16:creationId xmlns:a16="http://schemas.microsoft.com/office/drawing/2014/main" id="{E2566548-859A-4187-85DF-444E1F98B207}"/>
                </a:ext>
              </a:extLst>
            </p:cNvPr>
            <p:cNvSpPr txBox="1"/>
            <p:nvPr/>
          </p:nvSpPr>
          <p:spPr>
            <a:xfrm>
              <a:off x="4262043" y="6366570"/>
              <a:ext cx="312906" cy="369332"/>
            </a:xfrm>
            <a:prstGeom prst="rect">
              <a:avLst/>
            </a:prstGeom>
            <a:noFill/>
          </p:spPr>
          <p:txBody>
            <a:bodyPr wrap="none" rtlCol="0">
              <a:spAutoFit/>
            </a:bodyPr>
            <a:lstStyle/>
            <a:p>
              <a:r>
                <a:rPr lang="en-GB" dirty="0"/>
                <a:t>0</a:t>
              </a:r>
            </a:p>
          </p:txBody>
        </p:sp>
        <p:cxnSp>
          <p:nvCxnSpPr>
            <p:cNvPr id="11" name="Straight Connector 10">
              <a:extLst>
                <a:ext uri="{FF2B5EF4-FFF2-40B4-BE49-F238E27FC236}">
                  <a16:creationId xmlns:a16="http://schemas.microsoft.com/office/drawing/2014/main" id="{4BF7C444-F670-414D-8255-B953DE05D100}"/>
                </a:ext>
              </a:extLst>
            </p:cNvPr>
            <p:cNvCxnSpPr>
              <a:cxnSpLocks/>
            </p:cNvCxnSpPr>
            <p:nvPr/>
          </p:nvCxnSpPr>
          <p:spPr>
            <a:xfrm>
              <a:off x="4418496" y="6162384"/>
              <a:ext cx="0" cy="204186"/>
            </a:xfrm>
            <a:prstGeom prst="line">
              <a:avLst/>
            </a:prstGeom>
            <a:ln w="19050"/>
          </p:spPr>
          <p:style>
            <a:lnRef idx="1">
              <a:schemeClr val="dk1"/>
            </a:lnRef>
            <a:fillRef idx="0">
              <a:schemeClr val="dk1"/>
            </a:fillRef>
            <a:effectRef idx="0">
              <a:schemeClr val="dk1"/>
            </a:effectRef>
            <a:fontRef idx="minor">
              <a:schemeClr val="tx1"/>
            </a:fontRef>
          </p:style>
        </p:cxnSp>
        <p:cxnSp>
          <p:nvCxnSpPr>
            <p:cNvPr id="13" name="Straight Connector 12">
              <a:extLst>
                <a:ext uri="{FF2B5EF4-FFF2-40B4-BE49-F238E27FC236}">
                  <a16:creationId xmlns:a16="http://schemas.microsoft.com/office/drawing/2014/main" id="{F68FDC7C-B51A-495F-9AFF-56928A8B49D1}"/>
                </a:ext>
              </a:extLst>
            </p:cNvPr>
            <p:cNvCxnSpPr>
              <a:cxnSpLocks/>
            </p:cNvCxnSpPr>
            <p:nvPr/>
          </p:nvCxnSpPr>
          <p:spPr>
            <a:xfrm>
              <a:off x="4938935" y="6162384"/>
              <a:ext cx="0" cy="204186"/>
            </a:xfrm>
            <a:prstGeom prst="line">
              <a:avLst/>
            </a:prstGeom>
            <a:ln w="19050"/>
          </p:spPr>
          <p:style>
            <a:lnRef idx="1">
              <a:schemeClr val="dk1"/>
            </a:lnRef>
            <a:fillRef idx="0">
              <a:schemeClr val="dk1"/>
            </a:fillRef>
            <a:effectRef idx="0">
              <a:schemeClr val="dk1"/>
            </a:effectRef>
            <a:fontRef idx="minor">
              <a:schemeClr val="tx1"/>
            </a:fontRef>
          </p:style>
        </p:cxnSp>
        <p:cxnSp>
          <p:nvCxnSpPr>
            <p:cNvPr id="14" name="Straight Connector 13">
              <a:extLst>
                <a:ext uri="{FF2B5EF4-FFF2-40B4-BE49-F238E27FC236}">
                  <a16:creationId xmlns:a16="http://schemas.microsoft.com/office/drawing/2014/main" id="{40168F50-E716-48E3-90ED-11C8D41B355B}"/>
                </a:ext>
              </a:extLst>
            </p:cNvPr>
            <p:cNvCxnSpPr>
              <a:cxnSpLocks/>
            </p:cNvCxnSpPr>
            <p:nvPr/>
          </p:nvCxnSpPr>
          <p:spPr>
            <a:xfrm>
              <a:off x="4938935" y="6162384"/>
              <a:ext cx="0" cy="204186"/>
            </a:xfrm>
            <a:prstGeom prst="line">
              <a:avLst/>
            </a:prstGeom>
            <a:ln w="19050"/>
          </p:spPr>
          <p:style>
            <a:lnRef idx="1">
              <a:schemeClr val="dk1"/>
            </a:lnRef>
            <a:fillRef idx="0">
              <a:schemeClr val="dk1"/>
            </a:fillRef>
            <a:effectRef idx="0">
              <a:schemeClr val="dk1"/>
            </a:effectRef>
            <a:fontRef idx="minor">
              <a:schemeClr val="tx1"/>
            </a:fontRef>
          </p:style>
        </p:cxnSp>
        <p:cxnSp>
          <p:nvCxnSpPr>
            <p:cNvPr id="16" name="Straight Connector 15">
              <a:extLst>
                <a:ext uri="{FF2B5EF4-FFF2-40B4-BE49-F238E27FC236}">
                  <a16:creationId xmlns:a16="http://schemas.microsoft.com/office/drawing/2014/main" id="{5B221588-0F6B-415C-BB6D-176C1C4F2019}"/>
                </a:ext>
              </a:extLst>
            </p:cNvPr>
            <p:cNvCxnSpPr>
              <a:cxnSpLocks/>
            </p:cNvCxnSpPr>
            <p:nvPr/>
          </p:nvCxnSpPr>
          <p:spPr>
            <a:xfrm>
              <a:off x="5459374" y="6162384"/>
              <a:ext cx="0" cy="204186"/>
            </a:xfrm>
            <a:prstGeom prst="line">
              <a:avLst/>
            </a:prstGeom>
            <a:ln w="19050"/>
          </p:spPr>
          <p:style>
            <a:lnRef idx="1">
              <a:schemeClr val="dk1"/>
            </a:lnRef>
            <a:fillRef idx="0">
              <a:schemeClr val="dk1"/>
            </a:fillRef>
            <a:effectRef idx="0">
              <a:schemeClr val="dk1"/>
            </a:effectRef>
            <a:fontRef idx="minor">
              <a:schemeClr val="tx1"/>
            </a:fontRef>
          </p:style>
        </p:cxnSp>
        <p:cxnSp>
          <p:nvCxnSpPr>
            <p:cNvPr id="18" name="Straight Connector 17">
              <a:extLst>
                <a:ext uri="{FF2B5EF4-FFF2-40B4-BE49-F238E27FC236}">
                  <a16:creationId xmlns:a16="http://schemas.microsoft.com/office/drawing/2014/main" id="{3615E2D6-261F-41DD-B1D7-915E68891033}"/>
                </a:ext>
              </a:extLst>
            </p:cNvPr>
            <p:cNvCxnSpPr>
              <a:cxnSpLocks/>
            </p:cNvCxnSpPr>
            <p:nvPr/>
          </p:nvCxnSpPr>
          <p:spPr>
            <a:xfrm>
              <a:off x="5987537" y="6162384"/>
              <a:ext cx="0" cy="204186"/>
            </a:xfrm>
            <a:prstGeom prst="line">
              <a:avLst/>
            </a:prstGeom>
            <a:ln w="19050"/>
          </p:spPr>
          <p:style>
            <a:lnRef idx="1">
              <a:schemeClr val="dk1"/>
            </a:lnRef>
            <a:fillRef idx="0">
              <a:schemeClr val="dk1"/>
            </a:fillRef>
            <a:effectRef idx="0">
              <a:schemeClr val="dk1"/>
            </a:effectRef>
            <a:fontRef idx="minor">
              <a:schemeClr val="tx1"/>
            </a:fontRef>
          </p:style>
        </p:cxnSp>
        <p:cxnSp>
          <p:nvCxnSpPr>
            <p:cNvPr id="20" name="Straight Connector 19">
              <a:extLst>
                <a:ext uri="{FF2B5EF4-FFF2-40B4-BE49-F238E27FC236}">
                  <a16:creationId xmlns:a16="http://schemas.microsoft.com/office/drawing/2014/main" id="{F24955A5-1C7C-418B-8BC1-504A86BB75EA}"/>
                </a:ext>
              </a:extLst>
            </p:cNvPr>
            <p:cNvCxnSpPr>
              <a:cxnSpLocks/>
            </p:cNvCxnSpPr>
            <p:nvPr/>
          </p:nvCxnSpPr>
          <p:spPr>
            <a:xfrm>
              <a:off x="6484569" y="6162384"/>
              <a:ext cx="0" cy="204186"/>
            </a:xfrm>
            <a:prstGeom prst="line">
              <a:avLst/>
            </a:prstGeom>
            <a:ln w="19050"/>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9BF71AA9-E751-4923-8537-194C71E7D85D}"/>
                </a:ext>
              </a:extLst>
            </p:cNvPr>
            <p:cNvCxnSpPr>
              <a:cxnSpLocks/>
            </p:cNvCxnSpPr>
            <p:nvPr/>
          </p:nvCxnSpPr>
          <p:spPr>
            <a:xfrm>
              <a:off x="7012732" y="6162384"/>
              <a:ext cx="0" cy="204186"/>
            </a:xfrm>
            <a:prstGeom prst="line">
              <a:avLst/>
            </a:prstGeom>
            <a:ln w="19050"/>
          </p:spPr>
          <p:style>
            <a:lnRef idx="1">
              <a:schemeClr val="dk1"/>
            </a:lnRef>
            <a:fillRef idx="0">
              <a:schemeClr val="dk1"/>
            </a:fillRef>
            <a:effectRef idx="0">
              <a:schemeClr val="dk1"/>
            </a:effectRef>
            <a:fontRef idx="minor">
              <a:schemeClr val="tx1"/>
            </a:fontRef>
          </p:style>
        </p:cxnSp>
        <p:cxnSp>
          <p:nvCxnSpPr>
            <p:cNvPr id="23" name="Straight Connector 22">
              <a:extLst>
                <a:ext uri="{FF2B5EF4-FFF2-40B4-BE49-F238E27FC236}">
                  <a16:creationId xmlns:a16="http://schemas.microsoft.com/office/drawing/2014/main" id="{DBEF58E0-3720-4C6E-A441-C1CE0803818D}"/>
                </a:ext>
              </a:extLst>
            </p:cNvPr>
            <p:cNvCxnSpPr>
              <a:cxnSpLocks/>
            </p:cNvCxnSpPr>
            <p:nvPr/>
          </p:nvCxnSpPr>
          <p:spPr>
            <a:xfrm>
              <a:off x="7012732" y="6162384"/>
              <a:ext cx="0" cy="204186"/>
            </a:xfrm>
            <a:prstGeom prst="line">
              <a:avLst/>
            </a:prstGeom>
            <a:ln w="19050"/>
          </p:spPr>
          <p:style>
            <a:lnRef idx="1">
              <a:schemeClr val="dk1"/>
            </a:lnRef>
            <a:fillRef idx="0">
              <a:schemeClr val="dk1"/>
            </a:fillRef>
            <a:effectRef idx="0">
              <a:schemeClr val="dk1"/>
            </a:effectRef>
            <a:fontRef idx="minor">
              <a:schemeClr val="tx1"/>
            </a:fontRef>
          </p:style>
        </p:cxnSp>
        <p:cxnSp>
          <p:nvCxnSpPr>
            <p:cNvPr id="25" name="Straight Connector 24">
              <a:extLst>
                <a:ext uri="{FF2B5EF4-FFF2-40B4-BE49-F238E27FC236}">
                  <a16:creationId xmlns:a16="http://schemas.microsoft.com/office/drawing/2014/main" id="{46FDD3FD-E1DF-4D88-8ABA-195AB39BD195}"/>
                </a:ext>
              </a:extLst>
            </p:cNvPr>
            <p:cNvCxnSpPr>
              <a:cxnSpLocks/>
            </p:cNvCxnSpPr>
            <p:nvPr/>
          </p:nvCxnSpPr>
          <p:spPr>
            <a:xfrm>
              <a:off x="7533171" y="6162384"/>
              <a:ext cx="0" cy="204186"/>
            </a:xfrm>
            <a:prstGeom prst="line">
              <a:avLst/>
            </a:prstGeom>
            <a:ln w="19050"/>
          </p:spPr>
          <p:style>
            <a:lnRef idx="1">
              <a:schemeClr val="dk1"/>
            </a:lnRef>
            <a:fillRef idx="0">
              <a:schemeClr val="dk1"/>
            </a:fillRef>
            <a:effectRef idx="0">
              <a:schemeClr val="dk1"/>
            </a:effectRef>
            <a:fontRef idx="minor">
              <a:schemeClr val="tx1"/>
            </a:fontRef>
          </p:style>
        </p:cxnSp>
        <p:cxnSp>
          <p:nvCxnSpPr>
            <p:cNvPr id="27" name="Straight Connector 26">
              <a:extLst>
                <a:ext uri="{FF2B5EF4-FFF2-40B4-BE49-F238E27FC236}">
                  <a16:creationId xmlns:a16="http://schemas.microsoft.com/office/drawing/2014/main" id="{3310CE6A-0FDF-4907-B1E8-83AD3B754661}"/>
                </a:ext>
              </a:extLst>
            </p:cNvPr>
            <p:cNvCxnSpPr>
              <a:cxnSpLocks/>
            </p:cNvCxnSpPr>
            <p:nvPr/>
          </p:nvCxnSpPr>
          <p:spPr>
            <a:xfrm>
              <a:off x="8061334" y="6162384"/>
              <a:ext cx="0" cy="204186"/>
            </a:xfrm>
            <a:prstGeom prst="line">
              <a:avLst/>
            </a:prstGeom>
            <a:ln w="19050"/>
          </p:spPr>
          <p:style>
            <a:lnRef idx="1">
              <a:schemeClr val="dk1"/>
            </a:lnRef>
            <a:fillRef idx="0">
              <a:schemeClr val="dk1"/>
            </a:fillRef>
            <a:effectRef idx="0">
              <a:schemeClr val="dk1"/>
            </a:effectRef>
            <a:fontRef idx="minor">
              <a:schemeClr val="tx1"/>
            </a:fontRef>
          </p:style>
        </p:cxnSp>
        <p:cxnSp>
          <p:nvCxnSpPr>
            <p:cNvPr id="29" name="Straight Connector 28">
              <a:extLst>
                <a:ext uri="{FF2B5EF4-FFF2-40B4-BE49-F238E27FC236}">
                  <a16:creationId xmlns:a16="http://schemas.microsoft.com/office/drawing/2014/main" id="{7CEE082A-FF74-4D66-B573-7C58ADC77ED6}"/>
                </a:ext>
              </a:extLst>
            </p:cNvPr>
            <p:cNvCxnSpPr>
              <a:cxnSpLocks/>
            </p:cNvCxnSpPr>
            <p:nvPr/>
          </p:nvCxnSpPr>
          <p:spPr>
            <a:xfrm>
              <a:off x="8558366" y="6162384"/>
              <a:ext cx="0" cy="204186"/>
            </a:xfrm>
            <a:prstGeom prst="line">
              <a:avLst/>
            </a:prstGeom>
            <a:ln w="19050"/>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2256B100-440E-4609-B5E8-8ED496B8445E}"/>
                </a:ext>
              </a:extLst>
            </p:cNvPr>
            <p:cNvCxnSpPr>
              <a:cxnSpLocks/>
            </p:cNvCxnSpPr>
            <p:nvPr/>
          </p:nvCxnSpPr>
          <p:spPr>
            <a:xfrm>
              <a:off x="9086529" y="6162384"/>
              <a:ext cx="0" cy="204186"/>
            </a:xfrm>
            <a:prstGeom prst="line">
              <a:avLst/>
            </a:prstGeom>
            <a:ln w="19050"/>
          </p:spPr>
          <p:style>
            <a:lnRef idx="1">
              <a:schemeClr val="dk1"/>
            </a:lnRef>
            <a:fillRef idx="0">
              <a:schemeClr val="dk1"/>
            </a:fillRef>
            <a:effectRef idx="0">
              <a:schemeClr val="dk1"/>
            </a:effectRef>
            <a:fontRef idx="minor">
              <a:schemeClr val="tx1"/>
            </a:fontRef>
          </p:style>
        </p:cxnSp>
      </p:grpSp>
      <p:sp>
        <p:nvSpPr>
          <p:cNvPr id="41" name="TextBox 40">
            <a:extLst>
              <a:ext uri="{FF2B5EF4-FFF2-40B4-BE49-F238E27FC236}">
                <a16:creationId xmlns:a16="http://schemas.microsoft.com/office/drawing/2014/main" id="{8BE9018D-2233-4135-9E51-3A225C8878EF}"/>
              </a:ext>
            </a:extLst>
          </p:cNvPr>
          <p:cNvSpPr txBox="1"/>
          <p:nvPr/>
        </p:nvSpPr>
        <p:spPr>
          <a:xfrm>
            <a:off x="5299969" y="257455"/>
            <a:ext cx="2146742" cy="369332"/>
          </a:xfrm>
          <a:prstGeom prst="rect">
            <a:avLst/>
          </a:prstGeom>
          <a:noFill/>
          <a:ln>
            <a:solidFill>
              <a:schemeClr val="tx1"/>
            </a:solidFill>
          </a:ln>
        </p:spPr>
        <p:txBody>
          <a:bodyPr wrap="none" rtlCol="0">
            <a:spAutoFit/>
          </a:bodyPr>
          <a:lstStyle/>
          <a:p>
            <a:r>
              <a:rPr lang="en-GB" dirty="0"/>
              <a:t>I know ……so…….</a:t>
            </a:r>
          </a:p>
        </p:txBody>
      </p:sp>
      <p:sp>
        <p:nvSpPr>
          <p:cNvPr id="42" name="TextBox 41">
            <a:extLst>
              <a:ext uri="{FF2B5EF4-FFF2-40B4-BE49-F238E27FC236}">
                <a16:creationId xmlns:a16="http://schemas.microsoft.com/office/drawing/2014/main" id="{3134A110-6002-42D0-AF29-214F5D2E8AE4}"/>
              </a:ext>
            </a:extLst>
          </p:cNvPr>
          <p:cNvSpPr txBox="1"/>
          <p:nvPr/>
        </p:nvSpPr>
        <p:spPr>
          <a:xfrm>
            <a:off x="5166631" y="709071"/>
            <a:ext cx="2413418" cy="276999"/>
          </a:xfrm>
          <a:prstGeom prst="rect">
            <a:avLst/>
          </a:prstGeom>
          <a:noFill/>
        </p:spPr>
        <p:txBody>
          <a:bodyPr wrap="none" rtlCol="0">
            <a:spAutoFit/>
          </a:bodyPr>
          <a:lstStyle/>
          <a:p>
            <a:r>
              <a:rPr lang="en-GB" sz="1200" dirty="0"/>
              <a:t>(Problem taken from ‘Test Base’)</a:t>
            </a:r>
          </a:p>
        </p:txBody>
      </p:sp>
    </p:spTree>
    <p:extLst>
      <p:ext uri="{BB962C8B-B14F-4D97-AF65-F5344CB8AC3E}">
        <p14:creationId xmlns:p14="http://schemas.microsoft.com/office/powerpoint/2010/main" val="236529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6" name="Picture 5">
            <a:extLst>
              <a:ext uri="{FF2B5EF4-FFF2-40B4-BE49-F238E27FC236}">
                <a16:creationId xmlns:a16="http://schemas.microsoft.com/office/drawing/2014/main" id="{F9E79BBA-CB3A-4AB3-8CE7-D9C750AB9FD4}"/>
              </a:ext>
            </a:extLst>
          </p:cNvPr>
          <p:cNvPicPr>
            <a:picLocks noChangeAspect="1"/>
          </p:cNvPicPr>
          <p:nvPr/>
        </p:nvPicPr>
        <p:blipFill>
          <a:blip r:embed="rId3"/>
          <a:stretch>
            <a:fillRect/>
          </a:stretch>
        </p:blipFill>
        <p:spPr>
          <a:xfrm>
            <a:off x="3623917" y="999786"/>
            <a:ext cx="4944165" cy="4858428"/>
          </a:xfrm>
          <a:prstGeom prst="rect">
            <a:avLst/>
          </a:prstGeom>
        </p:spPr>
      </p:pic>
      <p:sp>
        <p:nvSpPr>
          <p:cNvPr id="7" name="TextBox 6">
            <a:extLst>
              <a:ext uri="{FF2B5EF4-FFF2-40B4-BE49-F238E27FC236}">
                <a16:creationId xmlns:a16="http://schemas.microsoft.com/office/drawing/2014/main" id="{3DD106D8-A3B9-4072-8AD9-7680F8CBB899}"/>
              </a:ext>
            </a:extLst>
          </p:cNvPr>
          <p:cNvSpPr txBox="1"/>
          <p:nvPr/>
        </p:nvSpPr>
        <p:spPr>
          <a:xfrm>
            <a:off x="4494435" y="6249390"/>
            <a:ext cx="4207306" cy="276999"/>
          </a:xfrm>
          <a:prstGeom prst="rect">
            <a:avLst/>
          </a:prstGeom>
          <a:noFill/>
        </p:spPr>
        <p:txBody>
          <a:bodyPr wrap="none" rtlCol="0">
            <a:spAutoFit/>
          </a:bodyPr>
          <a:lstStyle/>
          <a:p>
            <a:r>
              <a:rPr lang="en-GB" sz="1200" dirty="0"/>
              <a:t>(Problem taken from ‘I See Reasoning’ by Gareth Metcalfe)</a:t>
            </a:r>
          </a:p>
        </p:txBody>
      </p:sp>
    </p:spTree>
    <p:extLst>
      <p:ext uri="{BB962C8B-B14F-4D97-AF65-F5344CB8AC3E}">
        <p14:creationId xmlns:p14="http://schemas.microsoft.com/office/powerpoint/2010/main" val="3496004157"/>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661</TotalTime>
  <Words>1094</Words>
  <Application>Microsoft Office PowerPoint</Application>
  <PresentationFormat>Widescreen</PresentationFormat>
  <Paragraphs>280</Paragraphs>
  <Slides>11</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Cambria Math</vt:lpstr>
      <vt:lpstr>3_HIAS PowerPoint template</vt:lpstr>
      <vt:lpstr>Year 7</vt:lpstr>
      <vt:lpstr>HIAS Blended Learning Resource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JO Lees</cp:lastModifiedBy>
  <cp:revision>49</cp:revision>
  <dcterms:created xsi:type="dcterms:W3CDTF">2021-01-05T11:02:27Z</dcterms:created>
  <dcterms:modified xsi:type="dcterms:W3CDTF">2021-01-15T16:25:11Z</dcterms:modified>
</cp:coreProperties>
</file>