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72" r:id="rId2"/>
    <p:sldId id="2643" r:id="rId3"/>
    <p:sldId id="2645" r:id="rId4"/>
    <p:sldId id="262" r:id="rId5"/>
    <p:sldId id="273" r:id="rId6"/>
    <p:sldId id="2637" r:id="rId7"/>
    <p:sldId id="2638" r:id="rId8"/>
    <p:sldId id="2639" r:id="rId9"/>
    <p:sldId id="2644" r:id="rId10"/>
    <p:sldId id="2641" r:id="rId11"/>
    <p:sldId id="2642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8" autoAdjust="0"/>
    <p:restoredTop sz="94660"/>
  </p:normalViewPr>
  <p:slideViewPr>
    <p:cSldViewPr snapToGrid="0">
      <p:cViewPr varScale="1">
        <p:scale>
          <a:sx n="81" d="100"/>
          <a:sy n="81" d="100"/>
        </p:scale>
        <p:origin x="40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0AFF3-C104-4FF2-9246-46F3E7242363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929179-DAC7-4087-8034-1DBDA8E95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58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298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648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3200996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1700809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0676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56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774405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 baseline="0">
                <a:latin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389033" cy="3774405"/>
          </a:xfrm>
        </p:spPr>
        <p:txBody>
          <a:bodyPr/>
          <a:lstStyle>
            <a:lvl1pPr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75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072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456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484785"/>
            <a:ext cx="6815667" cy="4464496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84785"/>
            <a:ext cx="4011084" cy="446260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2905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03" y="4800600"/>
            <a:ext cx="7315200" cy="566738"/>
          </a:xfrm>
        </p:spPr>
        <p:txBody>
          <a:bodyPr anchor="b"/>
          <a:lstStyle>
            <a:lvl1pPr algn="l">
              <a:defRPr sz="2000" b="1" baseline="0"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5003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03" y="5367338"/>
            <a:ext cx="7315200" cy="509934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5749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817456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34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207" b="43192"/>
          <a:stretch>
            <a:fillRect/>
          </a:stretch>
        </p:blipFill>
        <p:spPr bwMode="auto">
          <a:xfrm>
            <a:off x="9914468" y="4652964"/>
            <a:ext cx="2518833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5967" y="260350"/>
            <a:ext cx="26416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8413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Jo.Lees@hants.gov.uk" TargetMode="External"/><Relationship Id="rId2" Type="http://schemas.openxmlformats.org/officeDocument/2006/relationships/hyperlink" Target="mailto:Jacqui.clifft@hants.gov.uk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7.png"/><Relationship Id="rId4" Type="http://schemas.openxmlformats.org/officeDocument/2006/relationships/hyperlink" Target="mailto:hias.enquiries@hants.gov.u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" t="1016" r="535"/>
          <a:stretch/>
        </p:blipFill>
        <p:spPr bwMode="auto">
          <a:xfrm>
            <a:off x="472664" y="171903"/>
            <a:ext cx="10163596" cy="6514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7528" y="1628801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b="1"/>
              <a:t>Year 1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7528" y="3068960"/>
            <a:ext cx="7776864" cy="622920"/>
          </a:xfrm>
        </p:spPr>
        <p:txBody>
          <a:bodyPr>
            <a:normAutofit/>
          </a:bodyPr>
          <a:lstStyle/>
          <a:p>
            <a:pPr algn="l"/>
            <a:r>
              <a:rPr lang="en-GB" sz="2400" dirty="0" err="1">
                <a:solidFill>
                  <a:schemeClr val="tx1"/>
                </a:solidFill>
              </a:rPr>
              <a:t>Wk</a:t>
            </a:r>
            <a:r>
              <a:rPr lang="en-GB" sz="2400" dirty="0">
                <a:solidFill>
                  <a:schemeClr val="tx1"/>
                </a:solidFill>
              </a:rPr>
              <a:t> 4 1.5 Addition and Subtraction 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883718" y="4797152"/>
            <a:ext cx="7776864" cy="11269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HIAS maths  Team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Spring 2021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version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Hampshire County Council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9537" y="323225"/>
            <a:ext cx="2139950" cy="835025"/>
          </a:xfrm>
          <a:prstGeom prst="rect">
            <a:avLst/>
          </a:prstGeom>
          <a:noFill/>
        </p:spPr>
      </p:pic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5841" y="6052700"/>
            <a:ext cx="1951355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F7241127-A1E3-4953-ACD2-C403C58C0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1105" y="982672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4245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000" b="1" dirty="0"/>
              <a:t>Review your solution: does it seem reasonable?</a:t>
            </a:r>
            <a:br>
              <a:rPr lang="en-GB" sz="2000" b="1" dirty="0"/>
            </a:br>
            <a:r>
              <a:rPr lang="en-GB" sz="2000" b="1" dirty="0"/>
              <a:t>Which steps/ parts did you find easy and which harder?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535422" y="1765879"/>
            <a:ext cx="4518053" cy="39087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How could you check?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1600" dirty="0">
                <a:cs typeface="Times New Roman" panose="02020603050405020304" pitchFamily="18" charset="0"/>
              </a:rPr>
              <a:t>Remember to use pictures to help you explain your thinking.	</a:t>
            </a:r>
          </a:p>
          <a:p>
            <a:pPr marL="342900" indent="-342900">
              <a:buAutoNum type="arabicPeriod"/>
            </a:pPr>
            <a:endParaRPr lang="en-GB" b="1" dirty="0"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b="1" dirty="0">
                <a:cs typeface="Times New Roman" panose="02020603050405020304" pitchFamily="18" charset="0"/>
              </a:rPr>
              <a:t>Try to solve the calculation a different way and see if you get the same answer.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dirty="0">
                <a:cs typeface="Times New Roman" panose="02020603050405020304" pitchFamily="18" charset="0"/>
              </a:rPr>
              <a:t>5 + 5 = 10</a:t>
            </a:r>
          </a:p>
          <a:p>
            <a:r>
              <a:rPr lang="en-GB" dirty="0">
                <a:cs typeface="Times New Roman" panose="02020603050405020304" pitchFamily="18" charset="0"/>
              </a:rPr>
              <a:t>10 – 5 = 5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dirty="0">
                <a:cs typeface="Times New Roman" panose="02020603050405020304" pitchFamily="18" charset="0"/>
              </a:rPr>
              <a:t>5 + 6 = 11. This is more than the whole (10). </a:t>
            </a: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ED770C60-640C-4B6F-953B-DF120EE66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00BF20FB-1925-4104-B0A4-127381A90F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4668" y="1765879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E24FBEB-D388-4E18-9779-7ADB610BC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5522" y="4113380"/>
            <a:ext cx="647700" cy="6762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BD90A9E-5D4D-4617-B17F-651C4F6B94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8397" y="2165671"/>
            <a:ext cx="3000375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19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800" b="1" dirty="0"/>
              <a:t>Now try this one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373581" y="1515025"/>
            <a:ext cx="4518053" cy="39703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Understand the problem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Make a plan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Carry out your plan: show your reasoning 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Review your solution: does it seem reasonable?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Think about your learning: which parts of the problem did you find easy and which parts did you find harder?</a:t>
            </a: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6AAB0834-6429-4AC1-A84A-DB2DD63D2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1678FD38-1421-43FD-A6FF-C88203988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747" y="1515025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 variation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8BAB29-70A4-434F-BDCD-AC6EBB6FB4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2672" y="2535724"/>
            <a:ext cx="1181100" cy="14192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BFEB9C7-CE0A-4F9C-9513-D00613767FBC}"/>
              </a:ext>
            </a:extLst>
          </p:cNvPr>
          <p:cNvSpPr txBox="1"/>
          <p:nvPr/>
        </p:nvSpPr>
        <p:spPr>
          <a:xfrm>
            <a:off x="5772150" y="2155971"/>
            <a:ext cx="3422184" cy="258532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There are 10 counters in total.</a:t>
            </a:r>
          </a:p>
          <a:p>
            <a:endParaRPr lang="en-GB" dirty="0"/>
          </a:p>
          <a:p>
            <a:r>
              <a:rPr lang="en-GB" dirty="0"/>
              <a:t>There is an </a:t>
            </a:r>
            <a:r>
              <a:rPr lang="en-GB" b="1" dirty="0"/>
              <a:t>even </a:t>
            </a:r>
            <a:r>
              <a:rPr lang="en-GB" dirty="0"/>
              <a:t>number of counters inside the bag.</a:t>
            </a:r>
          </a:p>
          <a:p>
            <a:endParaRPr lang="en-GB" dirty="0"/>
          </a:p>
          <a:p>
            <a:r>
              <a:rPr lang="en-GB" dirty="0"/>
              <a:t>How many could be in the bag?</a:t>
            </a:r>
          </a:p>
          <a:p>
            <a:endParaRPr lang="en-GB" dirty="0"/>
          </a:p>
          <a:p>
            <a:r>
              <a:rPr lang="en-GB" dirty="0"/>
              <a:t>How many could be outside of the bag?</a:t>
            </a:r>
          </a:p>
        </p:txBody>
      </p:sp>
    </p:spTree>
    <p:extLst>
      <p:ext uri="{BB962C8B-B14F-4D97-AF65-F5344CB8AC3E}">
        <p14:creationId xmlns:p14="http://schemas.microsoft.com/office/powerpoint/2010/main" val="3123064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836712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HIAS Maths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15FA5-D23A-4E53-9E19-A45B7DE6E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0610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/>
              <a:t>The HIAS maths team offer a wide range of high-quality services to support schools in improving outcomes for learners, including courses, bespoke consultancy and in-house training.  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referring </a:t>
            </a:r>
            <a:r>
              <a:rPr lang="en-GB" sz="1800"/>
              <a:t>to maths, </a:t>
            </a:r>
            <a:r>
              <a:rPr lang="en-GB" sz="1800" dirty="0"/>
              <a:t>please contact either of the team leads:</a:t>
            </a:r>
          </a:p>
          <a:p>
            <a:pPr marL="0" indent="0">
              <a:buNone/>
            </a:pPr>
            <a:r>
              <a:rPr lang="en-GB" sz="1800" dirty="0"/>
              <a:t>	Jacqui Clifft : </a:t>
            </a:r>
            <a:r>
              <a:rPr lang="en-GB" sz="1800" dirty="0">
                <a:hlinkClick r:id="rId2"/>
              </a:rPr>
              <a:t>Jacqui.clifft@hants.gov.uk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	Jo Lees: </a:t>
            </a:r>
            <a:r>
              <a:rPr lang="en-GB" sz="1800" dirty="0">
                <a:hlinkClick r:id="rId3"/>
              </a:rPr>
              <a:t>Jo.Lees@hants.gov.uk</a:t>
            </a: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1800" dirty="0"/>
              <a:t> </a:t>
            </a:r>
          </a:p>
          <a:p>
            <a:pPr marL="0" indent="0">
              <a:buNone/>
            </a:pPr>
            <a:r>
              <a:rPr lang="en-GB" sz="1800" dirty="0"/>
              <a:t>Tel: 01962 874820 or email: hias.enquiries@hants.gov.uk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2000" dirty="0"/>
              <a:t> </a:t>
            </a:r>
          </a:p>
          <a:p>
            <a:pPr marL="0" indent="0">
              <a:buNone/>
            </a:pPr>
            <a:r>
              <a:rPr lang="en-GB" sz="2000" dirty="0"/>
              <a:t>Tel: 01962 874820 or email: </a:t>
            </a:r>
            <a:r>
              <a:rPr lang="en-GB" sz="2000" u="sng" dirty="0">
                <a:hlinkClick r:id="rId4"/>
              </a:rPr>
              <a:t>hias.enquiries@hants.gov.uk</a:t>
            </a:r>
            <a:r>
              <a:rPr lang="en-GB" sz="2000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9214C5-B01F-45DC-B050-A3009F4A4ED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578" y="6353176"/>
            <a:ext cx="1951355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image001">
            <a:extLst>
              <a:ext uri="{FF2B5EF4-FFF2-40B4-BE49-F238E27FC236}">
                <a16:creationId xmlns:a16="http://schemas.microsoft.com/office/drawing/2014/main" id="{A1225777-4001-4A53-9C8C-6F01F7A252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46" t="17177" r="11766" b="27104"/>
          <a:stretch/>
        </p:blipFill>
        <p:spPr bwMode="auto">
          <a:xfrm>
            <a:off x="9112668" y="5517232"/>
            <a:ext cx="1555333" cy="1340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2">
            <a:extLst>
              <a:ext uri="{FF2B5EF4-FFF2-40B4-BE49-F238E27FC236}">
                <a16:creationId xmlns:a16="http://schemas.microsoft.com/office/drawing/2014/main" id="{1B487DCA-45D9-4B74-AC20-F64217D74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12933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08BC7-3958-4725-9814-E8937628E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These slides are intended to support teachers and pupils with a blended approach to learning, either in-class or online. The tasks are intended to form part of a learning journey and could be the basis of either one lesson or a short sequence of connected lessons. 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4-step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Polya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model for problem solving has been used to provide a structure to support reasoning. Teachers may need to use more or fewer steps to support the range of learners in their class.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should delete, change and add slides to suit the needs of 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their </a:t>
            </a:r>
            <a:r>
              <a:rPr lang="en-GB" sz="1800">
                <a:latin typeface="Calibri" panose="020F0502020204030204" pitchFamily="34" charset="0"/>
                <a:ea typeface="Calibri" panose="020F0502020204030204" pitchFamily="34" charset="0"/>
              </a:rPr>
              <a:t>pupils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Extra slides with personalised prompts and appropriate examples based on previous teaching may be suitable. When changing the slide-deck, teachers should consider:</a:t>
            </a: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Their expectations for the use of representations such as bar models, number lines, arrays and  diagrams.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Which strategies and methods pupils should use and record when solving problems or identifying solutions. This could include a range of informal jottings and diagrams, the use of tables to record solutions systematically and formal or informal calculation methods.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may also wish to record a ‘voice over’ to talk pupils through the slides.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8AD1D9EC-C89D-4E25-B8F7-4B64D4F88E52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8174038" cy="1143000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hangingPunct="0">
              <a:spcBef>
                <a:spcPts val="700"/>
              </a:spcBef>
            </a:pPr>
            <a:b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</a:b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7721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206" y="506029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8794BD-7A56-4ADD-AB22-E23ACB8440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4944" y="1142681"/>
            <a:ext cx="4382112" cy="457263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B8F265A-7D5C-42F1-84B4-D2C743825212}"/>
              </a:ext>
            </a:extLst>
          </p:cNvPr>
          <p:cNvSpPr txBox="1"/>
          <p:nvPr/>
        </p:nvSpPr>
        <p:spPr>
          <a:xfrm>
            <a:off x="3681876" y="5922740"/>
            <a:ext cx="6295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1945 George </a:t>
            </a:r>
            <a:r>
              <a:rPr lang="en-GB" sz="1200" dirty="0" err="1"/>
              <a:t>Polya</a:t>
            </a:r>
            <a:r>
              <a:rPr lang="en-GB" sz="1200" dirty="0"/>
              <a:t> published  ‘How To Solve It’ 2nd ed., Princeton University Press, 1957, ISBN 0-691-08097-6.</a:t>
            </a:r>
          </a:p>
        </p:txBody>
      </p:sp>
    </p:spTree>
    <p:extLst>
      <p:ext uri="{BB962C8B-B14F-4D97-AF65-F5344CB8AC3E}">
        <p14:creationId xmlns:p14="http://schemas.microsoft.com/office/powerpoint/2010/main" val="3998971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836712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Maths focus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B31DD9-8E2E-46DD-AF29-7B4D41EA3658}"/>
              </a:ext>
            </a:extLst>
          </p:cNvPr>
          <p:cNvSpPr txBox="1"/>
          <p:nvPr/>
        </p:nvSpPr>
        <p:spPr>
          <a:xfrm>
            <a:off x="1981200" y="1836891"/>
            <a:ext cx="834423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TASK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3CC2771-2C39-45A8-9837-29F5D4EA53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3344" y="4682970"/>
            <a:ext cx="647700" cy="6762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C5ED08F-9FD5-4A80-9033-6921EC0DF6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3556" y="1836891"/>
            <a:ext cx="3000375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990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616" y="895018"/>
            <a:ext cx="4816110" cy="409461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b="1" dirty="0"/>
              <a:t>Understand the problem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4170844-A6DB-4EF5-B64A-949EEFBE6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9337" y="1218892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54E2B1-015F-49CE-9770-4DDD36444C69}"/>
              </a:ext>
            </a:extLst>
          </p:cNvPr>
          <p:cNvSpPr txBox="1"/>
          <p:nvPr/>
        </p:nvSpPr>
        <p:spPr>
          <a:xfrm>
            <a:off x="305323" y="1347735"/>
            <a:ext cx="4976122" cy="532453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i="1" dirty="0"/>
              <a:t>There are up to 10 counters in the bag. This represents the whole. There could be less than 10 in total.</a:t>
            </a:r>
          </a:p>
          <a:p>
            <a:r>
              <a:rPr lang="en-GB" i="1" dirty="0"/>
              <a:t>Key facts: </a:t>
            </a:r>
          </a:p>
          <a:p>
            <a:r>
              <a:rPr lang="en-GB" i="1" dirty="0"/>
              <a:t>5 + 5 = 10</a:t>
            </a:r>
          </a:p>
          <a:p>
            <a:r>
              <a:rPr lang="en-GB" i="1" dirty="0"/>
              <a:t>5 + 4 = 9</a:t>
            </a:r>
          </a:p>
          <a:p>
            <a:r>
              <a:rPr lang="en-GB" i="1" dirty="0"/>
              <a:t>5 + 3 = 8</a:t>
            </a:r>
          </a:p>
          <a:p>
            <a:r>
              <a:rPr lang="en-GB" i="1" dirty="0"/>
              <a:t>5+ 2 = 7</a:t>
            </a:r>
          </a:p>
          <a:p>
            <a:r>
              <a:rPr lang="en-GB" i="1" dirty="0"/>
              <a:t>5 + 1 = 6</a:t>
            </a:r>
          </a:p>
          <a:p>
            <a:r>
              <a:rPr lang="en-GB" sz="2000" i="1" dirty="0"/>
              <a:t>There are some counters in the bag. This represents unknown 1 part. </a:t>
            </a:r>
          </a:p>
          <a:p>
            <a:endParaRPr lang="en-GB" sz="2000" i="1" dirty="0"/>
          </a:p>
          <a:p>
            <a:r>
              <a:rPr lang="en-GB" sz="2000" i="1" dirty="0"/>
              <a:t>There are 5 counters outside of the bag. This is the part we know.</a:t>
            </a:r>
          </a:p>
          <a:p>
            <a:endParaRPr lang="en-GB" sz="2000" i="1" dirty="0"/>
          </a:p>
          <a:p>
            <a:r>
              <a:rPr lang="en-GB" sz="2000" i="1" dirty="0"/>
              <a:t>We have to explain that it can/cannot be 6 because…</a:t>
            </a: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712F957F-6A38-42C6-B2CC-C148604EF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5240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2B5824E-FC2D-4D8F-9099-55B1EDC5D8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9893" y="4071435"/>
            <a:ext cx="647700" cy="6762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85730D2-F120-4695-8BED-64140B89D0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0793" y="1628775"/>
            <a:ext cx="3000375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609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Make a Plan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08D53A-CBF5-4B0E-8282-15120F8F0D36}"/>
              </a:ext>
            </a:extLst>
          </p:cNvPr>
          <p:cNvSpPr txBox="1"/>
          <p:nvPr/>
        </p:nvSpPr>
        <p:spPr>
          <a:xfrm>
            <a:off x="446410" y="1425730"/>
            <a:ext cx="4518053" cy="39703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Step 1:</a:t>
            </a:r>
            <a:r>
              <a:rPr lang="en-GB" dirty="0"/>
              <a:t> Draw a picture to represent the problem. This could be a bar model.</a:t>
            </a:r>
            <a:endParaRPr lang="en-GB" b="1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2: </a:t>
            </a:r>
            <a:r>
              <a:rPr lang="en-GB" dirty="0">
                <a:cs typeface="Times New Roman" panose="02020603050405020304" pitchFamily="18" charset="0"/>
              </a:rPr>
              <a:t>Draw a part whole model to show the parts we know and what we need to work out.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3: </a:t>
            </a:r>
            <a:r>
              <a:rPr lang="en-GB" dirty="0">
                <a:cs typeface="Times New Roman" panose="02020603050405020304" pitchFamily="18" charset="0"/>
              </a:rPr>
              <a:t>Write a number sentence to solve it using number facts. Use number bonds to help find the missing part. Talk about why it cannot be 6.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7E2E1DF6-EBEE-4FA9-AD9A-6A698225B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C14DEFC3-0C95-497B-AFFA-CBC417195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4697" y="1425730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039AC5F-094B-4DD3-B0EC-1F725885CE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5306" y="4459106"/>
            <a:ext cx="647700" cy="6762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7F359C0-8D9F-4DA4-B4FD-0A6C3C4B7E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2011" y="1628775"/>
            <a:ext cx="3000375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527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4718B10-2DAF-4E11-9FD0-7BA96F20A1A1}"/>
              </a:ext>
            </a:extLst>
          </p:cNvPr>
          <p:cNvSpPr txBox="1"/>
          <p:nvPr/>
        </p:nvSpPr>
        <p:spPr>
          <a:xfrm>
            <a:off x="328952" y="383161"/>
            <a:ext cx="5534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Representation of the problem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A16C14A-CC82-46B3-B998-5161EC11C5C6}"/>
              </a:ext>
            </a:extLst>
          </p:cNvPr>
          <p:cNvSpPr/>
          <p:nvPr/>
        </p:nvSpPr>
        <p:spPr>
          <a:xfrm>
            <a:off x="1144764" y="1812022"/>
            <a:ext cx="1053152" cy="8808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4ED119-46D8-406E-BB17-8E73E83F2CF6}"/>
              </a:ext>
            </a:extLst>
          </p:cNvPr>
          <p:cNvSpPr txBox="1"/>
          <p:nvPr/>
        </p:nvSpPr>
        <p:spPr>
          <a:xfrm>
            <a:off x="1384183" y="2046914"/>
            <a:ext cx="528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2CAAB3D-9DF6-4E7C-8404-86AAE6EA0745}"/>
              </a:ext>
            </a:extLst>
          </p:cNvPr>
          <p:cNvSpPr/>
          <p:nvPr/>
        </p:nvSpPr>
        <p:spPr>
          <a:xfrm>
            <a:off x="2375483" y="1812022"/>
            <a:ext cx="1053152" cy="8808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F745ED-5503-4D4A-AFCD-B3B78C77483B}"/>
              </a:ext>
            </a:extLst>
          </p:cNvPr>
          <p:cNvSpPr txBox="1"/>
          <p:nvPr/>
        </p:nvSpPr>
        <p:spPr>
          <a:xfrm>
            <a:off x="2637805" y="2067778"/>
            <a:ext cx="528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?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4E12FE3-6EC0-4B68-BEAA-ED2325F40A1B}"/>
              </a:ext>
            </a:extLst>
          </p:cNvPr>
          <p:cNvSpPr/>
          <p:nvPr/>
        </p:nvSpPr>
        <p:spPr>
          <a:xfrm>
            <a:off x="1671340" y="2845266"/>
            <a:ext cx="1053152" cy="8808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61DCD5-0203-42EC-8CBB-3B1C5ABE5E3F}"/>
              </a:ext>
            </a:extLst>
          </p:cNvPr>
          <p:cNvSpPr txBox="1"/>
          <p:nvPr/>
        </p:nvSpPr>
        <p:spPr>
          <a:xfrm>
            <a:off x="1910759" y="3080158"/>
            <a:ext cx="528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45AD3E8-0B90-45BA-A160-23A37630E312}"/>
              </a:ext>
            </a:extLst>
          </p:cNvPr>
          <p:cNvCxnSpPr>
            <a:cxnSpLocks/>
            <a:endCxn id="8" idx="7"/>
          </p:cNvCxnSpPr>
          <p:nvPr/>
        </p:nvCxnSpPr>
        <p:spPr>
          <a:xfrm flipH="1">
            <a:off x="2570261" y="2680046"/>
            <a:ext cx="154231" cy="29421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22C2740-43DD-4AC8-8FA1-E0C2DB52D3F3}"/>
              </a:ext>
            </a:extLst>
          </p:cNvPr>
          <p:cNvCxnSpPr>
            <a:cxnSpLocks/>
            <a:stCxn id="3" idx="4"/>
          </p:cNvCxnSpPr>
          <p:nvPr/>
        </p:nvCxnSpPr>
        <p:spPr>
          <a:xfrm>
            <a:off x="1671340" y="2692866"/>
            <a:ext cx="177568" cy="26720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E70CEDD6-6EC8-47AD-85A7-F972C50E34D3}"/>
              </a:ext>
            </a:extLst>
          </p:cNvPr>
          <p:cNvSpPr/>
          <p:nvPr/>
        </p:nvSpPr>
        <p:spPr>
          <a:xfrm>
            <a:off x="4177717" y="2541864"/>
            <a:ext cx="3372375" cy="62917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9E088B4-94CE-4930-96FB-A2A23BA5BADA}"/>
              </a:ext>
            </a:extLst>
          </p:cNvPr>
          <p:cNvSpPr/>
          <p:nvPr/>
        </p:nvSpPr>
        <p:spPr>
          <a:xfrm>
            <a:off x="7550092" y="2553049"/>
            <a:ext cx="3011648" cy="61798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223C158-03D3-4D65-842A-6E3C0C649FA3}"/>
              </a:ext>
            </a:extLst>
          </p:cNvPr>
          <p:cNvSpPr txBox="1"/>
          <p:nvPr/>
        </p:nvSpPr>
        <p:spPr>
          <a:xfrm>
            <a:off x="5553511" y="3248046"/>
            <a:ext cx="1233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E7A1DE9-EAA8-4CCD-A18A-96EBCA0D5DF2}"/>
              </a:ext>
            </a:extLst>
          </p:cNvPr>
          <p:cNvSpPr txBox="1"/>
          <p:nvPr/>
        </p:nvSpPr>
        <p:spPr>
          <a:xfrm>
            <a:off x="8264553" y="3215888"/>
            <a:ext cx="1233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971860D-1AAF-44F6-B413-5B86BF9DB1EC}"/>
              </a:ext>
            </a:extLst>
          </p:cNvPr>
          <p:cNvSpPr txBox="1"/>
          <p:nvPr/>
        </p:nvSpPr>
        <p:spPr>
          <a:xfrm>
            <a:off x="6846813" y="2018625"/>
            <a:ext cx="1417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7FAE989-0597-471F-AA3E-A6F4111E1C6E}"/>
              </a:ext>
            </a:extLst>
          </p:cNvPr>
          <p:cNvCxnSpPr>
            <a:cxnSpLocks/>
          </p:cNvCxnSpPr>
          <p:nvPr/>
        </p:nvCxnSpPr>
        <p:spPr>
          <a:xfrm>
            <a:off x="7180976" y="2203291"/>
            <a:ext cx="31374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D0BE40E-22DC-436A-8178-118CF81F4A58}"/>
              </a:ext>
            </a:extLst>
          </p:cNvPr>
          <p:cNvCxnSpPr>
            <a:cxnSpLocks/>
          </p:cNvCxnSpPr>
          <p:nvPr/>
        </p:nvCxnSpPr>
        <p:spPr>
          <a:xfrm flipH="1">
            <a:off x="4227351" y="2193287"/>
            <a:ext cx="265231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>
            <a:extLst>
              <a:ext uri="{FF2B5EF4-FFF2-40B4-BE49-F238E27FC236}">
                <a16:creationId xmlns:a16="http://schemas.microsoft.com/office/drawing/2014/main" id="{4EEBE8CC-2FE0-46E5-9D61-F2F1B934F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8966" y="748046"/>
            <a:ext cx="1053152" cy="1193572"/>
          </a:xfrm>
          <a:prstGeom prst="rect">
            <a:avLst/>
          </a:prstGeom>
        </p:spPr>
      </p:pic>
      <p:sp>
        <p:nvSpPr>
          <p:cNvPr id="28" name="Oval 27">
            <a:extLst>
              <a:ext uri="{FF2B5EF4-FFF2-40B4-BE49-F238E27FC236}">
                <a16:creationId xmlns:a16="http://schemas.microsoft.com/office/drawing/2014/main" id="{2F14B56C-8504-4BA5-879A-F4421A8AD096}"/>
              </a:ext>
            </a:extLst>
          </p:cNvPr>
          <p:cNvSpPr/>
          <p:nvPr/>
        </p:nvSpPr>
        <p:spPr>
          <a:xfrm>
            <a:off x="5066948" y="2701259"/>
            <a:ext cx="486562" cy="36933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CE89EC0-5622-40FF-9A34-AFD901B34F58}"/>
              </a:ext>
            </a:extLst>
          </p:cNvPr>
          <p:cNvSpPr/>
          <p:nvPr/>
        </p:nvSpPr>
        <p:spPr>
          <a:xfrm>
            <a:off x="4407449" y="2699428"/>
            <a:ext cx="486562" cy="36933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8EB246E-02F7-4661-8364-1FCDEE96ACD3}"/>
              </a:ext>
            </a:extLst>
          </p:cNvPr>
          <p:cNvSpPr/>
          <p:nvPr/>
        </p:nvSpPr>
        <p:spPr>
          <a:xfrm>
            <a:off x="5726447" y="2699428"/>
            <a:ext cx="486562" cy="36933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C9FFF72C-BB11-4A5E-B1AD-4A803354C91C}"/>
              </a:ext>
            </a:extLst>
          </p:cNvPr>
          <p:cNvSpPr/>
          <p:nvPr/>
        </p:nvSpPr>
        <p:spPr>
          <a:xfrm>
            <a:off x="6360251" y="2699428"/>
            <a:ext cx="486562" cy="36933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589D6898-434F-44E8-8774-0DBA3F8F9B27}"/>
              </a:ext>
            </a:extLst>
          </p:cNvPr>
          <p:cNvSpPr/>
          <p:nvPr/>
        </p:nvSpPr>
        <p:spPr>
          <a:xfrm>
            <a:off x="6962091" y="2680046"/>
            <a:ext cx="486562" cy="36933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25B970A-332F-4E4F-B447-E247EDDC24DB}"/>
              </a:ext>
            </a:extLst>
          </p:cNvPr>
          <p:cNvCxnSpPr/>
          <p:nvPr/>
        </p:nvCxnSpPr>
        <p:spPr>
          <a:xfrm flipH="1">
            <a:off x="6213009" y="1812022"/>
            <a:ext cx="390523" cy="5759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6FCDF0CD-75C2-4A52-B4B8-2BBC48C8ADD2}"/>
              </a:ext>
            </a:extLst>
          </p:cNvPr>
          <p:cNvSpPr txBox="1"/>
          <p:nvPr/>
        </p:nvSpPr>
        <p:spPr>
          <a:xfrm>
            <a:off x="6560191" y="4226779"/>
            <a:ext cx="3011648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10 is the whole</a:t>
            </a:r>
          </a:p>
          <a:p>
            <a:endParaRPr lang="en-GB" dirty="0"/>
          </a:p>
          <a:p>
            <a:r>
              <a:rPr lang="en-GB" dirty="0"/>
              <a:t>5 is a part</a:t>
            </a:r>
          </a:p>
          <a:p>
            <a:endParaRPr lang="en-GB" dirty="0"/>
          </a:p>
          <a:p>
            <a:r>
              <a:rPr lang="en-GB" dirty="0"/>
              <a:t>_____ is a part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8F19DD1F-A913-40FC-B067-3743A35067E3}"/>
              </a:ext>
            </a:extLst>
          </p:cNvPr>
          <p:cNvSpPr/>
          <p:nvPr/>
        </p:nvSpPr>
        <p:spPr>
          <a:xfrm>
            <a:off x="7701095" y="2680046"/>
            <a:ext cx="482802" cy="388714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F7704A75-92AC-4679-8CAA-CFD5C34E0644}"/>
              </a:ext>
            </a:extLst>
          </p:cNvPr>
          <p:cNvSpPr/>
          <p:nvPr/>
        </p:nvSpPr>
        <p:spPr>
          <a:xfrm>
            <a:off x="8334900" y="2699428"/>
            <a:ext cx="482802" cy="388714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57C65652-B6BF-4C24-AC04-F3BDCB0C9A4C}"/>
              </a:ext>
            </a:extLst>
          </p:cNvPr>
          <p:cNvSpPr/>
          <p:nvPr/>
        </p:nvSpPr>
        <p:spPr>
          <a:xfrm>
            <a:off x="8968705" y="2670355"/>
            <a:ext cx="482802" cy="388714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8C0905D3-0B17-4783-B399-A58C30660CBF}"/>
              </a:ext>
            </a:extLst>
          </p:cNvPr>
          <p:cNvSpPr/>
          <p:nvPr/>
        </p:nvSpPr>
        <p:spPr>
          <a:xfrm>
            <a:off x="9523821" y="2689737"/>
            <a:ext cx="482802" cy="388714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CC856B79-0375-4F48-912C-09733682CDC0}"/>
              </a:ext>
            </a:extLst>
          </p:cNvPr>
          <p:cNvSpPr/>
          <p:nvPr/>
        </p:nvSpPr>
        <p:spPr>
          <a:xfrm>
            <a:off x="10071414" y="2680046"/>
            <a:ext cx="482802" cy="388714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439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Carry out your plan: show your reasoning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2C7A72-7C4A-4506-8DEE-575441380A26}"/>
              </a:ext>
            </a:extLst>
          </p:cNvPr>
          <p:cNvSpPr txBox="1"/>
          <p:nvPr/>
        </p:nvSpPr>
        <p:spPr>
          <a:xfrm>
            <a:off x="365490" y="1749412"/>
            <a:ext cx="4518053" cy="42473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Step 1: 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2: 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3:  </a:t>
            </a:r>
          </a:p>
          <a:p>
            <a:r>
              <a:rPr lang="en-GB" dirty="0">
                <a:cs typeface="Times New Roman" panose="02020603050405020304" pitchFamily="18" charset="0"/>
              </a:rPr>
              <a:t>10 – 5 = ?</a:t>
            </a:r>
          </a:p>
          <a:p>
            <a:r>
              <a:rPr lang="en-GB" dirty="0">
                <a:cs typeface="Times New Roman" panose="02020603050405020304" pitchFamily="18" charset="0"/>
              </a:rPr>
              <a:t>5 + ? = 10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dirty="0">
                <a:cs typeface="Times New Roman" panose="02020603050405020304" pitchFamily="18" charset="0"/>
              </a:rPr>
              <a:t>Could you have 5 + 6 = 10?</a:t>
            </a:r>
          </a:p>
          <a:p>
            <a:r>
              <a:rPr lang="en-GB" dirty="0">
                <a:cs typeface="Times New Roman" panose="02020603050405020304" pitchFamily="18" charset="0"/>
              </a:rPr>
              <a:t>No because 5 + 6 = 11 and there are only 10 in the bag.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D775A32F-6EE0-4238-AD7B-00A6AE703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2AF30C61-9CD0-4747-81DE-2CB5C4DE6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4208" y="1801733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BBB0311-4193-4550-BA26-BF2A9ED5BF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5522" y="4113380"/>
            <a:ext cx="647700" cy="6762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5BBC253-8DBA-4435-AC08-5B7573F389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8397" y="2165671"/>
            <a:ext cx="3000375" cy="360045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0CEFB71-669A-4090-83FD-1E1BB804FA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0" y="2900691"/>
            <a:ext cx="1254485" cy="89355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77D9F2C-99CF-4D28-9626-FF3AC9F1DD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07365" y="1924269"/>
            <a:ext cx="1655952" cy="699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331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82FFEBF-284E-4F50-B4BC-CCACE4AA902E}"/>
              </a:ext>
            </a:extLst>
          </p:cNvPr>
          <p:cNvSpPr txBox="1"/>
          <p:nvPr/>
        </p:nvSpPr>
        <p:spPr>
          <a:xfrm>
            <a:off x="584433" y="640842"/>
            <a:ext cx="3541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Show the steps to the solution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68C8968-43D2-4AAF-98BE-F8C9539620C8}"/>
              </a:ext>
            </a:extLst>
          </p:cNvPr>
          <p:cNvSpPr txBox="1"/>
          <p:nvPr/>
        </p:nvSpPr>
        <p:spPr>
          <a:xfrm>
            <a:off x="480406" y="1499805"/>
            <a:ext cx="3011648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10 is the whole</a:t>
            </a:r>
          </a:p>
          <a:p>
            <a:endParaRPr lang="en-GB" dirty="0"/>
          </a:p>
          <a:p>
            <a:r>
              <a:rPr lang="en-GB" dirty="0"/>
              <a:t>5 is a part</a:t>
            </a:r>
          </a:p>
          <a:p>
            <a:endParaRPr lang="en-GB" dirty="0"/>
          </a:p>
          <a:p>
            <a:r>
              <a:rPr lang="en-GB" dirty="0"/>
              <a:t>_____ is a part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3BF0163-374D-48A6-AEC3-667990204BCD}"/>
              </a:ext>
            </a:extLst>
          </p:cNvPr>
          <p:cNvSpPr/>
          <p:nvPr/>
        </p:nvSpPr>
        <p:spPr>
          <a:xfrm>
            <a:off x="5210007" y="1429407"/>
            <a:ext cx="1053152" cy="8808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20A8C99-FB46-4E5B-996E-C31094CA083E}"/>
              </a:ext>
            </a:extLst>
          </p:cNvPr>
          <p:cNvSpPr/>
          <p:nvPr/>
        </p:nvSpPr>
        <p:spPr>
          <a:xfrm>
            <a:off x="6440726" y="1429407"/>
            <a:ext cx="1053152" cy="8808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7F684D1-D0D7-4DA6-B1CB-4E58A2ED7DB9}"/>
              </a:ext>
            </a:extLst>
          </p:cNvPr>
          <p:cNvSpPr/>
          <p:nvPr/>
        </p:nvSpPr>
        <p:spPr>
          <a:xfrm>
            <a:off x="5736583" y="2462651"/>
            <a:ext cx="1053152" cy="8808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3288BB3-7E92-4680-AFA7-948FCD6A884B}"/>
              </a:ext>
            </a:extLst>
          </p:cNvPr>
          <p:cNvCxnSpPr>
            <a:cxnSpLocks/>
            <a:endCxn id="7" idx="7"/>
          </p:cNvCxnSpPr>
          <p:nvPr/>
        </p:nvCxnSpPr>
        <p:spPr>
          <a:xfrm flipH="1">
            <a:off x="6635504" y="2297431"/>
            <a:ext cx="154231" cy="29421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A1F0F3B-D32B-447E-BB7A-279970D7D8CA}"/>
              </a:ext>
            </a:extLst>
          </p:cNvPr>
          <p:cNvCxnSpPr>
            <a:cxnSpLocks/>
            <a:stCxn id="5" idx="4"/>
          </p:cNvCxnSpPr>
          <p:nvPr/>
        </p:nvCxnSpPr>
        <p:spPr>
          <a:xfrm>
            <a:off x="5736583" y="2310251"/>
            <a:ext cx="177568" cy="26720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05298652-1B38-4209-B499-2E26BB26A1B0}"/>
              </a:ext>
            </a:extLst>
          </p:cNvPr>
          <p:cNvSpPr txBox="1"/>
          <p:nvPr/>
        </p:nvSpPr>
        <p:spPr>
          <a:xfrm>
            <a:off x="5570290" y="1711354"/>
            <a:ext cx="411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9B2E60-F288-4FC7-A88F-220EC7F2ED80}"/>
              </a:ext>
            </a:extLst>
          </p:cNvPr>
          <p:cNvSpPr txBox="1"/>
          <p:nvPr/>
        </p:nvSpPr>
        <p:spPr>
          <a:xfrm>
            <a:off x="6789735" y="1711354"/>
            <a:ext cx="483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859AEFA-69BD-4733-A682-85E97A9595DF}"/>
              </a:ext>
            </a:extLst>
          </p:cNvPr>
          <p:cNvSpPr txBox="1"/>
          <p:nvPr/>
        </p:nvSpPr>
        <p:spPr>
          <a:xfrm>
            <a:off x="6018394" y="2761821"/>
            <a:ext cx="539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DCCF340-4620-4E48-A645-A17246FE17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1024" y="4025110"/>
            <a:ext cx="2439266" cy="98830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4AD36B3-3D46-4C83-8C13-0AF95381AE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282" y="4010256"/>
            <a:ext cx="2482182" cy="100316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E49C8653-F2A4-4D5F-A1C7-4467AFCA1CA0}"/>
              </a:ext>
            </a:extLst>
          </p:cNvPr>
          <p:cNvSpPr txBox="1"/>
          <p:nvPr/>
        </p:nvSpPr>
        <p:spPr>
          <a:xfrm>
            <a:off x="679513" y="3550944"/>
            <a:ext cx="1558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 + ? = 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73DCC35-B0FB-4293-9F06-160E203ABD07}"/>
              </a:ext>
            </a:extLst>
          </p:cNvPr>
          <p:cNvSpPr txBox="1"/>
          <p:nvPr/>
        </p:nvSpPr>
        <p:spPr>
          <a:xfrm>
            <a:off x="3149101" y="3363925"/>
            <a:ext cx="1954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 – 5 = 5</a:t>
            </a:r>
          </a:p>
          <a:p>
            <a:r>
              <a:rPr lang="en-GB" dirty="0"/>
              <a:t>5 + ? = 10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D5F8C0A-0DC1-44A8-A6DE-717FC6C0D9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51564" y="1104408"/>
            <a:ext cx="2881472" cy="2268121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10DB85FF-9DAD-4651-A742-2B51385549E5}"/>
              </a:ext>
            </a:extLst>
          </p:cNvPr>
          <p:cNvGrpSpPr/>
          <p:nvPr/>
        </p:nvGrpSpPr>
        <p:grpSpPr>
          <a:xfrm>
            <a:off x="6484638" y="3589274"/>
            <a:ext cx="4409202" cy="2268121"/>
            <a:chOff x="5789373" y="3833769"/>
            <a:chExt cx="4409202" cy="2268121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B49D335-29AC-4E09-98E6-BC66E273EBD1}"/>
                </a:ext>
              </a:extLst>
            </p:cNvPr>
            <p:cNvSpPr txBox="1"/>
            <p:nvPr/>
          </p:nvSpPr>
          <p:spPr>
            <a:xfrm>
              <a:off x="5789373" y="3833769"/>
              <a:ext cx="4409202" cy="226812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endParaRPr lang="en-GB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D3F0C461-44EB-451C-B4BE-643D3D4315E9}"/>
                </a:ext>
              </a:extLst>
            </p:cNvPr>
            <p:cNvSpPr txBox="1"/>
            <p:nvPr/>
          </p:nvSpPr>
          <p:spPr>
            <a:xfrm>
              <a:off x="5914151" y="3833769"/>
              <a:ext cx="295835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There could not be 6 in the bag because 6 + 5 = 11. This is more than 10. </a:t>
              </a:r>
            </a:p>
            <a:p>
              <a:endParaRPr lang="en-GB" dirty="0"/>
            </a:p>
            <a:p>
              <a:endParaRPr lang="en-GB" dirty="0"/>
            </a:p>
          </p:txBody>
        </p:sp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3F2EB461-1128-41BB-9893-AEA96267DF6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063558" y="4869670"/>
              <a:ext cx="1452353" cy="588647"/>
            </a:xfrm>
            <a:prstGeom prst="rect">
              <a:avLst/>
            </a:prstGeom>
          </p:spPr>
        </p:pic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05DFE13E-5DFB-4E6B-89C1-80D6BC6C828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flipV="1">
              <a:off x="7630757" y="4869670"/>
              <a:ext cx="1331242" cy="5395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95142760"/>
      </p:ext>
    </p:extLst>
  </p:cSld>
  <p:clrMapOvr>
    <a:masterClrMapping/>
  </p:clrMapOvr>
</p:sld>
</file>

<file path=ppt/theme/theme1.xml><?xml version="1.0" encoding="utf-8"?>
<a:theme xmlns:a="http://schemas.openxmlformats.org/drawingml/2006/main" name="3_HIAS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909</Words>
  <Application>Microsoft Office PowerPoint</Application>
  <PresentationFormat>Widescreen</PresentationFormat>
  <Paragraphs>174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Symbol</vt:lpstr>
      <vt:lpstr>3_HIAS PowerPoint template</vt:lpstr>
      <vt:lpstr>Year 1</vt:lpstr>
      <vt:lpstr> HIAS Blended Learning Resource</vt:lpstr>
      <vt:lpstr>PowerPoint Presentation</vt:lpstr>
      <vt:lpstr>Maths focus</vt:lpstr>
      <vt:lpstr>Understand the problem</vt:lpstr>
      <vt:lpstr>Make a Plan</vt:lpstr>
      <vt:lpstr>PowerPoint Presentation</vt:lpstr>
      <vt:lpstr>Carry out your plan: show your reasoning</vt:lpstr>
      <vt:lpstr>PowerPoint Presentation</vt:lpstr>
      <vt:lpstr>Review your solution: does it seem reasonable? Which steps/ parts did you find easy and which harder?</vt:lpstr>
      <vt:lpstr>Now try this one</vt:lpstr>
      <vt:lpstr>HIAS Maths team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</dc:title>
  <dc:creator>Clifft, Jacqui</dc:creator>
  <cp:lastModifiedBy>Vickers, Rebecca</cp:lastModifiedBy>
  <cp:revision>14</cp:revision>
  <dcterms:created xsi:type="dcterms:W3CDTF">2021-01-05T11:02:27Z</dcterms:created>
  <dcterms:modified xsi:type="dcterms:W3CDTF">2021-01-18T12:09:06Z</dcterms:modified>
</cp:coreProperties>
</file>