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3" r:id="rId3"/>
    <p:sldId id="2644" r:id="rId4"/>
    <p:sldId id="2648" r:id="rId5"/>
    <p:sldId id="2653" r:id="rId6"/>
    <p:sldId id="2647" r:id="rId7"/>
    <p:sldId id="2654" r:id="rId8"/>
    <p:sldId id="2652" r:id="rId9"/>
    <p:sldId id="2655" r:id="rId10"/>
    <p:sldId id="2649" r:id="rId11"/>
    <p:sldId id="2656" r:id="rId12"/>
    <p:sldId id="2650" r:id="rId13"/>
    <p:sldId id="265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9841" autoAdjust="0"/>
  </p:normalViewPr>
  <p:slideViewPr>
    <p:cSldViewPr snapToGrid="0">
      <p:cViewPr varScale="1">
        <p:scale>
          <a:sx n="68" d="100"/>
          <a:sy n="68" d="100"/>
        </p:scale>
        <p:origin x="1214"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04/03/2021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36 = 2</a:t>
            </a:r>
            <a:r>
              <a:rPr lang="en-GB" sz="1400" baseline="30000" dirty="0"/>
              <a:t>2 </a:t>
            </a:r>
            <a:r>
              <a:rPr lang="en-GB" sz="1400" baseline="0" dirty="0"/>
              <a:t>x 3</a:t>
            </a:r>
            <a:r>
              <a:rPr lang="en-GB" sz="1400" baseline="30000" dirty="0"/>
              <a:t>2</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3474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x 3 x 7 = 42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252= 2</a:t>
            </a:r>
            <a:r>
              <a:rPr lang="en-GB" sz="1200" baseline="30000" dirty="0"/>
              <a:t>2 </a:t>
            </a:r>
            <a:r>
              <a:rPr lang="en-GB" sz="1200" baseline="0" dirty="0"/>
              <a:t>x 3</a:t>
            </a:r>
            <a:r>
              <a:rPr lang="en-GB" sz="1200" baseline="30000" dirty="0"/>
              <a:t>2 </a:t>
            </a:r>
            <a:r>
              <a:rPr lang="en-GB" sz="1200" baseline="0" dirty="0"/>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294 = 2 x 3 x 7</a:t>
            </a:r>
            <a:r>
              <a:rPr lang="en-GB" sz="1200" baseline="30000" dirty="0"/>
              <a:t>2</a:t>
            </a:r>
            <a:endParaRPr lang="en-GB" sz="1200" baseline="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13</a:t>
            </a:fld>
            <a:endParaRPr lang="en-GB"/>
          </a:p>
        </p:txBody>
      </p:sp>
    </p:spTree>
    <p:extLst>
      <p:ext uri="{BB962C8B-B14F-4D97-AF65-F5344CB8AC3E}">
        <p14:creationId xmlns:p14="http://schemas.microsoft.com/office/powerpoint/2010/main" val="3728323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36 = 2</a:t>
            </a:r>
            <a:r>
              <a:rPr lang="en-GB" sz="1400" baseline="30000" dirty="0"/>
              <a:t>2 </a:t>
            </a:r>
            <a:r>
              <a:rPr lang="en-GB" sz="1400" baseline="0" dirty="0"/>
              <a:t>x 3</a:t>
            </a:r>
            <a:r>
              <a:rPr lang="en-GB" sz="1400" baseline="30000" dirty="0"/>
              <a:t>2</a:t>
            </a:r>
          </a:p>
          <a:p>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677125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of 80: 1, 2, 4, 5, 8, 10, 40, 80</a:t>
            </a:r>
          </a:p>
          <a:p>
            <a:r>
              <a:rPr lang="en-GB" dirty="0"/>
              <a:t>80 = 2</a:t>
            </a:r>
            <a:r>
              <a:rPr lang="en-GB" sz="1200" baseline="30000" dirty="0"/>
              <a:t>4 </a:t>
            </a:r>
            <a:r>
              <a:rPr lang="en-GB" sz="1200" baseline="0" dirty="0"/>
              <a:t>x 5</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05301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of 80: 1, 2, 4, 5, 8, 10, 16, 20 , 40, 80</a:t>
            </a:r>
          </a:p>
          <a:p>
            <a:r>
              <a:rPr lang="en-GB" dirty="0"/>
              <a:t>80 = 2</a:t>
            </a:r>
            <a:r>
              <a:rPr lang="en-GB" sz="1200" baseline="30000" dirty="0"/>
              <a:t>4 </a:t>
            </a:r>
            <a:r>
              <a:rPr lang="en-GB" sz="1200" baseline="0" dirty="0"/>
              <a:t>x 5</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833992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of 60: 1, 2, 3, 4, 5, 6, 10, 12, 15, 20, 30, 60</a:t>
            </a:r>
          </a:p>
          <a:p>
            <a:r>
              <a:rPr lang="en-GB" dirty="0"/>
              <a:t>60 = 2</a:t>
            </a:r>
            <a:r>
              <a:rPr lang="en-GB" sz="1200" baseline="30000" dirty="0"/>
              <a:t>2 </a:t>
            </a:r>
            <a:r>
              <a:rPr lang="en-GB" sz="1200" baseline="0" dirty="0"/>
              <a:t>x 3</a:t>
            </a:r>
            <a:r>
              <a:rPr lang="en-GB" sz="1200" baseline="30000" dirty="0"/>
              <a:t> </a:t>
            </a:r>
            <a:r>
              <a:rPr lang="en-GB" sz="1200" baseline="0" dirty="0"/>
              <a:t>x 5</a:t>
            </a:r>
            <a:r>
              <a:rPr lang="en-GB" sz="1200" baseline="30000" dirty="0"/>
              <a:t> </a:t>
            </a:r>
            <a:endParaRPr lang="en-GB" sz="1200" baseline="0" dirty="0"/>
          </a:p>
          <a:p>
            <a:endParaRPr lang="en-GB" sz="1200" baseline="0" dirty="0"/>
          </a:p>
          <a:p>
            <a:r>
              <a:rPr lang="en-GB" sz="1200" baseline="0" dirty="0"/>
              <a:t>Each question refers to factors, the second one only requires the factors that are prime numbers</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3990658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of 60: 1, 2, 3, 4, 5, 6, 10, 12, 15, 20, 30, 60</a:t>
            </a:r>
          </a:p>
          <a:p>
            <a:r>
              <a:rPr lang="en-GB" dirty="0"/>
              <a:t>60 = 2</a:t>
            </a:r>
            <a:r>
              <a:rPr lang="en-GB" sz="1200" baseline="30000" dirty="0"/>
              <a:t>2 </a:t>
            </a:r>
            <a:r>
              <a:rPr lang="en-GB" sz="1200" baseline="0" dirty="0"/>
              <a:t>x 3</a:t>
            </a:r>
            <a:r>
              <a:rPr lang="en-GB" sz="1200" baseline="30000" dirty="0"/>
              <a:t> </a:t>
            </a:r>
            <a:r>
              <a:rPr lang="en-GB" sz="1200" baseline="0" dirty="0"/>
              <a:t>x 5</a:t>
            </a:r>
            <a:r>
              <a:rPr lang="en-GB" sz="1200" baseline="30000" dirty="0"/>
              <a:t> </a:t>
            </a:r>
            <a:endParaRPr lang="en-GB" sz="1200" baseline="0" dirty="0"/>
          </a:p>
          <a:p>
            <a:endParaRPr lang="en-GB" sz="1200" baseline="0" dirty="0"/>
          </a:p>
          <a:p>
            <a:r>
              <a:rPr lang="en-GB" sz="1200" baseline="0" dirty="0"/>
              <a:t>Each question refers to factors, the second one only requires the factors that are prime numbers</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068336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000000"/>
                </a:solidFill>
                <a:effectLst/>
                <a:latin typeface="Verdana" panose="020B0604030504040204" pitchFamily="34" charset="0"/>
              </a:rPr>
              <a:t>Answer</a:t>
            </a:r>
            <a:r>
              <a:rPr lang="en-GB" b="0" i="0" dirty="0">
                <a:solidFill>
                  <a:srgbClr val="000000"/>
                </a:solidFill>
                <a:effectLst/>
                <a:latin typeface="Verdana" panose="020B0604030504040204" pitchFamily="34" charset="0"/>
              </a:rPr>
              <a:t>: </a:t>
            </a:r>
            <a:r>
              <a:rPr lang="en-GB" b="0" i="0" u="none" strike="noStrike" dirty="0">
                <a:solidFill>
                  <a:srgbClr val="000000"/>
                </a:solidFill>
                <a:effectLst/>
                <a:latin typeface="MathJax_Main"/>
              </a:rPr>
              <a:t>105</a:t>
            </a:r>
            <a:br>
              <a:rPr lang="en-GB" dirty="0"/>
            </a:br>
            <a:br>
              <a:rPr lang="en-GB" dirty="0"/>
            </a:br>
            <a:r>
              <a:rPr lang="en-GB" dirty="0"/>
              <a:t>45 = 3</a:t>
            </a:r>
            <a:r>
              <a:rPr lang="en-GB" sz="1200" baseline="30000" dirty="0"/>
              <a:t>2 </a:t>
            </a:r>
            <a:r>
              <a:rPr lang="en-GB" sz="1200" baseline="0" dirty="0"/>
              <a:t>x 5</a:t>
            </a:r>
            <a:r>
              <a:rPr lang="en-GB" sz="1200" baseline="300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 2</a:t>
            </a:r>
            <a:r>
              <a:rPr lang="en-GB" sz="1200" baseline="30000" dirty="0"/>
              <a:t>2 </a:t>
            </a:r>
            <a:r>
              <a:rPr lang="en-GB" sz="1200" baseline="0" dirty="0"/>
              <a:t>x 3</a:t>
            </a:r>
            <a:r>
              <a:rPr lang="en-GB" sz="1200" baseline="30000" dirty="0"/>
              <a:t> </a:t>
            </a:r>
            <a:r>
              <a:rPr lang="en-GB" sz="1200" baseline="0" dirty="0"/>
              <a:t>x 5</a:t>
            </a: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91 = </a:t>
            </a:r>
            <a:r>
              <a:rPr lang="en-GB" sz="1200" baseline="0" dirty="0"/>
              <a:t>7</a:t>
            </a:r>
            <a:r>
              <a:rPr lang="en-GB" sz="1200" baseline="30000" dirty="0"/>
              <a:t> </a:t>
            </a:r>
            <a:r>
              <a:rPr lang="en-GB" sz="1200" baseline="0" dirty="0"/>
              <a:t>x 13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105 = 3</a:t>
            </a:r>
            <a:r>
              <a:rPr lang="en-GB" sz="1200" baseline="30000" dirty="0"/>
              <a:t> </a:t>
            </a:r>
            <a:r>
              <a:rPr lang="en-GB" sz="1200" baseline="0" dirty="0"/>
              <a:t>x 5</a:t>
            </a:r>
            <a:r>
              <a:rPr lang="en-GB" sz="1200" baseline="30000" dirty="0"/>
              <a:t> </a:t>
            </a:r>
            <a:r>
              <a:rPr lang="en-GB" sz="1200" baseline="0" dirty="0"/>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330 = 2 x 3</a:t>
            </a:r>
            <a:r>
              <a:rPr lang="en-GB" sz="1200" baseline="30000" dirty="0"/>
              <a:t> </a:t>
            </a:r>
            <a:r>
              <a:rPr lang="en-GB" sz="1200" baseline="0" dirty="0"/>
              <a:t>x 5</a:t>
            </a:r>
            <a:r>
              <a:rPr lang="en-GB" sz="1200" baseline="30000" dirty="0"/>
              <a:t> </a:t>
            </a:r>
            <a:r>
              <a:rPr lang="en-GB" sz="1200" baseline="0" dirty="0"/>
              <a:t>x 11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br>
              <a:rPr lang="en-GB" dirty="0"/>
            </a:b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140938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000000"/>
                </a:solidFill>
                <a:effectLst/>
                <a:latin typeface="Verdana" panose="020B0604030504040204" pitchFamily="34" charset="0"/>
              </a:rPr>
              <a:t>Answer</a:t>
            </a:r>
            <a:r>
              <a:rPr lang="en-GB" b="0" i="0" dirty="0">
                <a:solidFill>
                  <a:srgbClr val="000000"/>
                </a:solidFill>
                <a:effectLst/>
                <a:latin typeface="Verdana" panose="020B0604030504040204" pitchFamily="34" charset="0"/>
              </a:rPr>
              <a:t>: </a:t>
            </a:r>
            <a:r>
              <a:rPr lang="en-GB" b="0" i="0" u="none" strike="noStrike" dirty="0">
                <a:solidFill>
                  <a:srgbClr val="000000"/>
                </a:solidFill>
                <a:effectLst/>
                <a:latin typeface="MathJax_Main"/>
              </a:rPr>
              <a:t>105</a:t>
            </a:r>
            <a:br>
              <a:rPr lang="en-GB" dirty="0"/>
            </a:br>
            <a:br>
              <a:rPr lang="en-GB" dirty="0"/>
            </a:br>
            <a:r>
              <a:rPr lang="en-GB" dirty="0"/>
              <a:t>45 = 3</a:t>
            </a:r>
            <a:r>
              <a:rPr lang="en-GB" sz="1200" baseline="30000" dirty="0"/>
              <a:t>2 </a:t>
            </a:r>
            <a:r>
              <a:rPr lang="en-GB" sz="1200" baseline="0" dirty="0"/>
              <a:t>x 5</a:t>
            </a:r>
            <a:r>
              <a:rPr lang="en-GB" sz="1200" baseline="300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60 = 2</a:t>
            </a:r>
            <a:r>
              <a:rPr lang="en-GB" sz="1200" baseline="30000" dirty="0"/>
              <a:t>2 </a:t>
            </a:r>
            <a:r>
              <a:rPr lang="en-GB" sz="1200" baseline="0" dirty="0"/>
              <a:t>x 3</a:t>
            </a:r>
            <a:r>
              <a:rPr lang="en-GB" sz="1200" baseline="30000" dirty="0"/>
              <a:t> </a:t>
            </a:r>
            <a:r>
              <a:rPr lang="en-GB" sz="1200" baseline="0" dirty="0"/>
              <a:t>x 5</a:t>
            </a: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91 = </a:t>
            </a:r>
            <a:r>
              <a:rPr lang="en-GB" sz="1200" baseline="0" dirty="0"/>
              <a:t>7</a:t>
            </a:r>
            <a:r>
              <a:rPr lang="en-GB" sz="1200" baseline="30000" dirty="0"/>
              <a:t> </a:t>
            </a:r>
            <a:r>
              <a:rPr lang="en-GB" sz="1200" baseline="0" dirty="0"/>
              <a:t>x 13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105 = 3</a:t>
            </a:r>
            <a:r>
              <a:rPr lang="en-GB" sz="1200" baseline="30000" dirty="0"/>
              <a:t> </a:t>
            </a:r>
            <a:r>
              <a:rPr lang="en-GB" sz="1200" baseline="0" dirty="0"/>
              <a:t>x 5</a:t>
            </a:r>
            <a:r>
              <a:rPr lang="en-GB" sz="1200" baseline="30000" dirty="0"/>
              <a:t> </a:t>
            </a:r>
            <a:r>
              <a:rPr lang="en-GB" sz="1200" baseline="0" dirty="0"/>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330 = 2 x 3</a:t>
            </a:r>
            <a:r>
              <a:rPr lang="en-GB" sz="1200" baseline="30000" dirty="0"/>
              <a:t> </a:t>
            </a:r>
            <a:r>
              <a:rPr lang="en-GB" sz="1200" baseline="0" dirty="0"/>
              <a:t>x 5</a:t>
            </a:r>
            <a:r>
              <a:rPr lang="en-GB" sz="1200" baseline="30000" dirty="0"/>
              <a:t> </a:t>
            </a:r>
            <a:r>
              <a:rPr lang="en-GB" sz="1200" baseline="0" dirty="0"/>
              <a:t>x 11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30000" dirty="0"/>
              <a:t> </a:t>
            </a:r>
            <a:endParaRPr lang="en-GB"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p>
          <a:p>
            <a:br>
              <a:rPr lang="en-GB" dirty="0"/>
            </a:b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696288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x 3 x 7 = 42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252= 2</a:t>
            </a:r>
            <a:r>
              <a:rPr lang="en-GB" sz="1200" baseline="30000" dirty="0"/>
              <a:t>2 </a:t>
            </a:r>
            <a:r>
              <a:rPr lang="en-GB" sz="1200" baseline="0" dirty="0"/>
              <a:t>x 3</a:t>
            </a:r>
            <a:r>
              <a:rPr lang="en-GB" sz="1200" baseline="30000" dirty="0"/>
              <a:t>2 </a:t>
            </a:r>
            <a:r>
              <a:rPr lang="en-GB" sz="1200" baseline="0" dirty="0"/>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a:t>294 = 2 x 3 </a:t>
            </a:r>
            <a:r>
              <a:rPr lang="en-GB" sz="1200" baseline="0"/>
              <a:t>x 7</a:t>
            </a:r>
            <a:r>
              <a:rPr lang="en-GB" sz="1200" baseline="30000"/>
              <a:t>2</a:t>
            </a:r>
            <a:endParaRPr lang="en-GB" sz="1200" baseline="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424154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https://www.ukmt.org.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kmt.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83718" y="2720693"/>
            <a:ext cx="7776864" cy="622920"/>
          </a:xfrm>
        </p:spPr>
        <p:txBody>
          <a:bodyPr>
            <a:normAutofit fontScale="25000" lnSpcReduction="20000"/>
          </a:bodyPr>
          <a:lstStyle/>
          <a:p>
            <a:pPr algn="l"/>
            <a:r>
              <a:rPr lang="en-GB" sz="7600" b="1" dirty="0">
                <a:solidFill>
                  <a:schemeClr val="tx1"/>
                </a:solidFill>
              </a:rPr>
              <a:t>Number: Standard Form and Prime Factorisation (unit 8.10) </a:t>
            </a:r>
          </a:p>
          <a:p>
            <a:pPr algn="l"/>
            <a:endParaRPr lang="en-GB" sz="7600" dirty="0">
              <a:solidFill>
                <a:schemeClr val="tx1"/>
              </a:solidFill>
            </a:endParaRPr>
          </a:p>
          <a:p>
            <a:pPr algn="l"/>
            <a:r>
              <a:rPr lang="en-GB" sz="7200" dirty="0">
                <a:solidFill>
                  <a:schemeClr val="tx1"/>
                </a:solidFill>
              </a:rPr>
              <a:t>Use prime factorisation, including using product notation and the unique factorisation property</a:t>
            </a:r>
            <a:endParaRPr lang="en-GB" sz="96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Rectangle 1">
            <a:extLst>
              <a:ext uri="{FF2B5EF4-FFF2-40B4-BE49-F238E27FC236}">
                <a16:creationId xmlns:a16="http://schemas.microsoft.com/office/drawing/2014/main" id="{866C17F0-8EE6-4F74-8AD6-02C571BB9E2B}"/>
              </a:ext>
            </a:extLst>
          </p:cNvPr>
          <p:cNvSpPr>
            <a:spLocks noChangeArrowheads="1"/>
          </p:cNvSpPr>
          <p:nvPr/>
        </p:nvSpPr>
        <p:spPr bwMode="auto">
          <a:xfrm>
            <a:off x="483105" y="2197995"/>
            <a:ext cx="10712869"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rgbClr val="000000"/>
                </a:solidFill>
                <a:effectLst/>
                <a:latin typeface="Verdana" panose="020B0604030504040204" pitchFamily="34" charset="0"/>
              </a:rPr>
            </a:br>
            <a:r>
              <a:rPr kumimoji="0" lang="en-US" altLang="en-US" sz="2000" b="0" i="0" u="none" strike="noStrike" cap="none" normalizeH="0" baseline="0" dirty="0">
                <a:ln>
                  <a:noFill/>
                </a:ln>
                <a:solidFill>
                  <a:srgbClr val="000000"/>
                </a:solidFill>
                <a:effectLst/>
                <a:latin typeface="Verdana" panose="020B0604030504040204" pitchFamily="34" charset="0"/>
              </a:rPr>
              <a:t>Which of the following numbers is the product of exactly </a:t>
            </a:r>
            <a:r>
              <a:rPr kumimoji="0" lang="en-US" altLang="en-US" sz="2000" b="0" i="0" u="none" strike="noStrike" cap="none" normalizeH="0" baseline="0" dirty="0">
                <a:ln>
                  <a:noFill/>
                </a:ln>
                <a:solidFill>
                  <a:srgbClr val="000000"/>
                </a:solidFill>
                <a:effectLst/>
                <a:latin typeface="MathJax_Main"/>
              </a:rPr>
              <a:t>3</a:t>
            </a:r>
            <a:r>
              <a:rPr kumimoji="0" lang="en-US" altLang="en-US" sz="2000" b="0" i="0" u="none" strike="noStrike" cap="none" normalizeH="0" baseline="0" dirty="0">
                <a:ln>
                  <a:noFill/>
                </a:ln>
                <a:solidFill>
                  <a:srgbClr val="000000"/>
                </a:solidFill>
                <a:effectLst/>
                <a:latin typeface="Verdana" panose="020B0604030504040204" pitchFamily="34" charset="0"/>
              </a:rPr>
              <a:t> distinct prime numbers?</a:t>
            </a:r>
            <a:br>
              <a:rPr kumimoji="0" lang="en-US" altLang="en-US" sz="2000" b="0" i="0" u="none" strike="noStrike" cap="none" normalizeH="0" baseline="0" dirty="0">
                <a:ln>
                  <a:noFill/>
                </a:ln>
                <a:solidFill>
                  <a:srgbClr val="000000"/>
                </a:solidFill>
                <a:effectLst/>
                <a:latin typeface="Verdana" panose="020B0604030504040204" pitchFamily="34" charset="0"/>
              </a:rPr>
            </a:br>
            <a:endParaRPr kumimoji="0" lang="en-US" altLang="en-US" sz="2000" b="0" i="0" u="none" strike="noStrike" cap="none" normalizeH="0" baseline="0" dirty="0">
              <a:ln>
                <a:noFill/>
              </a:ln>
              <a:solidFill>
                <a:srgbClr val="000000"/>
              </a:solidFill>
              <a:effectLst/>
              <a:latin typeface="Verdan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athJax_Main"/>
              </a:rPr>
              <a:t>45</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60</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91</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105</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330</a:t>
            </a:r>
            <a:endParaRPr kumimoji="0" lang="en-US" altLang="en-US" sz="2000" b="0" i="0" u="none" strike="noStrike" cap="none" normalizeH="0" baseline="0" dirty="0">
              <a:ln>
                <a:noFill/>
              </a:ln>
              <a:solidFill>
                <a:srgbClr val="000000"/>
              </a:solidFill>
              <a:effectLst/>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 </a:t>
            </a:r>
          </a:p>
        </p:txBody>
      </p:sp>
      <p:sp>
        <p:nvSpPr>
          <p:cNvPr id="3" name="Title 2">
            <a:extLst>
              <a:ext uri="{FF2B5EF4-FFF2-40B4-BE49-F238E27FC236}">
                <a16:creationId xmlns:a16="http://schemas.microsoft.com/office/drawing/2014/main" id="{3FE17E7F-5A12-4B9C-86E1-FD254241D577}"/>
              </a:ext>
            </a:extLst>
          </p:cNvPr>
          <p:cNvSpPr>
            <a:spLocks noGrp="1"/>
          </p:cNvSpPr>
          <p:nvPr>
            <p:ph type="title"/>
          </p:nvPr>
        </p:nvSpPr>
        <p:spPr>
          <a:xfrm>
            <a:off x="368533" y="939656"/>
            <a:ext cx="2424544" cy="1143000"/>
          </a:xfrm>
        </p:spPr>
        <p:txBody>
          <a:bodyPr/>
          <a:lstStyle/>
          <a:p>
            <a:pPr algn="l"/>
            <a:r>
              <a:rPr lang="en-GB" b="1" dirty="0"/>
              <a:t>Factor Trio</a:t>
            </a:r>
          </a:p>
        </p:txBody>
      </p:sp>
      <p:sp>
        <p:nvSpPr>
          <p:cNvPr id="9" name="TextBox 8">
            <a:extLst>
              <a:ext uri="{FF2B5EF4-FFF2-40B4-BE49-F238E27FC236}">
                <a16:creationId xmlns:a16="http://schemas.microsoft.com/office/drawing/2014/main" id="{E34E20C2-067F-468D-AB0E-A8800620D0C2}"/>
              </a:ext>
            </a:extLst>
          </p:cNvPr>
          <p:cNvSpPr txBox="1"/>
          <p:nvPr/>
        </p:nvSpPr>
        <p:spPr>
          <a:xfrm>
            <a:off x="4148742" y="6246602"/>
            <a:ext cx="4305301" cy="707886"/>
          </a:xfrm>
          <a:prstGeom prst="rect">
            <a:avLst/>
          </a:prstGeom>
          <a:noFill/>
        </p:spPr>
        <p:txBody>
          <a:bodyPr wrap="square">
            <a:spAutoFit/>
          </a:bodyPr>
          <a:lstStyle/>
          <a:p>
            <a:pPr algn="ctr"/>
            <a:r>
              <a:rPr lang="en-GB" sz="1200" dirty="0"/>
              <a:t>nrich.maths.org/2916</a:t>
            </a:r>
          </a:p>
          <a:p>
            <a:r>
              <a:rPr kumimoji="0" lang="en-US" altLang="en-US" sz="1000" b="0" i="0" u="none" strike="noStrike" cap="none" normalizeH="0" baseline="0" dirty="0">
                <a:ln>
                  <a:noFill/>
                </a:ln>
                <a:solidFill>
                  <a:srgbClr val="000000"/>
                </a:solidFill>
                <a:effectLst/>
                <a:latin typeface="Verdana" panose="020B0604030504040204" pitchFamily="34" charset="0"/>
              </a:rPr>
              <a:t>This problem is taken from the </a:t>
            </a:r>
            <a:r>
              <a:rPr kumimoji="0" lang="en-US" altLang="en-US" sz="1000" b="0" i="0" u="sng" strike="noStrike" cap="none" normalizeH="0" baseline="0" dirty="0">
                <a:ln>
                  <a:noFill/>
                </a:ln>
                <a:solidFill>
                  <a:srgbClr val="337AB7"/>
                </a:solidFill>
                <a:effectLst/>
                <a:latin typeface="Verdana" panose="020B0604030504040204" pitchFamily="34" charset="0"/>
                <a:hlinkClick r:id="rId3"/>
              </a:rPr>
              <a:t>UKMT Mathematical Challenges</a:t>
            </a:r>
            <a:r>
              <a:rPr kumimoji="0" lang="en-US" altLang="en-US" sz="1000" b="0" i="0" u="none" strike="noStrike" cap="none" normalizeH="0" baseline="0" dirty="0">
                <a:ln>
                  <a:noFill/>
                </a:ln>
                <a:solidFill>
                  <a:srgbClr val="000000"/>
                </a:solidFill>
                <a:effectLst/>
                <a:latin typeface="Verdana" panose="020B0604030504040204" pitchFamily="34" charset="0"/>
              </a:rPr>
              <a:t>.</a:t>
            </a:r>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GB" dirty="0"/>
          </a:p>
        </p:txBody>
      </p:sp>
    </p:spTree>
    <p:extLst>
      <p:ext uri="{BB962C8B-B14F-4D97-AF65-F5344CB8AC3E}">
        <p14:creationId xmlns:p14="http://schemas.microsoft.com/office/powerpoint/2010/main" val="2703991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Rectangle 1">
            <a:extLst>
              <a:ext uri="{FF2B5EF4-FFF2-40B4-BE49-F238E27FC236}">
                <a16:creationId xmlns:a16="http://schemas.microsoft.com/office/drawing/2014/main" id="{866C17F0-8EE6-4F74-8AD6-02C571BB9E2B}"/>
              </a:ext>
            </a:extLst>
          </p:cNvPr>
          <p:cNvSpPr>
            <a:spLocks noChangeArrowheads="1"/>
          </p:cNvSpPr>
          <p:nvPr/>
        </p:nvSpPr>
        <p:spPr bwMode="auto">
          <a:xfrm>
            <a:off x="483105" y="2197995"/>
            <a:ext cx="10712869"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rgbClr val="000000"/>
                </a:solidFill>
                <a:effectLst/>
                <a:latin typeface="Verdana" panose="020B0604030504040204" pitchFamily="34" charset="0"/>
              </a:rPr>
            </a:br>
            <a:r>
              <a:rPr kumimoji="0" lang="en-US" altLang="en-US" sz="2000" b="0" i="0" u="none" strike="noStrike" cap="none" normalizeH="0" baseline="0" dirty="0">
                <a:ln>
                  <a:noFill/>
                </a:ln>
                <a:solidFill>
                  <a:srgbClr val="000000"/>
                </a:solidFill>
                <a:effectLst/>
                <a:latin typeface="Verdana" panose="020B0604030504040204" pitchFamily="34" charset="0"/>
              </a:rPr>
              <a:t>Which of the following numbers is the product of exactly </a:t>
            </a:r>
            <a:r>
              <a:rPr kumimoji="0" lang="en-US" altLang="en-US" sz="2000" b="0" i="0" u="none" strike="noStrike" cap="none" normalizeH="0" baseline="0" dirty="0">
                <a:ln>
                  <a:noFill/>
                </a:ln>
                <a:solidFill>
                  <a:srgbClr val="000000"/>
                </a:solidFill>
                <a:effectLst/>
                <a:latin typeface="MathJax_Main"/>
              </a:rPr>
              <a:t>3</a:t>
            </a:r>
            <a:r>
              <a:rPr kumimoji="0" lang="en-US" altLang="en-US" sz="2000" b="0" i="0" u="none" strike="noStrike" cap="none" normalizeH="0" baseline="0" dirty="0">
                <a:ln>
                  <a:noFill/>
                </a:ln>
                <a:solidFill>
                  <a:srgbClr val="000000"/>
                </a:solidFill>
                <a:effectLst/>
                <a:latin typeface="Verdana" panose="020B0604030504040204" pitchFamily="34" charset="0"/>
              </a:rPr>
              <a:t> distinct prime numbers?</a:t>
            </a:r>
            <a:br>
              <a:rPr kumimoji="0" lang="en-US" altLang="en-US" sz="2000" b="0" i="0" u="none" strike="noStrike" cap="none" normalizeH="0" baseline="0" dirty="0">
                <a:ln>
                  <a:noFill/>
                </a:ln>
                <a:solidFill>
                  <a:srgbClr val="000000"/>
                </a:solidFill>
                <a:effectLst/>
                <a:latin typeface="Verdana" panose="020B0604030504040204" pitchFamily="34" charset="0"/>
              </a:rPr>
            </a:br>
            <a:endParaRPr kumimoji="0" lang="en-US" altLang="en-US" sz="2000" b="0" i="0" u="none" strike="noStrike" cap="none" normalizeH="0" baseline="0" dirty="0">
              <a:ln>
                <a:noFill/>
              </a:ln>
              <a:solidFill>
                <a:srgbClr val="000000"/>
              </a:solidFill>
              <a:effectLst/>
              <a:latin typeface="Verdana" panose="020B06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athJax_Main"/>
              </a:rPr>
              <a:t>45</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60</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91</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105</a:t>
            </a:r>
            <a:r>
              <a:rPr kumimoji="0" lang="en-US" altLang="en-US" sz="2000" b="0" i="0" u="none" strike="noStrike" cap="none" normalizeH="0" baseline="0" dirty="0">
                <a:ln>
                  <a:noFill/>
                </a:ln>
                <a:solidFill>
                  <a:srgbClr val="000000"/>
                </a:solidFill>
                <a:effectLst/>
                <a:latin typeface="Verdana" panose="020B0604030504040204" pitchFamily="34" charset="0"/>
              </a:rPr>
              <a:t>,   </a:t>
            </a:r>
            <a:r>
              <a:rPr kumimoji="0" lang="en-US" altLang="en-US" sz="2000" b="0" i="0" u="none" strike="noStrike" cap="none" normalizeH="0" baseline="0" dirty="0">
                <a:ln>
                  <a:noFill/>
                </a:ln>
                <a:solidFill>
                  <a:srgbClr val="000000"/>
                </a:solidFill>
                <a:effectLst/>
                <a:latin typeface="MathJax_Main"/>
              </a:rPr>
              <a:t>330</a:t>
            </a:r>
            <a:endParaRPr kumimoji="0" lang="en-US" altLang="en-US" sz="2000" b="0" i="0" u="none" strike="noStrike" cap="none" normalizeH="0" baseline="0" dirty="0">
              <a:ln>
                <a:noFill/>
              </a:ln>
              <a:solidFill>
                <a:srgbClr val="000000"/>
              </a:solidFill>
              <a:effectLst/>
              <a:latin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Verdana" panose="020B0604030504040204" pitchFamily="34" charset="0"/>
              </a:rPr>
              <a:t> </a:t>
            </a:r>
          </a:p>
        </p:txBody>
      </p:sp>
      <p:sp>
        <p:nvSpPr>
          <p:cNvPr id="3" name="Title 2">
            <a:extLst>
              <a:ext uri="{FF2B5EF4-FFF2-40B4-BE49-F238E27FC236}">
                <a16:creationId xmlns:a16="http://schemas.microsoft.com/office/drawing/2014/main" id="{3FE17E7F-5A12-4B9C-86E1-FD254241D577}"/>
              </a:ext>
            </a:extLst>
          </p:cNvPr>
          <p:cNvSpPr>
            <a:spLocks noGrp="1"/>
          </p:cNvSpPr>
          <p:nvPr>
            <p:ph type="title"/>
          </p:nvPr>
        </p:nvSpPr>
        <p:spPr>
          <a:xfrm>
            <a:off x="368533" y="939656"/>
            <a:ext cx="2424544" cy="1143000"/>
          </a:xfrm>
        </p:spPr>
        <p:txBody>
          <a:bodyPr/>
          <a:lstStyle/>
          <a:p>
            <a:pPr algn="l"/>
            <a:r>
              <a:rPr lang="en-GB" b="1" dirty="0"/>
              <a:t>Factor Trio</a:t>
            </a:r>
          </a:p>
        </p:txBody>
      </p:sp>
      <p:sp>
        <p:nvSpPr>
          <p:cNvPr id="9" name="TextBox 8">
            <a:extLst>
              <a:ext uri="{FF2B5EF4-FFF2-40B4-BE49-F238E27FC236}">
                <a16:creationId xmlns:a16="http://schemas.microsoft.com/office/drawing/2014/main" id="{E34E20C2-067F-468D-AB0E-A8800620D0C2}"/>
              </a:ext>
            </a:extLst>
          </p:cNvPr>
          <p:cNvSpPr txBox="1"/>
          <p:nvPr/>
        </p:nvSpPr>
        <p:spPr>
          <a:xfrm>
            <a:off x="4148742" y="6246602"/>
            <a:ext cx="4305301" cy="707886"/>
          </a:xfrm>
          <a:prstGeom prst="rect">
            <a:avLst/>
          </a:prstGeom>
          <a:noFill/>
        </p:spPr>
        <p:txBody>
          <a:bodyPr wrap="square">
            <a:spAutoFit/>
          </a:bodyPr>
          <a:lstStyle/>
          <a:p>
            <a:pPr algn="ctr"/>
            <a:r>
              <a:rPr lang="en-GB" sz="1200" dirty="0"/>
              <a:t>nrich.maths.org/2916</a:t>
            </a:r>
          </a:p>
          <a:p>
            <a:r>
              <a:rPr kumimoji="0" lang="en-US" altLang="en-US" sz="1000" b="0" i="0" u="none" strike="noStrike" cap="none" normalizeH="0" baseline="0" dirty="0">
                <a:ln>
                  <a:noFill/>
                </a:ln>
                <a:solidFill>
                  <a:srgbClr val="000000"/>
                </a:solidFill>
                <a:effectLst/>
                <a:latin typeface="Verdana" panose="020B0604030504040204" pitchFamily="34" charset="0"/>
              </a:rPr>
              <a:t>This problem is taken from the </a:t>
            </a:r>
            <a:r>
              <a:rPr kumimoji="0" lang="en-US" altLang="en-US" sz="1000" b="0" i="0" u="sng" strike="noStrike" cap="none" normalizeH="0" baseline="0" dirty="0">
                <a:ln>
                  <a:noFill/>
                </a:ln>
                <a:solidFill>
                  <a:srgbClr val="337AB7"/>
                </a:solidFill>
                <a:effectLst/>
                <a:latin typeface="Verdana" panose="020B0604030504040204" pitchFamily="34" charset="0"/>
                <a:hlinkClick r:id="rId3"/>
              </a:rPr>
              <a:t>UKMT Mathematical Challenges</a:t>
            </a:r>
            <a:r>
              <a:rPr kumimoji="0" lang="en-US" altLang="en-US" sz="1000" b="0" i="0" u="none" strike="noStrike" cap="none" normalizeH="0" baseline="0" dirty="0">
                <a:ln>
                  <a:noFill/>
                </a:ln>
                <a:solidFill>
                  <a:srgbClr val="000000"/>
                </a:solidFill>
                <a:effectLst/>
                <a:latin typeface="Verdana" panose="020B0604030504040204" pitchFamily="34" charset="0"/>
              </a:rPr>
              <a:t>.</a:t>
            </a:r>
            <a:endParaRPr kumimoji="0" lang="en-US" altLang="en-US" sz="1000" b="0" i="0" u="none" strike="noStrike" cap="none" normalizeH="0" baseline="0" dirty="0">
              <a:ln>
                <a:noFill/>
              </a:ln>
              <a:solidFill>
                <a:schemeClr val="tx1"/>
              </a:solidFill>
              <a:effectLst/>
              <a:latin typeface="Arial" panose="020B0604020202020204" pitchFamily="34" charset="0"/>
            </a:endParaRPr>
          </a:p>
          <a:p>
            <a:endParaRPr lang="en-GB" dirty="0"/>
          </a:p>
        </p:txBody>
      </p:sp>
      <p:sp>
        <p:nvSpPr>
          <p:cNvPr id="6" name="TextBox 5">
            <a:extLst>
              <a:ext uri="{FF2B5EF4-FFF2-40B4-BE49-F238E27FC236}">
                <a16:creationId xmlns:a16="http://schemas.microsoft.com/office/drawing/2014/main" id="{EFC5E111-6E04-4FFD-890A-15AC1BF101F5}"/>
              </a:ext>
            </a:extLst>
          </p:cNvPr>
          <p:cNvSpPr txBox="1"/>
          <p:nvPr/>
        </p:nvSpPr>
        <p:spPr>
          <a:xfrm>
            <a:off x="4842933" y="257455"/>
            <a:ext cx="1018227" cy="369332"/>
          </a:xfrm>
          <a:prstGeom prst="rect">
            <a:avLst/>
          </a:prstGeom>
          <a:noFill/>
        </p:spPr>
        <p:txBody>
          <a:bodyPr wrap="none" rtlCol="0">
            <a:spAutoFit/>
          </a:bodyPr>
          <a:lstStyle/>
          <a:p>
            <a:r>
              <a:rPr lang="en-GB" dirty="0"/>
              <a:t>Solution</a:t>
            </a:r>
          </a:p>
        </p:txBody>
      </p:sp>
      <p:sp>
        <p:nvSpPr>
          <p:cNvPr id="5" name="TextBox 4">
            <a:extLst>
              <a:ext uri="{FF2B5EF4-FFF2-40B4-BE49-F238E27FC236}">
                <a16:creationId xmlns:a16="http://schemas.microsoft.com/office/drawing/2014/main" id="{D029CECD-B043-4834-9D7D-1638A2CAC550}"/>
              </a:ext>
            </a:extLst>
          </p:cNvPr>
          <p:cNvSpPr txBox="1"/>
          <p:nvPr/>
        </p:nvSpPr>
        <p:spPr>
          <a:xfrm>
            <a:off x="5023174" y="3852967"/>
            <a:ext cx="2145652" cy="203132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45 = 3</a:t>
            </a:r>
            <a:r>
              <a:rPr lang="en-GB" sz="1800" baseline="30000" dirty="0"/>
              <a:t>2 </a:t>
            </a:r>
            <a:r>
              <a:rPr lang="en-GB" sz="1800" baseline="0" dirty="0"/>
              <a:t>x 5</a:t>
            </a:r>
            <a:r>
              <a:rPr lang="en-GB" sz="1800" baseline="300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00B050"/>
                </a:solidFill>
              </a:rPr>
              <a:t>60 = 2</a:t>
            </a:r>
            <a:r>
              <a:rPr lang="en-GB" sz="1800" baseline="30000" dirty="0">
                <a:solidFill>
                  <a:srgbClr val="00B050"/>
                </a:solidFill>
              </a:rPr>
              <a:t>2 </a:t>
            </a:r>
            <a:r>
              <a:rPr lang="en-GB" sz="1800" baseline="0" dirty="0">
                <a:solidFill>
                  <a:srgbClr val="00B050"/>
                </a:solidFill>
              </a:rPr>
              <a:t>x 3</a:t>
            </a:r>
            <a:r>
              <a:rPr lang="en-GB" sz="1800" baseline="30000" dirty="0">
                <a:solidFill>
                  <a:srgbClr val="00B050"/>
                </a:solidFill>
              </a:rPr>
              <a:t> </a:t>
            </a:r>
            <a:r>
              <a:rPr lang="en-GB" sz="1800" baseline="0" dirty="0">
                <a:solidFill>
                  <a:srgbClr val="00B050"/>
                </a:solidFill>
              </a:rPr>
              <a:t>x 5</a:t>
            </a:r>
            <a:r>
              <a:rPr lang="en-GB" sz="1800" baseline="30000" dirty="0">
                <a:solidFill>
                  <a:srgbClr val="00B050"/>
                </a:solidFill>
              </a:rPr>
              <a:t> </a:t>
            </a:r>
            <a:endParaRPr lang="en-GB" sz="1800" baseline="0"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91 = </a:t>
            </a:r>
            <a:r>
              <a:rPr lang="en-GB" sz="1800" baseline="0" dirty="0"/>
              <a:t>7</a:t>
            </a:r>
            <a:r>
              <a:rPr lang="en-GB" sz="1800" baseline="30000" dirty="0"/>
              <a:t> </a:t>
            </a:r>
            <a:r>
              <a:rPr lang="en-GB" sz="1800" baseline="0" dirty="0"/>
              <a:t>x 13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solidFill>
                  <a:srgbClr val="00B050"/>
                </a:solidFill>
              </a:rPr>
              <a:t>105 = 3</a:t>
            </a:r>
            <a:r>
              <a:rPr lang="en-GB" sz="1800" baseline="30000" dirty="0">
                <a:solidFill>
                  <a:srgbClr val="00B050"/>
                </a:solidFill>
              </a:rPr>
              <a:t> </a:t>
            </a:r>
            <a:r>
              <a:rPr lang="en-GB" sz="1800" baseline="0" dirty="0">
                <a:solidFill>
                  <a:srgbClr val="00B050"/>
                </a:solidFill>
              </a:rPr>
              <a:t>x 5</a:t>
            </a:r>
            <a:r>
              <a:rPr lang="en-GB" sz="1800" baseline="30000" dirty="0">
                <a:solidFill>
                  <a:srgbClr val="00B050"/>
                </a:solidFill>
              </a:rPr>
              <a:t> </a:t>
            </a:r>
            <a:r>
              <a:rPr lang="en-GB" sz="1800" baseline="0" dirty="0">
                <a:solidFill>
                  <a:srgbClr val="00B050"/>
                </a:solidFill>
              </a:rPr>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330 = 2 x 3</a:t>
            </a:r>
            <a:r>
              <a:rPr lang="en-GB" sz="1800" baseline="30000" dirty="0"/>
              <a:t> </a:t>
            </a:r>
            <a:r>
              <a:rPr lang="en-GB" sz="1800" baseline="0" dirty="0"/>
              <a:t>x 5</a:t>
            </a:r>
            <a:r>
              <a:rPr lang="en-GB" sz="1800" baseline="30000" dirty="0"/>
              <a:t> </a:t>
            </a:r>
            <a:r>
              <a:rPr lang="en-GB" sz="1800" baseline="0" dirty="0"/>
              <a:t>x 11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30000" dirty="0"/>
              <a:t> </a:t>
            </a:r>
            <a:endParaRPr lang="en-GB" sz="1800" baseline="0" dirty="0"/>
          </a:p>
          <a:p>
            <a:endParaRPr lang="en-GB" dirty="0"/>
          </a:p>
        </p:txBody>
      </p:sp>
    </p:spTree>
    <p:extLst>
      <p:ext uri="{BB962C8B-B14F-4D97-AF65-F5344CB8AC3E}">
        <p14:creationId xmlns:p14="http://schemas.microsoft.com/office/powerpoint/2010/main" val="4256391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itle 1">
            <a:extLst>
              <a:ext uri="{FF2B5EF4-FFF2-40B4-BE49-F238E27FC236}">
                <a16:creationId xmlns:a16="http://schemas.microsoft.com/office/drawing/2014/main" id="{CBDF4B32-2FAD-4C29-90D8-CFF5AAB6B216}"/>
              </a:ext>
            </a:extLst>
          </p:cNvPr>
          <p:cNvSpPr>
            <a:spLocks noGrp="1"/>
          </p:cNvSpPr>
          <p:nvPr>
            <p:ph type="title"/>
          </p:nvPr>
        </p:nvSpPr>
        <p:spPr>
          <a:xfrm>
            <a:off x="609600" y="532905"/>
            <a:ext cx="8174567" cy="1143000"/>
          </a:xfrm>
        </p:spPr>
        <p:txBody>
          <a:bodyPr/>
          <a:lstStyle/>
          <a:p>
            <a:pPr algn="l"/>
            <a:r>
              <a:rPr lang="en-GB" b="1" dirty="0"/>
              <a:t>What number am I?</a:t>
            </a:r>
          </a:p>
        </p:txBody>
      </p:sp>
      <p:sp>
        <p:nvSpPr>
          <p:cNvPr id="3" name="Content Placeholder 2">
            <a:extLst>
              <a:ext uri="{FF2B5EF4-FFF2-40B4-BE49-F238E27FC236}">
                <a16:creationId xmlns:a16="http://schemas.microsoft.com/office/drawing/2014/main" id="{104CCC29-34F9-4C16-890B-8F2ED04B4856}"/>
              </a:ext>
            </a:extLst>
          </p:cNvPr>
          <p:cNvSpPr>
            <a:spLocks noGrp="1"/>
          </p:cNvSpPr>
          <p:nvPr>
            <p:ph idx="1"/>
          </p:nvPr>
        </p:nvSpPr>
        <p:spPr>
          <a:xfrm>
            <a:off x="609600" y="1951355"/>
            <a:ext cx="10972800" cy="4349750"/>
          </a:xfrm>
        </p:spPr>
        <p:txBody>
          <a:bodyPr/>
          <a:lstStyle/>
          <a:p>
            <a:pPr marL="0" indent="0">
              <a:buNone/>
            </a:pPr>
            <a:r>
              <a:rPr lang="en-GB" dirty="0"/>
              <a:t>The prime factors of a number are</a:t>
            </a:r>
          </a:p>
          <a:p>
            <a:pPr marL="0" indent="0" algn="ctr">
              <a:buNone/>
            </a:pPr>
            <a:r>
              <a:rPr lang="en-GB" dirty="0"/>
              <a:t>2, 3 and 7</a:t>
            </a:r>
          </a:p>
          <a:p>
            <a:r>
              <a:rPr lang="en-GB" dirty="0"/>
              <a:t>What is the smallest  number it could be?</a:t>
            </a:r>
          </a:p>
          <a:p>
            <a:r>
              <a:rPr lang="en-GB" dirty="0"/>
              <a:t>The number is between 200 and 300, what could the number be? Express it as a product of its prime factors</a:t>
            </a:r>
          </a:p>
        </p:txBody>
      </p:sp>
    </p:spTree>
    <p:extLst>
      <p:ext uri="{BB962C8B-B14F-4D97-AF65-F5344CB8AC3E}">
        <p14:creationId xmlns:p14="http://schemas.microsoft.com/office/powerpoint/2010/main" val="1575648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2" name="Title 1">
            <a:extLst>
              <a:ext uri="{FF2B5EF4-FFF2-40B4-BE49-F238E27FC236}">
                <a16:creationId xmlns:a16="http://schemas.microsoft.com/office/drawing/2014/main" id="{CBDF4B32-2FAD-4C29-90D8-CFF5AAB6B216}"/>
              </a:ext>
            </a:extLst>
          </p:cNvPr>
          <p:cNvSpPr>
            <a:spLocks noGrp="1"/>
          </p:cNvSpPr>
          <p:nvPr>
            <p:ph type="title"/>
          </p:nvPr>
        </p:nvSpPr>
        <p:spPr>
          <a:xfrm>
            <a:off x="609600" y="532905"/>
            <a:ext cx="8174567" cy="1143000"/>
          </a:xfrm>
        </p:spPr>
        <p:txBody>
          <a:bodyPr/>
          <a:lstStyle/>
          <a:p>
            <a:pPr algn="l"/>
            <a:r>
              <a:rPr lang="en-GB" b="1" dirty="0"/>
              <a:t>What number am I?</a:t>
            </a:r>
          </a:p>
        </p:txBody>
      </p:sp>
      <p:sp>
        <p:nvSpPr>
          <p:cNvPr id="3" name="Content Placeholder 2">
            <a:extLst>
              <a:ext uri="{FF2B5EF4-FFF2-40B4-BE49-F238E27FC236}">
                <a16:creationId xmlns:a16="http://schemas.microsoft.com/office/drawing/2014/main" id="{104CCC29-34F9-4C16-890B-8F2ED04B4856}"/>
              </a:ext>
            </a:extLst>
          </p:cNvPr>
          <p:cNvSpPr>
            <a:spLocks noGrp="1"/>
          </p:cNvSpPr>
          <p:nvPr>
            <p:ph idx="1"/>
          </p:nvPr>
        </p:nvSpPr>
        <p:spPr>
          <a:xfrm>
            <a:off x="609600" y="1951355"/>
            <a:ext cx="10972800" cy="4349750"/>
          </a:xfrm>
        </p:spPr>
        <p:txBody>
          <a:bodyPr/>
          <a:lstStyle/>
          <a:p>
            <a:pPr marL="0" indent="0">
              <a:buNone/>
            </a:pPr>
            <a:r>
              <a:rPr lang="en-GB" dirty="0"/>
              <a:t>The prime factors of a number are</a:t>
            </a:r>
          </a:p>
          <a:p>
            <a:pPr marL="0" indent="0" algn="ctr">
              <a:buNone/>
            </a:pPr>
            <a:r>
              <a:rPr lang="en-GB" dirty="0"/>
              <a:t>2, 3 and 7</a:t>
            </a:r>
          </a:p>
          <a:p>
            <a:r>
              <a:rPr lang="en-GB" dirty="0"/>
              <a:t>What is the smallest  number it could be?</a:t>
            </a:r>
          </a:p>
          <a:p>
            <a:r>
              <a:rPr lang="en-GB" dirty="0"/>
              <a:t>The number is between 200 and 300, what could the number be? Express it as a product of its prime factors</a:t>
            </a:r>
          </a:p>
        </p:txBody>
      </p:sp>
      <p:sp>
        <p:nvSpPr>
          <p:cNvPr id="5" name="TextBox 4">
            <a:extLst>
              <a:ext uri="{FF2B5EF4-FFF2-40B4-BE49-F238E27FC236}">
                <a16:creationId xmlns:a16="http://schemas.microsoft.com/office/drawing/2014/main" id="{0D9074FF-0916-4219-9BEF-CE0BD3E27644}"/>
              </a:ext>
            </a:extLst>
          </p:cNvPr>
          <p:cNvSpPr txBox="1"/>
          <p:nvPr/>
        </p:nvSpPr>
        <p:spPr>
          <a:xfrm>
            <a:off x="4842933" y="257455"/>
            <a:ext cx="1018227" cy="369332"/>
          </a:xfrm>
          <a:prstGeom prst="rect">
            <a:avLst/>
          </a:prstGeom>
          <a:noFill/>
        </p:spPr>
        <p:txBody>
          <a:bodyPr wrap="none" rtlCol="0">
            <a:spAutoFit/>
          </a:bodyPr>
          <a:lstStyle/>
          <a:p>
            <a:r>
              <a:rPr lang="en-GB" dirty="0"/>
              <a:t>Solution</a:t>
            </a:r>
          </a:p>
        </p:txBody>
      </p:sp>
      <p:sp>
        <p:nvSpPr>
          <p:cNvPr id="6" name="TextBox 5">
            <a:extLst>
              <a:ext uri="{FF2B5EF4-FFF2-40B4-BE49-F238E27FC236}">
                <a16:creationId xmlns:a16="http://schemas.microsoft.com/office/drawing/2014/main" id="{3957937A-C8F4-4BB4-BC96-CC3FCF814478}"/>
              </a:ext>
            </a:extLst>
          </p:cNvPr>
          <p:cNvSpPr txBox="1"/>
          <p:nvPr/>
        </p:nvSpPr>
        <p:spPr>
          <a:xfrm>
            <a:off x="6615289" y="336302"/>
            <a:ext cx="1789272" cy="1477328"/>
          </a:xfrm>
          <a:prstGeom prst="rect">
            <a:avLst/>
          </a:prstGeom>
          <a:noFill/>
        </p:spPr>
        <p:txBody>
          <a:bodyPr wrap="none" rtlCol="0">
            <a:spAutoFit/>
          </a:bodyPr>
          <a:lstStyle/>
          <a:p>
            <a:r>
              <a:rPr lang="en-GB" dirty="0"/>
              <a:t>2 x 3 x 7 = 42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252= 2</a:t>
            </a:r>
            <a:r>
              <a:rPr lang="en-GB" sz="1800" baseline="30000" dirty="0"/>
              <a:t>2 </a:t>
            </a:r>
            <a:r>
              <a:rPr lang="en-GB" sz="1800" baseline="0" dirty="0"/>
              <a:t>x 3</a:t>
            </a:r>
            <a:r>
              <a:rPr lang="en-GB" sz="1800" baseline="30000" dirty="0"/>
              <a:t>2 </a:t>
            </a:r>
            <a:r>
              <a:rPr lang="en-GB" sz="1800" baseline="0" dirty="0"/>
              <a:t>x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aseline="0" dirty="0"/>
              <a:t>294 = 2 x 3 x 7</a:t>
            </a:r>
            <a:r>
              <a:rPr lang="en-GB" sz="1800" baseline="30000" dirty="0"/>
              <a:t>2</a:t>
            </a:r>
            <a:endParaRPr lang="en-GB" sz="1800" baseline="0" dirty="0"/>
          </a:p>
          <a:p>
            <a:endParaRPr lang="en-GB" dirty="0"/>
          </a:p>
        </p:txBody>
      </p:sp>
      <p:sp>
        <p:nvSpPr>
          <p:cNvPr id="7" name="TextBox 6">
            <a:extLst>
              <a:ext uri="{FF2B5EF4-FFF2-40B4-BE49-F238E27FC236}">
                <a16:creationId xmlns:a16="http://schemas.microsoft.com/office/drawing/2014/main" id="{F30A2A1B-5B0E-4B42-8EE3-36AB8F721DD7}"/>
              </a:ext>
            </a:extLst>
          </p:cNvPr>
          <p:cNvSpPr txBox="1"/>
          <p:nvPr/>
        </p:nvSpPr>
        <p:spPr>
          <a:xfrm>
            <a:off x="1399821" y="4504267"/>
            <a:ext cx="8539517" cy="1477328"/>
          </a:xfrm>
          <a:prstGeom prst="rect">
            <a:avLst/>
          </a:prstGeom>
          <a:noFill/>
        </p:spPr>
        <p:txBody>
          <a:bodyPr wrap="none" rtlCol="0">
            <a:spAutoFit/>
          </a:bodyPr>
          <a:lstStyle/>
          <a:p>
            <a:r>
              <a:rPr lang="en-GB" dirty="0"/>
              <a:t>Strategy : </a:t>
            </a:r>
          </a:p>
          <a:p>
            <a:pPr marL="285750" indent="-285750">
              <a:buFont typeface="Arial" panose="020B0604020202020204" pitchFamily="34" charset="0"/>
              <a:buChar char="•"/>
            </a:pPr>
            <a:r>
              <a:rPr lang="en-GB" dirty="0"/>
              <a:t>smallest number is found my multiplying the prime factors together (once each)</a:t>
            </a:r>
          </a:p>
          <a:p>
            <a:pPr marL="285750" indent="-285750">
              <a:buFont typeface="Arial" panose="020B0604020202020204" pitchFamily="34" charset="0"/>
              <a:buChar char="•"/>
            </a:pPr>
            <a:r>
              <a:rPr lang="en-GB" dirty="0"/>
              <a:t>now multiply 42 by each of the prime factors in turn ( to find 294)</a:t>
            </a:r>
          </a:p>
          <a:p>
            <a:pPr marL="285750" indent="-285750">
              <a:buFont typeface="Arial" panose="020B0604020202020204" pitchFamily="34" charset="0"/>
              <a:buChar char="•"/>
            </a:pPr>
            <a:r>
              <a:rPr lang="en-GB" dirty="0"/>
              <a:t>now multiply 84 (42 x 2) by each of the prime factors in turn until 252 is found</a:t>
            </a:r>
          </a:p>
          <a:p>
            <a:endParaRPr lang="en-GB" dirty="0"/>
          </a:p>
        </p:txBody>
      </p:sp>
    </p:spTree>
    <p:extLst>
      <p:ext uri="{BB962C8B-B14F-4D97-AF65-F5344CB8AC3E}">
        <p14:creationId xmlns:p14="http://schemas.microsoft.com/office/powerpoint/2010/main" val="4089960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Rectangle: Rounded Corners 5">
            <a:extLst>
              <a:ext uri="{FF2B5EF4-FFF2-40B4-BE49-F238E27FC236}">
                <a16:creationId xmlns:a16="http://schemas.microsoft.com/office/drawing/2014/main" id="{2CCEB84A-4D2E-404D-A35A-482F542F1EBA}"/>
              </a:ext>
            </a:extLst>
          </p:cNvPr>
          <p:cNvSpPr/>
          <p:nvPr/>
        </p:nvSpPr>
        <p:spPr>
          <a:xfrm>
            <a:off x="3772630" y="1293376"/>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Draw a prime factor tree to find the prime factors of 36</a:t>
            </a:r>
          </a:p>
        </p:txBody>
      </p:sp>
      <p:sp>
        <p:nvSpPr>
          <p:cNvPr id="7" name="Rectangle: Rounded Corners 6">
            <a:extLst>
              <a:ext uri="{FF2B5EF4-FFF2-40B4-BE49-F238E27FC236}">
                <a16:creationId xmlns:a16="http://schemas.microsoft.com/office/drawing/2014/main" id="{76E45C0D-AF6A-47F6-B0EC-21D9034810F7}"/>
              </a:ext>
            </a:extLst>
          </p:cNvPr>
          <p:cNvSpPr/>
          <p:nvPr/>
        </p:nvSpPr>
        <p:spPr>
          <a:xfrm>
            <a:off x="4132724" y="2565175"/>
            <a:ext cx="2963035" cy="12247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Can you find a different way to start your prime factor tree to find the prime factors?</a:t>
            </a:r>
          </a:p>
        </p:txBody>
      </p:sp>
      <p:sp>
        <p:nvSpPr>
          <p:cNvPr id="8" name="Rectangle: Rounded Corners 7">
            <a:extLst>
              <a:ext uri="{FF2B5EF4-FFF2-40B4-BE49-F238E27FC236}">
                <a16:creationId xmlns:a16="http://schemas.microsoft.com/office/drawing/2014/main" id="{EE6181DE-7BF1-4AE8-9B1A-924A0D08E2D7}"/>
              </a:ext>
            </a:extLst>
          </p:cNvPr>
          <p:cNvSpPr/>
          <p:nvPr/>
        </p:nvSpPr>
        <p:spPr>
          <a:xfrm>
            <a:off x="3772630" y="4415553"/>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Express 36 as a product of its prime factors</a:t>
            </a:r>
          </a:p>
        </p:txBody>
      </p:sp>
    </p:spTree>
    <p:extLst>
      <p:ext uri="{BB962C8B-B14F-4D97-AF65-F5344CB8AC3E}">
        <p14:creationId xmlns:p14="http://schemas.microsoft.com/office/powerpoint/2010/main" val="1022996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Rectangle: Rounded Corners 5">
            <a:extLst>
              <a:ext uri="{FF2B5EF4-FFF2-40B4-BE49-F238E27FC236}">
                <a16:creationId xmlns:a16="http://schemas.microsoft.com/office/drawing/2014/main" id="{2CCEB84A-4D2E-404D-A35A-482F542F1EBA}"/>
              </a:ext>
            </a:extLst>
          </p:cNvPr>
          <p:cNvSpPr/>
          <p:nvPr/>
        </p:nvSpPr>
        <p:spPr>
          <a:xfrm>
            <a:off x="792799" y="1191776"/>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Draw a prime factor tree to find the prime factors of 36</a:t>
            </a:r>
          </a:p>
        </p:txBody>
      </p:sp>
      <p:sp>
        <p:nvSpPr>
          <p:cNvPr id="7" name="Rectangle: Rounded Corners 6">
            <a:extLst>
              <a:ext uri="{FF2B5EF4-FFF2-40B4-BE49-F238E27FC236}">
                <a16:creationId xmlns:a16="http://schemas.microsoft.com/office/drawing/2014/main" id="{76E45C0D-AF6A-47F6-B0EC-21D9034810F7}"/>
              </a:ext>
            </a:extLst>
          </p:cNvPr>
          <p:cNvSpPr/>
          <p:nvPr/>
        </p:nvSpPr>
        <p:spPr>
          <a:xfrm>
            <a:off x="1152893" y="2463575"/>
            <a:ext cx="2963035" cy="122470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Can you find a different way to start your prime factor tree to find the prime factors?</a:t>
            </a:r>
          </a:p>
        </p:txBody>
      </p:sp>
      <p:sp>
        <p:nvSpPr>
          <p:cNvPr id="8" name="Rectangle: Rounded Corners 7">
            <a:extLst>
              <a:ext uri="{FF2B5EF4-FFF2-40B4-BE49-F238E27FC236}">
                <a16:creationId xmlns:a16="http://schemas.microsoft.com/office/drawing/2014/main" id="{EE6181DE-7BF1-4AE8-9B1A-924A0D08E2D7}"/>
              </a:ext>
            </a:extLst>
          </p:cNvPr>
          <p:cNvSpPr/>
          <p:nvPr/>
        </p:nvSpPr>
        <p:spPr>
          <a:xfrm>
            <a:off x="792799" y="4313953"/>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Express 36 as a product of its prime factors</a:t>
            </a:r>
          </a:p>
        </p:txBody>
      </p:sp>
      <p:sp>
        <p:nvSpPr>
          <p:cNvPr id="9" name="Rectangle: Rounded Corners 8">
            <a:extLst>
              <a:ext uri="{FF2B5EF4-FFF2-40B4-BE49-F238E27FC236}">
                <a16:creationId xmlns:a16="http://schemas.microsoft.com/office/drawing/2014/main" id="{3F29F42D-C0C2-4C8A-BB77-23C2E99AA3FF}"/>
              </a:ext>
            </a:extLst>
          </p:cNvPr>
          <p:cNvSpPr/>
          <p:nvPr/>
        </p:nvSpPr>
        <p:spPr>
          <a:xfrm>
            <a:off x="7680963" y="257455"/>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36</a:t>
            </a:r>
          </a:p>
        </p:txBody>
      </p:sp>
      <p:sp>
        <p:nvSpPr>
          <p:cNvPr id="10" name="Rectangle: Rounded Corners 9">
            <a:extLst>
              <a:ext uri="{FF2B5EF4-FFF2-40B4-BE49-F238E27FC236}">
                <a16:creationId xmlns:a16="http://schemas.microsoft.com/office/drawing/2014/main" id="{E2D1F01A-B243-4310-A85E-43D52F8E3251}"/>
              </a:ext>
            </a:extLst>
          </p:cNvPr>
          <p:cNvSpPr/>
          <p:nvPr/>
        </p:nvSpPr>
        <p:spPr>
          <a:xfrm>
            <a:off x="7054430" y="1279375"/>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6</a:t>
            </a:r>
          </a:p>
        </p:txBody>
      </p:sp>
      <p:sp>
        <p:nvSpPr>
          <p:cNvPr id="11" name="Rectangle: Rounded Corners 10">
            <a:extLst>
              <a:ext uri="{FF2B5EF4-FFF2-40B4-BE49-F238E27FC236}">
                <a16:creationId xmlns:a16="http://schemas.microsoft.com/office/drawing/2014/main" id="{CFB35CC9-09E7-4C88-BCB3-F548CE379C34}"/>
              </a:ext>
            </a:extLst>
          </p:cNvPr>
          <p:cNvSpPr/>
          <p:nvPr/>
        </p:nvSpPr>
        <p:spPr>
          <a:xfrm>
            <a:off x="8419033" y="1279375"/>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6</a:t>
            </a:r>
          </a:p>
        </p:txBody>
      </p:sp>
      <p:sp>
        <p:nvSpPr>
          <p:cNvPr id="12" name="Rectangle: Rounded Corners 11">
            <a:extLst>
              <a:ext uri="{FF2B5EF4-FFF2-40B4-BE49-F238E27FC236}">
                <a16:creationId xmlns:a16="http://schemas.microsoft.com/office/drawing/2014/main" id="{37F7406D-5A9D-4829-AEB1-650CE59CB65C}"/>
              </a:ext>
            </a:extLst>
          </p:cNvPr>
          <p:cNvSpPr/>
          <p:nvPr/>
        </p:nvSpPr>
        <p:spPr>
          <a:xfrm>
            <a:off x="6264208" y="2244800"/>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3" name="Rectangle: Rounded Corners 12">
            <a:extLst>
              <a:ext uri="{FF2B5EF4-FFF2-40B4-BE49-F238E27FC236}">
                <a16:creationId xmlns:a16="http://schemas.microsoft.com/office/drawing/2014/main" id="{FE63CD19-A5E4-480C-A587-EADBBB19F51F}"/>
              </a:ext>
            </a:extLst>
          </p:cNvPr>
          <p:cNvSpPr/>
          <p:nvPr/>
        </p:nvSpPr>
        <p:spPr>
          <a:xfrm>
            <a:off x="8262341" y="2219400"/>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4" name="Rectangle: Rounded Corners 13">
            <a:extLst>
              <a:ext uri="{FF2B5EF4-FFF2-40B4-BE49-F238E27FC236}">
                <a16:creationId xmlns:a16="http://schemas.microsoft.com/office/drawing/2014/main" id="{BFE9B12F-265B-4A6E-BFE4-953C5F47A4DF}"/>
              </a:ext>
            </a:extLst>
          </p:cNvPr>
          <p:cNvSpPr/>
          <p:nvPr/>
        </p:nvSpPr>
        <p:spPr>
          <a:xfrm>
            <a:off x="7330332" y="2219400"/>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a:t>
            </a:r>
          </a:p>
        </p:txBody>
      </p:sp>
      <p:sp>
        <p:nvSpPr>
          <p:cNvPr id="15" name="Rectangle: Rounded Corners 14">
            <a:extLst>
              <a:ext uri="{FF2B5EF4-FFF2-40B4-BE49-F238E27FC236}">
                <a16:creationId xmlns:a16="http://schemas.microsoft.com/office/drawing/2014/main" id="{260FADF0-7F11-4348-AA9A-93A3808B7BAF}"/>
              </a:ext>
            </a:extLst>
          </p:cNvPr>
          <p:cNvSpPr/>
          <p:nvPr/>
        </p:nvSpPr>
        <p:spPr>
          <a:xfrm>
            <a:off x="9311531" y="2244800"/>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a:t>
            </a:r>
          </a:p>
        </p:txBody>
      </p:sp>
      <p:cxnSp>
        <p:nvCxnSpPr>
          <p:cNvPr id="3" name="Straight Arrow Connector 2">
            <a:extLst>
              <a:ext uri="{FF2B5EF4-FFF2-40B4-BE49-F238E27FC236}">
                <a16:creationId xmlns:a16="http://schemas.microsoft.com/office/drawing/2014/main" id="{DADE013E-8A0C-4F06-A4D0-C9FF37D248BF}"/>
              </a:ext>
            </a:extLst>
          </p:cNvPr>
          <p:cNvCxnSpPr>
            <a:stCxn id="9" idx="2"/>
            <a:endCxn id="10" idx="0"/>
          </p:cNvCxnSpPr>
          <p:nvPr/>
        </p:nvCxnSpPr>
        <p:spPr>
          <a:xfrm flipH="1">
            <a:off x="7449541" y="757213"/>
            <a:ext cx="626533"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BA4A602-0F87-421C-84CF-EE4FF528D494}"/>
              </a:ext>
            </a:extLst>
          </p:cNvPr>
          <p:cNvCxnSpPr>
            <a:cxnSpLocks/>
            <a:stCxn id="9" idx="2"/>
            <a:endCxn id="11" idx="0"/>
          </p:cNvCxnSpPr>
          <p:nvPr/>
        </p:nvCxnSpPr>
        <p:spPr>
          <a:xfrm>
            <a:off x="8076074" y="757213"/>
            <a:ext cx="738070"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601847A-1DC3-4956-A2F6-9A52B8823679}"/>
              </a:ext>
            </a:extLst>
          </p:cNvPr>
          <p:cNvCxnSpPr>
            <a:cxnSpLocks/>
            <a:stCxn id="10" idx="2"/>
            <a:endCxn id="12" idx="0"/>
          </p:cNvCxnSpPr>
          <p:nvPr/>
        </p:nvCxnSpPr>
        <p:spPr>
          <a:xfrm flipH="1">
            <a:off x="6659319" y="1779133"/>
            <a:ext cx="790222" cy="465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9EACD2A-8AB3-4318-9D4C-EBAAA53F59BD}"/>
              </a:ext>
            </a:extLst>
          </p:cNvPr>
          <p:cNvCxnSpPr>
            <a:cxnSpLocks/>
            <a:stCxn id="11" idx="2"/>
            <a:endCxn id="13" idx="0"/>
          </p:cNvCxnSpPr>
          <p:nvPr/>
        </p:nvCxnSpPr>
        <p:spPr>
          <a:xfrm flipH="1">
            <a:off x="8657452" y="1779133"/>
            <a:ext cx="156692" cy="44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38FDB5C9-647F-4FD6-9DE9-7E65F4CCC7E5}"/>
              </a:ext>
            </a:extLst>
          </p:cNvPr>
          <p:cNvCxnSpPr>
            <a:cxnSpLocks/>
            <a:stCxn id="10" idx="2"/>
            <a:endCxn id="14" idx="0"/>
          </p:cNvCxnSpPr>
          <p:nvPr/>
        </p:nvCxnSpPr>
        <p:spPr>
          <a:xfrm>
            <a:off x="7449541" y="1779133"/>
            <a:ext cx="275902" cy="44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7C117053-EA26-44E6-BDAF-9A30CBC8B28B}"/>
              </a:ext>
            </a:extLst>
          </p:cNvPr>
          <p:cNvCxnSpPr>
            <a:cxnSpLocks/>
            <a:endCxn id="15" idx="0"/>
          </p:cNvCxnSpPr>
          <p:nvPr/>
        </p:nvCxnSpPr>
        <p:spPr>
          <a:xfrm>
            <a:off x="8791568" y="1801062"/>
            <a:ext cx="915074" cy="443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angle: Rounded Corners 29">
            <a:extLst>
              <a:ext uri="{FF2B5EF4-FFF2-40B4-BE49-F238E27FC236}">
                <a16:creationId xmlns:a16="http://schemas.microsoft.com/office/drawing/2014/main" id="{4B777D6D-065F-43B3-BF21-BEF076613C5C}"/>
              </a:ext>
            </a:extLst>
          </p:cNvPr>
          <p:cNvSpPr/>
          <p:nvPr/>
        </p:nvSpPr>
        <p:spPr>
          <a:xfrm>
            <a:off x="7494020" y="336680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36</a:t>
            </a:r>
          </a:p>
        </p:txBody>
      </p:sp>
      <p:sp>
        <p:nvSpPr>
          <p:cNvPr id="31" name="Rectangle: Rounded Corners 30">
            <a:extLst>
              <a:ext uri="{FF2B5EF4-FFF2-40B4-BE49-F238E27FC236}">
                <a16:creationId xmlns:a16="http://schemas.microsoft.com/office/drawing/2014/main" id="{24991A8C-796C-4D04-B39B-DEFAB6BB15B0}"/>
              </a:ext>
            </a:extLst>
          </p:cNvPr>
          <p:cNvSpPr/>
          <p:nvPr/>
        </p:nvSpPr>
        <p:spPr>
          <a:xfrm>
            <a:off x="6867487" y="438872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4</a:t>
            </a:r>
          </a:p>
        </p:txBody>
      </p:sp>
      <p:sp>
        <p:nvSpPr>
          <p:cNvPr id="32" name="Rectangle: Rounded Corners 31">
            <a:extLst>
              <a:ext uri="{FF2B5EF4-FFF2-40B4-BE49-F238E27FC236}">
                <a16:creationId xmlns:a16="http://schemas.microsoft.com/office/drawing/2014/main" id="{94AB3033-6CF7-4A73-9DDB-72BE1D5F6C12}"/>
              </a:ext>
            </a:extLst>
          </p:cNvPr>
          <p:cNvSpPr/>
          <p:nvPr/>
        </p:nvSpPr>
        <p:spPr>
          <a:xfrm>
            <a:off x="8232090" y="438872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9</a:t>
            </a:r>
          </a:p>
        </p:txBody>
      </p:sp>
      <p:sp>
        <p:nvSpPr>
          <p:cNvPr id="33" name="Rectangle: Rounded Corners 32">
            <a:extLst>
              <a:ext uri="{FF2B5EF4-FFF2-40B4-BE49-F238E27FC236}">
                <a16:creationId xmlns:a16="http://schemas.microsoft.com/office/drawing/2014/main" id="{EF9770B4-F7EB-487D-ACCB-B871C01C29D1}"/>
              </a:ext>
            </a:extLst>
          </p:cNvPr>
          <p:cNvSpPr/>
          <p:nvPr/>
        </p:nvSpPr>
        <p:spPr>
          <a:xfrm>
            <a:off x="6077265" y="535414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34" name="Rectangle: Rounded Corners 33">
            <a:extLst>
              <a:ext uri="{FF2B5EF4-FFF2-40B4-BE49-F238E27FC236}">
                <a16:creationId xmlns:a16="http://schemas.microsoft.com/office/drawing/2014/main" id="{808FC4A1-7AC1-4CB7-BEE0-94CD2ACDCA3A}"/>
              </a:ext>
            </a:extLst>
          </p:cNvPr>
          <p:cNvSpPr/>
          <p:nvPr/>
        </p:nvSpPr>
        <p:spPr>
          <a:xfrm>
            <a:off x="8075398" y="532874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a:t>
            </a:r>
          </a:p>
        </p:txBody>
      </p:sp>
      <p:sp>
        <p:nvSpPr>
          <p:cNvPr id="35" name="Rectangle: Rounded Corners 34">
            <a:extLst>
              <a:ext uri="{FF2B5EF4-FFF2-40B4-BE49-F238E27FC236}">
                <a16:creationId xmlns:a16="http://schemas.microsoft.com/office/drawing/2014/main" id="{031166C4-FA0D-4A13-9E16-8FA42E4D6F63}"/>
              </a:ext>
            </a:extLst>
          </p:cNvPr>
          <p:cNvSpPr/>
          <p:nvPr/>
        </p:nvSpPr>
        <p:spPr>
          <a:xfrm>
            <a:off x="7143389" y="532874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36" name="Rectangle: Rounded Corners 35">
            <a:extLst>
              <a:ext uri="{FF2B5EF4-FFF2-40B4-BE49-F238E27FC236}">
                <a16:creationId xmlns:a16="http://schemas.microsoft.com/office/drawing/2014/main" id="{70324916-6D21-40B9-82A1-D7AE82831971}"/>
              </a:ext>
            </a:extLst>
          </p:cNvPr>
          <p:cNvSpPr/>
          <p:nvPr/>
        </p:nvSpPr>
        <p:spPr>
          <a:xfrm>
            <a:off x="9124588" y="535414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a:t>
            </a:r>
          </a:p>
        </p:txBody>
      </p:sp>
      <p:cxnSp>
        <p:nvCxnSpPr>
          <p:cNvPr id="37" name="Straight Arrow Connector 36">
            <a:extLst>
              <a:ext uri="{FF2B5EF4-FFF2-40B4-BE49-F238E27FC236}">
                <a16:creationId xmlns:a16="http://schemas.microsoft.com/office/drawing/2014/main" id="{7F323D05-F723-4407-8D98-2F519929272B}"/>
              </a:ext>
            </a:extLst>
          </p:cNvPr>
          <p:cNvCxnSpPr>
            <a:stCxn id="30" idx="2"/>
            <a:endCxn id="31" idx="0"/>
          </p:cNvCxnSpPr>
          <p:nvPr/>
        </p:nvCxnSpPr>
        <p:spPr>
          <a:xfrm flipH="1">
            <a:off x="7262598" y="3866559"/>
            <a:ext cx="626533"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1206E911-2F93-49D6-BA64-030A8AD0D3BC}"/>
              </a:ext>
            </a:extLst>
          </p:cNvPr>
          <p:cNvCxnSpPr>
            <a:cxnSpLocks/>
            <a:stCxn id="30" idx="2"/>
            <a:endCxn id="32" idx="0"/>
          </p:cNvCxnSpPr>
          <p:nvPr/>
        </p:nvCxnSpPr>
        <p:spPr>
          <a:xfrm>
            <a:off x="7889131" y="3866559"/>
            <a:ext cx="738070"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DDFE46F-A2D5-457C-A4BB-5CA6904B8348}"/>
              </a:ext>
            </a:extLst>
          </p:cNvPr>
          <p:cNvCxnSpPr>
            <a:cxnSpLocks/>
            <a:stCxn id="31" idx="2"/>
            <a:endCxn id="33" idx="0"/>
          </p:cNvCxnSpPr>
          <p:nvPr/>
        </p:nvCxnSpPr>
        <p:spPr>
          <a:xfrm flipH="1">
            <a:off x="6472376" y="4888479"/>
            <a:ext cx="790222" cy="4656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8C5BDD4-3D5F-4DA3-924A-1601E3CD5652}"/>
              </a:ext>
            </a:extLst>
          </p:cNvPr>
          <p:cNvCxnSpPr>
            <a:cxnSpLocks/>
            <a:stCxn id="32" idx="2"/>
            <a:endCxn id="34" idx="0"/>
          </p:cNvCxnSpPr>
          <p:nvPr/>
        </p:nvCxnSpPr>
        <p:spPr>
          <a:xfrm flipH="1">
            <a:off x="8470509" y="4888479"/>
            <a:ext cx="156692" cy="44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C0BC6BAE-ED9D-4E1E-B539-CA79C0609654}"/>
              </a:ext>
            </a:extLst>
          </p:cNvPr>
          <p:cNvCxnSpPr>
            <a:cxnSpLocks/>
            <a:stCxn id="31" idx="2"/>
            <a:endCxn id="35" idx="0"/>
          </p:cNvCxnSpPr>
          <p:nvPr/>
        </p:nvCxnSpPr>
        <p:spPr>
          <a:xfrm>
            <a:off x="7262598" y="4888479"/>
            <a:ext cx="275902" cy="440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E9D9C22-4760-4A61-9E7B-A3FDFC5C9AF0}"/>
              </a:ext>
            </a:extLst>
          </p:cNvPr>
          <p:cNvCxnSpPr>
            <a:cxnSpLocks/>
            <a:endCxn id="36" idx="0"/>
          </p:cNvCxnSpPr>
          <p:nvPr/>
        </p:nvCxnSpPr>
        <p:spPr>
          <a:xfrm>
            <a:off x="8604625" y="4910408"/>
            <a:ext cx="915074" cy="443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71E93692-FA44-4F37-96FE-63FCC613A8F7}"/>
              </a:ext>
            </a:extLst>
          </p:cNvPr>
          <p:cNvSpPr txBox="1"/>
          <p:nvPr/>
        </p:nvSpPr>
        <p:spPr>
          <a:xfrm>
            <a:off x="4842933" y="257455"/>
            <a:ext cx="1018227" cy="369332"/>
          </a:xfrm>
          <a:prstGeom prst="rect">
            <a:avLst/>
          </a:prstGeom>
          <a:noFill/>
        </p:spPr>
        <p:txBody>
          <a:bodyPr wrap="none" rtlCol="0">
            <a:spAutoFit/>
          </a:bodyPr>
          <a:lstStyle/>
          <a:p>
            <a:r>
              <a:rPr lang="en-GB" dirty="0"/>
              <a:t>Solution</a:t>
            </a:r>
          </a:p>
        </p:txBody>
      </p:sp>
      <p:sp>
        <p:nvSpPr>
          <p:cNvPr id="44" name="TextBox 43">
            <a:extLst>
              <a:ext uri="{FF2B5EF4-FFF2-40B4-BE49-F238E27FC236}">
                <a16:creationId xmlns:a16="http://schemas.microsoft.com/office/drawing/2014/main" id="{E5F1A567-D168-4AE2-9CE2-6C1CB48AFC64}"/>
              </a:ext>
            </a:extLst>
          </p:cNvPr>
          <p:cNvSpPr txBox="1"/>
          <p:nvPr/>
        </p:nvSpPr>
        <p:spPr>
          <a:xfrm>
            <a:off x="1995673" y="5343058"/>
            <a:ext cx="1353256" cy="646331"/>
          </a:xfrm>
          <a:prstGeom prst="rect">
            <a:avLst/>
          </a:prstGeom>
          <a:noFill/>
        </p:spPr>
        <p:txBody>
          <a:bodyPr wrap="none" rtlCol="0">
            <a:spAutoFit/>
          </a:bodyPr>
          <a:lstStyle/>
          <a:p>
            <a:r>
              <a:rPr lang="en-GB" dirty="0"/>
              <a:t>36 = 2</a:t>
            </a:r>
            <a:r>
              <a:rPr lang="en-GB" sz="1800" baseline="30000" dirty="0"/>
              <a:t>2 </a:t>
            </a:r>
            <a:r>
              <a:rPr lang="en-GB" sz="1800" baseline="0" dirty="0"/>
              <a:t>x 3</a:t>
            </a:r>
            <a:r>
              <a:rPr lang="en-GB" sz="1800" baseline="30000" dirty="0"/>
              <a:t>2</a:t>
            </a:r>
          </a:p>
          <a:p>
            <a:endParaRPr lang="en-GB" dirty="0"/>
          </a:p>
        </p:txBody>
      </p:sp>
    </p:spTree>
    <p:extLst>
      <p:ext uri="{BB962C8B-B14F-4D97-AF65-F5344CB8AC3E}">
        <p14:creationId xmlns:p14="http://schemas.microsoft.com/office/powerpoint/2010/main" val="250558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3400BC70-EC68-4E74-8B1E-8E2692468101}"/>
              </a:ext>
            </a:extLst>
          </p:cNvPr>
          <p:cNvPicPr>
            <a:picLocks noChangeAspect="1"/>
          </p:cNvPicPr>
          <p:nvPr/>
        </p:nvPicPr>
        <p:blipFill>
          <a:blip r:embed="rId3"/>
          <a:stretch>
            <a:fillRect/>
          </a:stretch>
        </p:blipFill>
        <p:spPr>
          <a:xfrm>
            <a:off x="11237010" y="1040164"/>
            <a:ext cx="827371" cy="796728"/>
          </a:xfrm>
          <a:prstGeom prst="rect">
            <a:avLst/>
          </a:prstGeom>
        </p:spPr>
      </p:pic>
      <p:sp>
        <p:nvSpPr>
          <p:cNvPr id="6" name="Rectangle: Rounded Corners 5">
            <a:extLst>
              <a:ext uri="{FF2B5EF4-FFF2-40B4-BE49-F238E27FC236}">
                <a16:creationId xmlns:a16="http://schemas.microsoft.com/office/drawing/2014/main" id="{D65CECFF-C9B6-4BB1-8BA5-007EA3299D04}"/>
              </a:ext>
            </a:extLst>
          </p:cNvPr>
          <p:cNvSpPr/>
          <p:nvPr/>
        </p:nvSpPr>
        <p:spPr>
          <a:xfrm>
            <a:off x="457063" y="993466"/>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List the factors of 80</a:t>
            </a:r>
          </a:p>
        </p:txBody>
      </p:sp>
      <p:sp>
        <p:nvSpPr>
          <p:cNvPr id="7" name="Rectangle: Rounded Corners 6">
            <a:extLst>
              <a:ext uri="{FF2B5EF4-FFF2-40B4-BE49-F238E27FC236}">
                <a16:creationId xmlns:a16="http://schemas.microsoft.com/office/drawing/2014/main" id="{264D0F27-BBD0-4498-BE77-6EDAB663BA92}"/>
              </a:ext>
            </a:extLst>
          </p:cNvPr>
          <p:cNvSpPr/>
          <p:nvPr/>
        </p:nvSpPr>
        <p:spPr>
          <a:xfrm>
            <a:off x="7610421" y="3335289"/>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Express 80 as a product of its prime factors</a:t>
            </a:r>
          </a:p>
        </p:txBody>
      </p:sp>
      <p:sp>
        <p:nvSpPr>
          <p:cNvPr id="11" name="Rectangle: Rounded Corners 10">
            <a:extLst>
              <a:ext uri="{FF2B5EF4-FFF2-40B4-BE49-F238E27FC236}">
                <a16:creationId xmlns:a16="http://schemas.microsoft.com/office/drawing/2014/main" id="{76A94C82-6F6A-4D2E-9A30-0B728F056CEE}"/>
              </a:ext>
            </a:extLst>
          </p:cNvPr>
          <p:cNvSpPr/>
          <p:nvPr/>
        </p:nvSpPr>
        <p:spPr>
          <a:xfrm>
            <a:off x="4033742" y="2236078"/>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Draw a prime factor tree to find the prime factors of 80</a:t>
            </a:r>
          </a:p>
        </p:txBody>
      </p:sp>
    </p:spTree>
    <p:extLst>
      <p:ext uri="{BB962C8B-B14F-4D97-AF65-F5344CB8AC3E}">
        <p14:creationId xmlns:p14="http://schemas.microsoft.com/office/powerpoint/2010/main" val="168318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Rectangle: Rounded Corners 5">
            <a:extLst>
              <a:ext uri="{FF2B5EF4-FFF2-40B4-BE49-F238E27FC236}">
                <a16:creationId xmlns:a16="http://schemas.microsoft.com/office/drawing/2014/main" id="{D65CECFF-C9B6-4BB1-8BA5-007EA3299D04}"/>
              </a:ext>
            </a:extLst>
          </p:cNvPr>
          <p:cNvSpPr/>
          <p:nvPr/>
        </p:nvSpPr>
        <p:spPr>
          <a:xfrm>
            <a:off x="457063" y="993466"/>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List the factors of 80</a:t>
            </a:r>
          </a:p>
        </p:txBody>
      </p:sp>
      <p:sp>
        <p:nvSpPr>
          <p:cNvPr id="7" name="Rectangle: Rounded Corners 6">
            <a:extLst>
              <a:ext uri="{FF2B5EF4-FFF2-40B4-BE49-F238E27FC236}">
                <a16:creationId xmlns:a16="http://schemas.microsoft.com/office/drawing/2014/main" id="{264D0F27-BBD0-4498-BE77-6EDAB663BA92}"/>
              </a:ext>
            </a:extLst>
          </p:cNvPr>
          <p:cNvSpPr/>
          <p:nvPr/>
        </p:nvSpPr>
        <p:spPr>
          <a:xfrm>
            <a:off x="1177398" y="4577901"/>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Express 80 as a product of its prime factors</a:t>
            </a:r>
          </a:p>
        </p:txBody>
      </p:sp>
      <p:sp>
        <p:nvSpPr>
          <p:cNvPr id="11" name="Rectangle: Rounded Corners 10">
            <a:extLst>
              <a:ext uri="{FF2B5EF4-FFF2-40B4-BE49-F238E27FC236}">
                <a16:creationId xmlns:a16="http://schemas.microsoft.com/office/drawing/2014/main" id="{76A94C82-6F6A-4D2E-9A30-0B728F056CEE}"/>
              </a:ext>
            </a:extLst>
          </p:cNvPr>
          <p:cNvSpPr/>
          <p:nvPr/>
        </p:nvSpPr>
        <p:spPr>
          <a:xfrm>
            <a:off x="2684915" y="2603267"/>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Draw a prime factor tree to find the prime factors of 80</a:t>
            </a:r>
          </a:p>
        </p:txBody>
      </p:sp>
      <p:sp>
        <p:nvSpPr>
          <p:cNvPr id="8" name="TextBox 7">
            <a:extLst>
              <a:ext uri="{FF2B5EF4-FFF2-40B4-BE49-F238E27FC236}">
                <a16:creationId xmlns:a16="http://schemas.microsoft.com/office/drawing/2014/main" id="{E7B7FE9F-F809-4128-8B5F-A3B2DFF78EFD}"/>
              </a:ext>
            </a:extLst>
          </p:cNvPr>
          <p:cNvSpPr txBox="1"/>
          <p:nvPr/>
        </p:nvSpPr>
        <p:spPr>
          <a:xfrm>
            <a:off x="4842933" y="257455"/>
            <a:ext cx="1018227" cy="369332"/>
          </a:xfrm>
          <a:prstGeom prst="rect">
            <a:avLst/>
          </a:prstGeom>
          <a:noFill/>
        </p:spPr>
        <p:txBody>
          <a:bodyPr wrap="none" rtlCol="0">
            <a:spAutoFit/>
          </a:bodyPr>
          <a:lstStyle/>
          <a:p>
            <a:r>
              <a:rPr lang="en-GB" dirty="0"/>
              <a:t>Solution</a:t>
            </a:r>
          </a:p>
        </p:txBody>
      </p:sp>
      <p:sp>
        <p:nvSpPr>
          <p:cNvPr id="9" name="Rectangle: Rounded Corners 8">
            <a:extLst>
              <a:ext uri="{FF2B5EF4-FFF2-40B4-BE49-F238E27FC236}">
                <a16:creationId xmlns:a16="http://schemas.microsoft.com/office/drawing/2014/main" id="{341ACFA8-11EE-4297-A0CE-A5E0B3D05A7E}"/>
              </a:ext>
            </a:extLst>
          </p:cNvPr>
          <p:cNvSpPr/>
          <p:nvPr/>
        </p:nvSpPr>
        <p:spPr>
          <a:xfrm>
            <a:off x="6487693" y="626787"/>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80</a:t>
            </a:r>
          </a:p>
        </p:txBody>
      </p:sp>
      <p:sp>
        <p:nvSpPr>
          <p:cNvPr id="10" name="Rectangle: Rounded Corners 9">
            <a:extLst>
              <a:ext uri="{FF2B5EF4-FFF2-40B4-BE49-F238E27FC236}">
                <a16:creationId xmlns:a16="http://schemas.microsoft.com/office/drawing/2014/main" id="{E5DB11CE-DF60-4DDC-AA3F-E4132FA1BA74}"/>
              </a:ext>
            </a:extLst>
          </p:cNvPr>
          <p:cNvSpPr/>
          <p:nvPr/>
        </p:nvSpPr>
        <p:spPr>
          <a:xfrm>
            <a:off x="5861160" y="1648707"/>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2" name="Rectangle: Rounded Corners 11">
            <a:extLst>
              <a:ext uri="{FF2B5EF4-FFF2-40B4-BE49-F238E27FC236}">
                <a16:creationId xmlns:a16="http://schemas.microsoft.com/office/drawing/2014/main" id="{2BECC5F5-446E-4CF0-828B-7DEAFF229496}"/>
              </a:ext>
            </a:extLst>
          </p:cNvPr>
          <p:cNvSpPr/>
          <p:nvPr/>
        </p:nvSpPr>
        <p:spPr>
          <a:xfrm>
            <a:off x="7225763" y="1648707"/>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40</a:t>
            </a:r>
          </a:p>
        </p:txBody>
      </p:sp>
      <p:sp>
        <p:nvSpPr>
          <p:cNvPr id="13" name="Rectangle: Rounded Corners 12">
            <a:extLst>
              <a:ext uri="{FF2B5EF4-FFF2-40B4-BE49-F238E27FC236}">
                <a16:creationId xmlns:a16="http://schemas.microsoft.com/office/drawing/2014/main" id="{4C2D1484-DE9D-4E33-8335-1CC596288A07}"/>
              </a:ext>
            </a:extLst>
          </p:cNvPr>
          <p:cNvSpPr/>
          <p:nvPr/>
        </p:nvSpPr>
        <p:spPr>
          <a:xfrm>
            <a:off x="8911101" y="365339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10</a:t>
            </a:r>
          </a:p>
        </p:txBody>
      </p:sp>
      <p:sp>
        <p:nvSpPr>
          <p:cNvPr id="14" name="Rectangle: Rounded Corners 13">
            <a:extLst>
              <a:ext uri="{FF2B5EF4-FFF2-40B4-BE49-F238E27FC236}">
                <a16:creationId xmlns:a16="http://schemas.microsoft.com/office/drawing/2014/main" id="{B364CAA9-8CF9-4778-BFEF-114FCE230BA6}"/>
              </a:ext>
            </a:extLst>
          </p:cNvPr>
          <p:cNvSpPr/>
          <p:nvPr/>
        </p:nvSpPr>
        <p:spPr>
          <a:xfrm>
            <a:off x="6535338" y="2689544"/>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5" name="Rectangle: Rounded Corners 14">
            <a:extLst>
              <a:ext uri="{FF2B5EF4-FFF2-40B4-BE49-F238E27FC236}">
                <a16:creationId xmlns:a16="http://schemas.microsoft.com/office/drawing/2014/main" id="{59923E00-4B90-47C3-8733-790B321E7C4D}"/>
              </a:ext>
            </a:extLst>
          </p:cNvPr>
          <p:cNvSpPr/>
          <p:nvPr/>
        </p:nvSpPr>
        <p:spPr>
          <a:xfrm>
            <a:off x="7328039" y="3642843"/>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6" name="Rectangle: Rounded Corners 15">
            <a:extLst>
              <a:ext uri="{FF2B5EF4-FFF2-40B4-BE49-F238E27FC236}">
                <a16:creationId xmlns:a16="http://schemas.microsoft.com/office/drawing/2014/main" id="{3564EE1D-304D-4B17-AC58-15D64F8ED494}"/>
              </a:ext>
            </a:extLst>
          </p:cNvPr>
          <p:cNvSpPr/>
          <p:nvPr/>
        </p:nvSpPr>
        <p:spPr>
          <a:xfrm>
            <a:off x="8118261" y="2614132"/>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20</a:t>
            </a:r>
          </a:p>
        </p:txBody>
      </p:sp>
      <p:cxnSp>
        <p:nvCxnSpPr>
          <p:cNvPr id="17" name="Straight Arrow Connector 16">
            <a:extLst>
              <a:ext uri="{FF2B5EF4-FFF2-40B4-BE49-F238E27FC236}">
                <a16:creationId xmlns:a16="http://schemas.microsoft.com/office/drawing/2014/main" id="{DD969AB0-CD0F-4140-9A30-1ECE408559DF}"/>
              </a:ext>
            </a:extLst>
          </p:cNvPr>
          <p:cNvCxnSpPr>
            <a:stCxn id="9" idx="2"/>
            <a:endCxn id="10" idx="0"/>
          </p:cNvCxnSpPr>
          <p:nvPr/>
        </p:nvCxnSpPr>
        <p:spPr>
          <a:xfrm flipH="1">
            <a:off x="6256271" y="1126545"/>
            <a:ext cx="626533"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9616F4B-F17A-4BC4-A632-381849056FF3}"/>
              </a:ext>
            </a:extLst>
          </p:cNvPr>
          <p:cNvCxnSpPr>
            <a:cxnSpLocks/>
            <a:stCxn id="9" idx="2"/>
            <a:endCxn id="12" idx="0"/>
          </p:cNvCxnSpPr>
          <p:nvPr/>
        </p:nvCxnSpPr>
        <p:spPr>
          <a:xfrm>
            <a:off x="6882804" y="1126545"/>
            <a:ext cx="738070"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D4BCA2F-1C81-4113-8609-B734DDCF83DE}"/>
              </a:ext>
            </a:extLst>
          </p:cNvPr>
          <p:cNvCxnSpPr>
            <a:cxnSpLocks/>
            <a:stCxn id="12" idx="2"/>
            <a:endCxn id="14" idx="0"/>
          </p:cNvCxnSpPr>
          <p:nvPr/>
        </p:nvCxnSpPr>
        <p:spPr>
          <a:xfrm flipH="1">
            <a:off x="6930449" y="2148465"/>
            <a:ext cx="690425" cy="541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46F5FAB-4D1E-4FD7-A91C-95304300CEA7}"/>
              </a:ext>
            </a:extLst>
          </p:cNvPr>
          <p:cNvCxnSpPr>
            <a:cxnSpLocks/>
            <a:endCxn id="16" idx="0"/>
          </p:cNvCxnSpPr>
          <p:nvPr/>
        </p:nvCxnSpPr>
        <p:spPr>
          <a:xfrm>
            <a:off x="7598298" y="2170394"/>
            <a:ext cx="915074" cy="443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Rounded Corners 22">
            <a:extLst>
              <a:ext uri="{FF2B5EF4-FFF2-40B4-BE49-F238E27FC236}">
                <a16:creationId xmlns:a16="http://schemas.microsoft.com/office/drawing/2014/main" id="{51B78B30-9ACC-4DA1-81AB-F7BDABC223E3}"/>
              </a:ext>
            </a:extLst>
          </p:cNvPr>
          <p:cNvSpPr/>
          <p:nvPr/>
        </p:nvSpPr>
        <p:spPr>
          <a:xfrm>
            <a:off x="9409029" y="4652693"/>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5</a:t>
            </a:r>
          </a:p>
        </p:txBody>
      </p:sp>
      <p:sp>
        <p:nvSpPr>
          <p:cNvPr id="24" name="Rectangle: Rounded Corners 23">
            <a:extLst>
              <a:ext uri="{FF2B5EF4-FFF2-40B4-BE49-F238E27FC236}">
                <a16:creationId xmlns:a16="http://schemas.microsoft.com/office/drawing/2014/main" id="{CA93D045-7E41-44B2-A5AF-074B6C9D7563}"/>
              </a:ext>
            </a:extLst>
          </p:cNvPr>
          <p:cNvSpPr/>
          <p:nvPr/>
        </p:nvSpPr>
        <p:spPr>
          <a:xfrm>
            <a:off x="8413173" y="4670334"/>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cxnSp>
        <p:nvCxnSpPr>
          <p:cNvPr id="25" name="Straight Arrow Connector 24">
            <a:extLst>
              <a:ext uri="{FF2B5EF4-FFF2-40B4-BE49-F238E27FC236}">
                <a16:creationId xmlns:a16="http://schemas.microsoft.com/office/drawing/2014/main" id="{F2ABE6A1-E6AD-49C2-828F-ABF74EB91665}"/>
              </a:ext>
            </a:extLst>
          </p:cNvPr>
          <p:cNvCxnSpPr>
            <a:cxnSpLocks/>
            <a:stCxn id="16" idx="2"/>
            <a:endCxn id="15" idx="0"/>
          </p:cNvCxnSpPr>
          <p:nvPr/>
        </p:nvCxnSpPr>
        <p:spPr>
          <a:xfrm flipH="1">
            <a:off x="7723150" y="3113890"/>
            <a:ext cx="790222" cy="528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2D260D55-6AC4-4B84-9268-82BE4281218B}"/>
              </a:ext>
            </a:extLst>
          </p:cNvPr>
          <p:cNvCxnSpPr>
            <a:cxnSpLocks/>
            <a:stCxn id="16" idx="2"/>
            <a:endCxn id="13" idx="0"/>
          </p:cNvCxnSpPr>
          <p:nvPr/>
        </p:nvCxnSpPr>
        <p:spPr>
          <a:xfrm>
            <a:off x="8513372" y="3113890"/>
            <a:ext cx="792840" cy="539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16DAF9F-EBA7-41D2-B6D1-DDE82BF1DE46}"/>
              </a:ext>
            </a:extLst>
          </p:cNvPr>
          <p:cNvCxnSpPr>
            <a:cxnSpLocks/>
            <a:stCxn id="13" idx="2"/>
            <a:endCxn id="24" idx="0"/>
          </p:cNvCxnSpPr>
          <p:nvPr/>
        </p:nvCxnSpPr>
        <p:spPr>
          <a:xfrm flipH="1">
            <a:off x="8808284" y="4153154"/>
            <a:ext cx="497928" cy="517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391BBCE-9748-48D4-9373-71CD63987335}"/>
              </a:ext>
            </a:extLst>
          </p:cNvPr>
          <p:cNvCxnSpPr>
            <a:cxnSpLocks/>
            <a:stCxn id="13" idx="2"/>
            <a:endCxn id="24" idx="0"/>
          </p:cNvCxnSpPr>
          <p:nvPr/>
        </p:nvCxnSpPr>
        <p:spPr>
          <a:xfrm flipH="1">
            <a:off x="8808284" y="4153154"/>
            <a:ext cx="497928" cy="517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55B7F11E-B02C-4D7C-8513-805F8B32A545}"/>
              </a:ext>
            </a:extLst>
          </p:cNvPr>
          <p:cNvCxnSpPr>
            <a:cxnSpLocks/>
            <a:stCxn id="13" idx="2"/>
            <a:endCxn id="23" idx="0"/>
          </p:cNvCxnSpPr>
          <p:nvPr/>
        </p:nvCxnSpPr>
        <p:spPr>
          <a:xfrm>
            <a:off x="9306212" y="4153154"/>
            <a:ext cx="497928" cy="499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82C0F6D6-7288-4E18-AB94-2CCCF3CB300B}"/>
              </a:ext>
            </a:extLst>
          </p:cNvPr>
          <p:cNvSpPr txBox="1"/>
          <p:nvPr/>
        </p:nvSpPr>
        <p:spPr>
          <a:xfrm>
            <a:off x="4214886" y="876666"/>
            <a:ext cx="813043" cy="1477328"/>
          </a:xfrm>
          <a:prstGeom prst="rect">
            <a:avLst/>
          </a:prstGeom>
          <a:noFill/>
        </p:spPr>
        <p:txBody>
          <a:bodyPr wrap="none" rtlCol="0">
            <a:spAutoFit/>
          </a:bodyPr>
          <a:lstStyle/>
          <a:p>
            <a:r>
              <a:rPr lang="en-GB" dirty="0"/>
              <a:t>1 x 80</a:t>
            </a:r>
          </a:p>
          <a:p>
            <a:r>
              <a:rPr lang="en-GB" dirty="0"/>
              <a:t>2 x 40</a:t>
            </a:r>
          </a:p>
          <a:p>
            <a:r>
              <a:rPr lang="en-GB" dirty="0"/>
              <a:t>4 x 20</a:t>
            </a:r>
          </a:p>
          <a:p>
            <a:r>
              <a:rPr lang="en-GB" dirty="0"/>
              <a:t>5 x 16</a:t>
            </a:r>
          </a:p>
          <a:p>
            <a:r>
              <a:rPr lang="en-GB" dirty="0"/>
              <a:t>10 x 8</a:t>
            </a:r>
          </a:p>
        </p:txBody>
      </p:sp>
      <p:sp>
        <p:nvSpPr>
          <p:cNvPr id="45" name="TextBox 44">
            <a:extLst>
              <a:ext uri="{FF2B5EF4-FFF2-40B4-BE49-F238E27FC236}">
                <a16:creationId xmlns:a16="http://schemas.microsoft.com/office/drawing/2014/main" id="{1B173391-D051-4C3D-AB19-35DA1345CE31}"/>
              </a:ext>
            </a:extLst>
          </p:cNvPr>
          <p:cNvSpPr txBox="1"/>
          <p:nvPr/>
        </p:nvSpPr>
        <p:spPr>
          <a:xfrm>
            <a:off x="4842933" y="4920213"/>
            <a:ext cx="1268296" cy="646331"/>
          </a:xfrm>
          <a:prstGeom prst="rect">
            <a:avLst/>
          </a:prstGeom>
          <a:noFill/>
        </p:spPr>
        <p:txBody>
          <a:bodyPr wrap="none" rtlCol="0">
            <a:spAutoFit/>
          </a:bodyPr>
          <a:lstStyle/>
          <a:p>
            <a:r>
              <a:rPr lang="en-GB" dirty="0"/>
              <a:t>80 = 2</a:t>
            </a:r>
            <a:r>
              <a:rPr lang="en-GB" sz="1800" baseline="30000" dirty="0"/>
              <a:t>4 </a:t>
            </a:r>
            <a:r>
              <a:rPr lang="en-GB" sz="1800" baseline="0" dirty="0"/>
              <a:t>x 5</a:t>
            </a:r>
            <a:endParaRPr lang="en-GB" dirty="0"/>
          </a:p>
          <a:p>
            <a:endParaRPr lang="en-GB" dirty="0"/>
          </a:p>
        </p:txBody>
      </p:sp>
    </p:spTree>
    <p:extLst>
      <p:ext uri="{BB962C8B-B14F-4D97-AF65-F5344CB8AC3E}">
        <p14:creationId xmlns:p14="http://schemas.microsoft.com/office/powerpoint/2010/main" val="3682742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3400BC70-EC68-4E74-8B1E-8E2692468101}"/>
              </a:ext>
            </a:extLst>
          </p:cNvPr>
          <p:cNvPicPr>
            <a:picLocks noChangeAspect="1"/>
          </p:cNvPicPr>
          <p:nvPr/>
        </p:nvPicPr>
        <p:blipFill>
          <a:blip r:embed="rId3"/>
          <a:stretch>
            <a:fillRect/>
          </a:stretch>
        </p:blipFill>
        <p:spPr>
          <a:xfrm>
            <a:off x="11237010" y="1040164"/>
            <a:ext cx="827371" cy="796728"/>
          </a:xfrm>
          <a:prstGeom prst="rect">
            <a:avLst/>
          </a:prstGeom>
        </p:spPr>
      </p:pic>
      <p:sp>
        <p:nvSpPr>
          <p:cNvPr id="6" name="Rectangle: Rounded Corners 5">
            <a:extLst>
              <a:ext uri="{FF2B5EF4-FFF2-40B4-BE49-F238E27FC236}">
                <a16:creationId xmlns:a16="http://schemas.microsoft.com/office/drawing/2014/main" id="{D65CECFF-C9B6-4BB1-8BA5-007EA3299D04}"/>
              </a:ext>
            </a:extLst>
          </p:cNvPr>
          <p:cNvSpPr/>
          <p:nvPr/>
        </p:nvSpPr>
        <p:spPr>
          <a:xfrm>
            <a:off x="1290542" y="1600369"/>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List the factors of 60</a:t>
            </a:r>
          </a:p>
        </p:txBody>
      </p:sp>
      <p:sp>
        <p:nvSpPr>
          <p:cNvPr id="7" name="Rectangle: Rounded Corners 6">
            <a:extLst>
              <a:ext uri="{FF2B5EF4-FFF2-40B4-BE49-F238E27FC236}">
                <a16:creationId xmlns:a16="http://schemas.microsoft.com/office/drawing/2014/main" id="{264D0F27-BBD0-4498-BE77-6EDAB663BA92}"/>
              </a:ext>
            </a:extLst>
          </p:cNvPr>
          <p:cNvSpPr/>
          <p:nvPr/>
        </p:nvSpPr>
        <p:spPr>
          <a:xfrm>
            <a:off x="6263776" y="1600369"/>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Use a prime factor tree to express 60 as a product of its prime factors</a:t>
            </a:r>
          </a:p>
        </p:txBody>
      </p:sp>
      <p:sp>
        <p:nvSpPr>
          <p:cNvPr id="9" name="Rectangle: Rounded Corners 8">
            <a:extLst>
              <a:ext uri="{FF2B5EF4-FFF2-40B4-BE49-F238E27FC236}">
                <a16:creationId xmlns:a16="http://schemas.microsoft.com/office/drawing/2014/main" id="{76142806-67BD-44BA-BBAF-C3E9BB530593}"/>
              </a:ext>
            </a:extLst>
          </p:cNvPr>
          <p:cNvSpPr/>
          <p:nvPr/>
        </p:nvSpPr>
        <p:spPr>
          <a:xfrm>
            <a:off x="4058018" y="3247583"/>
            <a:ext cx="3244907" cy="103807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What’s the same and what’s different about each question?</a:t>
            </a:r>
          </a:p>
        </p:txBody>
      </p:sp>
    </p:spTree>
    <p:extLst>
      <p:ext uri="{BB962C8B-B14F-4D97-AF65-F5344CB8AC3E}">
        <p14:creationId xmlns:p14="http://schemas.microsoft.com/office/powerpoint/2010/main" val="4064091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Rectangle: Rounded Corners 5">
            <a:extLst>
              <a:ext uri="{FF2B5EF4-FFF2-40B4-BE49-F238E27FC236}">
                <a16:creationId xmlns:a16="http://schemas.microsoft.com/office/drawing/2014/main" id="{D65CECFF-C9B6-4BB1-8BA5-007EA3299D04}"/>
              </a:ext>
            </a:extLst>
          </p:cNvPr>
          <p:cNvSpPr/>
          <p:nvPr/>
        </p:nvSpPr>
        <p:spPr>
          <a:xfrm>
            <a:off x="450617" y="779129"/>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List the factors of 60</a:t>
            </a:r>
          </a:p>
        </p:txBody>
      </p:sp>
      <p:sp>
        <p:nvSpPr>
          <p:cNvPr id="7" name="Rectangle: Rounded Corners 6">
            <a:extLst>
              <a:ext uri="{FF2B5EF4-FFF2-40B4-BE49-F238E27FC236}">
                <a16:creationId xmlns:a16="http://schemas.microsoft.com/office/drawing/2014/main" id="{264D0F27-BBD0-4498-BE77-6EDAB663BA92}"/>
              </a:ext>
            </a:extLst>
          </p:cNvPr>
          <p:cNvSpPr/>
          <p:nvPr/>
        </p:nvSpPr>
        <p:spPr>
          <a:xfrm>
            <a:off x="5352046" y="779365"/>
            <a:ext cx="3576679" cy="8577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dirty="0"/>
              <a:t>Use a prime factor tree to express 60 as a product of its prime factors</a:t>
            </a:r>
          </a:p>
        </p:txBody>
      </p:sp>
      <p:sp>
        <p:nvSpPr>
          <p:cNvPr id="9" name="Rectangle: Rounded Corners 8">
            <a:extLst>
              <a:ext uri="{FF2B5EF4-FFF2-40B4-BE49-F238E27FC236}">
                <a16:creationId xmlns:a16="http://schemas.microsoft.com/office/drawing/2014/main" id="{76142806-67BD-44BA-BBAF-C3E9BB530593}"/>
              </a:ext>
            </a:extLst>
          </p:cNvPr>
          <p:cNvSpPr/>
          <p:nvPr/>
        </p:nvSpPr>
        <p:spPr>
          <a:xfrm>
            <a:off x="782389" y="3750801"/>
            <a:ext cx="3244907" cy="103807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What’s the same and what’s different about each question?</a:t>
            </a:r>
          </a:p>
        </p:txBody>
      </p:sp>
      <p:sp>
        <p:nvSpPr>
          <p:cNvPr id="8" name="TextBox 7">
            <a:extLst>
              <a:ext uri="{FF2B5EF4-FFF2-40B4-BE49-F238E27FC236}">
                <a16:creationId xmlns:a16="http://schemas.microsoft.com/office/drawing/2014/main" id="{DF581495-DC9D-4181-A5A8-9060CCF377A8}"/>
              </a:ext>
            </a:extLst>
          </p:cNvPr>
          <p:cNvSpPr txBox="1"/>
          <p:nvPr/>
        </p:nvSpPr>
        <p:spPr>
          <a:xfrm>
            <a:off x="4842933" y="257455"/>
            <a:ext cx="1018227" cy="369332"/>
          </a:xfrm>
          <a:prstGeom prst="rect">
            <a:avLst/>
          </a:prstGeom>
          <a:noFill/>
        </p:spPr>
        <p:txBody>
          <a:bodyPr wrap="none" rtlCol="0">
            <a:spAutoFit/>
          </a:bodyPr>
          <a:lstStyle/>
          <a:p>
            <a:r>
              <a:rPr lang="en-GB" dirty="0"/>
              <a:t>Solution</a:t>
            </a:r>
          </a:p>
        </p:txBody>
      </p:sp>
      <p:sp>
        <p:nvSpPr>
          <p:cNvPr id="2" name="TextBox 1">
            <a:extLst>
              <a:ext uri="{FF2B5EF4-FFF2-40B4-BE49-F238E27FC236}">
                <a16:creationId xmlns:a16="http://schemas.microsoft.com/office/drawing/2014/main" id="{D2EB0C6F-198A-447A-8FE9-A854BA9AAB71}"/>
              </a:ext>
            </a:extLst>
          </p:cNvPr>
          <p:cNvSpPr txBox="1"/>
          <p:nvPr/>
        </p:nvSpPr>
        <p:spPr>
          <a:xfrm>
            <a:off x="1485586" y="1751481"/>
            <a:ext cx="982133" cy="1754326"/>
          </a:xfrm>
          <a:prstGeom prst="rect">
            <a:avLst/>
          </a:prstGeom>
          <a:noFill/>
        </p:spPr>
        <p:txBody>
          <a:bodyPr wrap="square" rtlCol="0">
            <a:spAutoFit/>
          </a:bodyPr>
          <a:lstStyle/>
          <a:p>
            <a:r>
              <a:rPr lang="en-GB" dirty="0"/>
              <a:t>1 x 60</a:t>
            </a:r>
          </a:p>
          <a:p>
            <a:r>
              <a:rPr lang="en-GB" dirty="0"/>
              <a:t>2 x 30</a:t>
            </a:r>
          </a:p>
          <a:p>
            <a:r>
              <a:rPr lang="en-GB" dirty="0"/>
              <a:t>3 x 20</a:t>
            </a:r>
          </a:p>
          <a:p>
            <a:r>
              <a:rPr lang="en-GB" dirty="0"/>
              <a:t>4 x 15</a:t>
            </a:r>
          </a:p>
          <a:p>
            <a:r>
              <a:rPr lang="en-GB" dirty="0"/>
              <a:t>5 x 12</a:t>
            </a:r>
          </a:p>
          <a:p>
            <a:r>
              <a:rPr lang="en-GB" dirty="0"/>
              <a:t>6 x 10</a:t>
            </a:r>
          </a:p>
        </p:txBody>
      </p:sp>
      <p:sp>
        <p:nvSpPr>
          <p:cNvPr id="5" name="TextBox 4">
            <a:extLst>
              <a:ext uri="{FF2B5EF4-FFF2-40B4-BE49-F238E27FC236}">
                <a16:creationId xmlns:a16="http://schemas.microsoft.com/office/drawing/2014/main" id="{0E9E1220-53B7-4914-AA3D-64A8706831A2}"/>
              </a:ext>
            </a:extLst>
          </p:cNvPr>
          <p:cNvSpPr txBox="1"/>
          <p:nvPr/>
        </p:nvSpPr>
        <p:spPr>
          <a:xfrm>
            <a:off x="450617" y="5033873"/>
            <a:ext cx="3826689" cy="1200329"/>
          </a:xfrm>
          <a:prstGeom prst="rect">
            <a:avLst/>
          </a:prstGeom>
          <a:noFill/>
        </p:spPr>
        <p:txBody>
          <a:bodyPr wrap="none" rtlCol="0">
            <a:spAutoFit/>
          </a:bodyPr>
          <a:lstStyle/>
          <a:p>
            <a:pPr algn="ctr"/>
            <a:r>
              <a:rPr lang="en-GB" sz="1800" baseline="0" dirty="0"/>
              <a:t>Each question refers to factors, the </a:t>
            </a:r>
          </a:p>
          <a:p>
            <a:pPr algn="ctr"/>
            <a:r>
              <a:rPr lang="en-GB" sz="1800" baseline="0" dirty="0"/>
              <a:t>second one only requires the </a:t>
            </a:r>
          </a:p>
          <a:p>
            <a:pPr algn="ctr"/>
            <a:r>
              <a:rPr lang="en-GB" sz="1800" baseline="0" dirty="0"/>
              <a:t>factors that are prime numbers</a:t>
            </a:r>
            <a:endParaRPr lang="en-GB" dirty="0"/>
          </a:p>
          <a:p>
            <a:pPr algn="ctr"/>
            <a:endParaRPr lang="en-GB" dirty="0"/>
          </a:p>
        </p:txBody>
      </p:sp>
      <p:sp>
        <p:nvSpPr>
          <p:cNvPr id="10" name="Rectangle: Rounded Corners 9">
            <a:extLst>
              <a:ext uri="{FF2B5EF4-FFF2-40B4-BE49-F238E27FC236}">
                <a16:creationId xmlns:a16="http://schemas.microsoft.com/office/drawing/2014/main" id="{54885E84-25E2-4BAA-B4D5-DF5B2806BBAF}"/>
              </a:ext>
            </a:extLst>
          </p:cNvPr>
          <p:cNvSpPr/>
          <p:nvPr/>
        </p:nvSpPr>
        <p:spPr>
          <a:xfrm>
            <a:off x="6534138" y="194630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60</a:t>
            </a:r>
          </a:p>
        </p:txBody>
      </p:sp>
      <p:sp>
        <p:nvSpPr>
          <p:cNvPr id="11" name="Rectangle: Rounded Corners 10">
            <a:extLst>
              <a:ext uri="{FF2B5EF4-FFF2-40B4-BE49-F238E27FC236}">
                <a16:creationId xmlns:a16="http://schemas.microsoft.com/office/drawing/2014/main" id="{EFE0B4F0-A9E4-4769-893B-2D01F930953D}"/>
              </a:ext>
            </a:extLst>
          </p:cNvPr>
          <p:cNvSpPr/>
          <p:nvPr/>
        </p:nvSpPr>
        <p:spPr>
          <a:xfrm>
            <a:off x="5907605" y="296822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2" name="Rectangle: Rounded Corners 11">
            <a:extLst>
              <a:ext uri="{FF2B5EF4-FFF2-40B4-BE49-F238E27FC236}">
                <a16:creationId xmlns:a16="http://schemas.microsoft.com/office/drawing/2014/main" id="{6DD619F3-683A-4FAA-8CD8-D6C96701E50E}"/>
              </a:ext>
            </a:extLst>
          </p:cNvPr>
          <p:cNvSpPr/>
          <p:nvPr/>
        </p:nvSpPr>
        <p:spPr>
          <a:xfrm>
            <a:off x="7272208" y="2968221"/>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30</a:t>
            </a:r>
          </a:p>
        </p:txBody>
      </p:sp>
      <p:sp>
        <p:nvSpPr>
          <p:cNvPr id="13" name="Rectangle: Rounded Corners 12">
            <a:extLst>
              <a:ext uri="{FF2B5EF4-FFF2-40B4-BE49-F238E27FC236}">
                <a16:creationId xmlns:a16="http://schemas.microsoft.com/office/drawing/2014/main" id="{DEEDDCFF-0411-44D8-8C7F-B05C3569426A}"/>
              </a:ext>
            </a:extLst>
          </p:cNvPr>
          <p:cNvSpPr/>
          <p:nvPr/>
        </p:nvSpPr>
        <p:spPr>
          <a:xfrm>
            <a:off x="8957546" y="4972910"/>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5</a:t>
            </a:r>
          </a:p>
        </p:txBody>
      </p:sp>
      <p:sp>
        <p:nvSpPr>
          <p:cNvPr id="14" name="Rectangle: Rounded Corners 13">
            <a:extLst>
              <a:ext uri="{FF2B5EF4-FFF2-40B4-BE49-F238E27FC236}">
                <a16:creationId xmlns:a16="http://schemas.microsoft.com/office/drawing/2014/main" id="{F76325D8-6CE7-4548-A158-D7C2F66BBB30}"/>
              </a:ext>
            </a:extLst>
          </p:cNvPr>
          <p:cNvSpPr/>
          <p:nvPr/>
        </p:nvSpPr>
        <p:spPr>
          <a:xfrm>
            <a:off x="6581783" y="4009058"/>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2</a:t>
            </a:r>
          </a:p>
        </p:txBody>
      </p:sp>
      <p:sp>
        <p:nvSpPr>
          <p:cNvPr id="15" name="Rectangle: Rounded Corners 14">
            <a:extLst>
              <a:ext uri="{FF2B5EF4-FFF2-40B4-BE49-F238E27FC236}">
                <a16:creationId xmlns:a16="http://schemas.microsoft.com/office/drawing/2014/main" id="{0231AADC-12F1-48B7-B869-8CE9CBB18028}"/>
              </a:ext>
            </a:extLst>
          </p:cNvPr>
          <p:cNvSpPr/>
          <p:nvPr/>
        </p:nvSpPr>
        <p:spPr>
          <a:xfrm>
            <a:off x="7374484" y="4962357"/>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3</a:t>
            </a:r>
          </a:p>
        </p:txBody>
      </p:sp>
      <p:sp>
        <p:nvSpPr>
          <p:cNvPr id="16" name="Rectangle: Rounded Corners 15">
            <a:extLst>
              <a:ext uri="{FF2B5EF4-FFF2-40B4-BE49-F238E27FC236}">
                <a16:creationId xmlns:a16="http://schemas.microsoft.com/office/drawing/2014/main" id="{5F8C9E1F-3675-4C65-8EA2-1A9526DC2C31}"/>
              </a:ext>
            </a:extLst>
          </p:cNvPr>
          <p:cNvSpPr/>
          <p:nvPr/>
        </p:nvSpPr>
        <p:spPr>
          <a:xfrm>
            <a:off x="8164706" y="3933646"/>
            <a:ext cx="790222" cy="49975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dirty="0"/>
              <a:t>15</a:t>
            </a:r>
          </a:p>
        </p:txBody>
      </p:sp>
      <p:cxnSp>
        <p:nvCxnSpPr>
          <p:cNvPr id="17" name="Straight Arrow Connector 16">
            <a:extLst>
              <a:ext uri="{FF2B5EF4-FFF2-40B4-BE49-F238E27FC236}">
                <a16:creationId xmlns:a16="http://schemas.microsoft.com/office/drawing/2014/main" id="{F9EA67FA-63C7-4C2C-83AB-9E5EB9B6D7AE}"/>
              </a:ext>
            </a:extLst>
          </p:cNvPr>
          <p:cNvCxnSpPr>
            <a:stCxn id="10" idx="2"/>
            <a:endCxn id="11" idx="0"/>
          </p:cNvCxnSpPr>
          <p:nvPr/>
        </p:nvCxnSpPr>
        <p:spPr>
          <a:xfrm flipH="1">
            <a:off x="6302716" y="2446059"/>
            <a:ext cx="626533"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1AB40C1-22C6-4087-8F72-E0112B5FE9A6}"/>
              </a:ext>
            </a:extLst>
          </p:cNvPr>
          <p:cNvCxnSpPr>
            <a:cxnSpLocks/>
            <a:stCxn id="10" idx="2"/>
            <a:endCxn id="12" idx="0"/>
          </p:cNvCxnSpPr>
          <p:nvPr/>
        </p:nvCxnSpPr>
        <p:spPr>
          <a:xfrm>
            <a:off x="6929249" y="2446059"/>
            <a:ext cx="738070" cy="52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38E0C813-7294-46C5-BC79-FE89231AA553}"/>
              </a:ext>
            </a:extLst>
          </p:cNvPr>
          <p:cNvCxnSpPr>
            <a:cxnSpLocks/>
            <a:stCxn id="12" idx="2"/>
            <a:endCxn id="14" idx="0"/>
          </p:cNvCxnSpPr>
          <p:nvPr/>
        </p:nvCxnSpPr>
        <p:spPr>
          <a:xfrm flipH="1">
            <a:off x="6976894" y="3467979"/>
            <a:ext cx="690425" cy="541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B45748A-FDAD-4BC9-B189-324F82B902AC}"/>
              </a:ext>
            </a:extLst>
          </p:cNvPr>
          <p:cNvCxnSpPr>
            <a:cxnSpLocks/>
            <a:endCxn id="16" idx="0"/>
          </p:cNvCxnSpPr>
          <p:nvPr/>
        </p:nvCxnSpPr>
        <p:spPr>
          <a:xfrm>
            <a:off x="7644743" y="3489908"/>
            <a:ext cx="915074" cy="443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9D4371C-DC0F-4F55-9633-877D4778A1CE}"/>
              </a:ext>
            </a:extLst>
          </p:cNvPr>
          <p:cNvCxnSpPr>
            <a:cxnSpLocks/>
            <a:stCxn id="16" idx="2"/>
            <a:endCxn id="15" idx="0"/>
          </p:cNvCxnSpPr>
          <p:nvPr/>
        </p:nvCxnSpPr>
        <p:spPr>
          <a:xfrm flipH="1">
            <a:off x="7769595" y="4433404"/>
            <a:ext cx="790222" cy="528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53C3476D-DDA2-4134-A149-E868354B4D66}"/>
              </a:ext>
            </a:extLst>
          </p:cNvPr>
          <p:cNvCxnSpPr>
            <a:cxnSpLocks/>
            <a:stCxn id="16" idx="2"/>
            <a:endCxn id="13" idx="0"/>
          </p:cNvCxnSpPr>
          <p:nvPr/>
        </p:nvCxnSpPr>
        <p:spPr>
          <a:xfrm>
            <a:off x="8559817" y="4433404"/>
            <a:ext cx="792840" cy="5395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E39ED3B8-F3FF-4E84-9D45-3D7AC2FEADFB}"/>
              </a:ext>
            </a:extLst>
          </p:cNvPr>
          <p:cNvSpPr txBox="1"/>
          <p:nvPr/>
        </p:nvSpPr>
        <p:spPr>
          <a:xfrm>
            <a:off x="6836001" y="5982417"/>
            <a:ext cx="1662635" cy="646331"/>
          </a:xfrm>
          <a:prstGeom prst="rect">
            <a:avLst/>
          </a:prstGeom>
          <a:noFill/>
        </p:spPr>
        <p:txBody>
          <a:bodyPr wrap="none" rtlCol="0">
            <a:spAutoFit/>
          </a:bodyPr>
          <a:lstStyle/>
          <a:p>
            <a:r>
              <a:rPr lang="en-GB" dirty="0"/>
              <a:t>60 = 2</a:t>
            </a:r>
            <a:r>
              <a:rPr lang="en-GB" sz="1800" baseline="30000" dirty="0"/>
              <a:t>2 </a:t>
            </a:r>
            <a:r>
              <a:rPr lang="en-GB" sz="1800" baseline="0" dirty="0"/>
              <a:t>x 3</a:t>
            </a:r>
            <a:r>
              <a:rPr lang="en-GB" sz="1800" baseline="30000" dirty="0"/>
              <a:t> </a:t>
            </a:r>
            <a:r>
              <a:rPr lang="en-GB" sz="1800" baseline="0" dirty="0"/>
              <a:t>x 5</a:t>
            </a:r>
            <a:r>
              <a:rPr lang="en-GB" sz="1800" baseline="30000" dirty="0"/>
              <a:t> </a:t>
            </a:r>
            <a:endParaRPr lang="en-GB" sz="1800" baseline="0" dirty="0"/>
          </a:p>
          <a:p>
            <a:endParaRPr lang="en-GB" dirty="0"/>
          </a:p>
        </p:txBody>
      </p:sp>
    </p:spTree>
    <p:extLst>
      <p:ext uri="{BB962C8B-B14F-4D97-AF65-F5344CB8AC3E}">
        <p14:creationId xmlns:p14="http://schemas.microsoft.com/office/powerpoint/2010/main" val="1196807483"/>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1240</Words>
  <Application>Microsoft Office PowerPoint</Application>
  <PresentationFormat>Widescreen</PresentationFormat>
  <Paragraphs>220</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MathJax_Main</vt:lpstr>
      <vt:lpstr>Verdana</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 Trio</vt:lpstr>
      <vt:lpstr>Factor Trio</vt:lpstr>
      <vt:lpstr>What number am I?</vt:lpstr>
      <vt:lpstr>What number am 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28</cp:revision>
  <dcterms:created xsi:type="dcterms:W3CDTF">2021-01-05T11:02:27Z</dcterms:created>
  <dcterms:modified xsi:type="dcterms:W3CDTF">2021-03-04T06:35:21Z</dcterms:modified>
</cp:coreProperties>
</file>