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4" r:id="rId4"/>
    <p:sldId id="2698" r:id="rId5"/>
    <p:sldId id="2706" r:id="rId6"/>
    <p:sldId id="2707" r:id="rId7"/>
    <p:sldId id="2704" r:id="rId8"/>
    <p:sldId id="2705" r:id="rId9"/>
    <p:sldId id="2695" r:id="rId10"/>
    <p:sldId id="2699" r:id="rId11"/>
    <p:sldId id="2700"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 Lees" initials="JL" lastIdx="1" clrIdx="0">
    <p:extLst>
      <p:ext uri="{19B8F6BF-5375-455C-9EA6-DF929625EA0E}">
        <p15:presenceInfo xmlns:p15="http://schemas.microsoft.com/office/powerpoint/2012/main" userId="371bb4e01dcc9ed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85930" autoAdjust="0"/>
  </p:normalViewPr>
  <p:slideViewPr>
    <p:cSldViewPr snapToGrid="0">
      <p:cViewPr varScale="1">
        <p:scale>
          <a:sx n="74" d="100"/>
          <a:sy n="74" d="100"/>
        </p:scale>
        <p:origin x="989" y="43"/>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x = 4 and y = 2</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4120349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x = -4 ; x = 5; y = 1 and y = -3</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3544242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x = 1; x = 3; y = 4 and y = -5</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2338710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Yes, since 25 x 3 = 75</a:t>
            </a:r>
          </a:p>
          <a:p>
            <a:r>
              <a:rPr lang="en-GB" dirty="0"/>
              <a:t>Every y-coordinate is three times the x-coordinate</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2802873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(0,0); (1, 2); (-3, -6)</a:t>
            </a:r>
          </a:p>
          <a:p>
            <a:r>
              <a:rPr lang="en-GB" dirty="0"/>
              <a:t>(-5,10) is not on the line since the y-coordinate is not twice the x-coordinate (it is </a:t>
            </a:r>
            <a:r>
              <a:rPr lang="en-GB" b="1" dirty="0"/>
              <a:t>-2</a:t>
            </a:r>
            <a:r>
              <a:rPr lang="en-GB" dirty="0"/>
              <a:t> times the x-coordinate)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(-5 ,-10) is on the line since the y-coordinate is twice the x-coordinate</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856611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(50 , 146)</a:t>
            </a:r>
          </a:p>
          <a:p>
            <a:r>
              <a:rPr lang="en-GB" dirty="0"/>
              <a:t>(18, 50)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(-10 , -34) is on the line since the y-coordinate is three times the x-coordinate subtract 4</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3991318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Line E is x = 10</a:t>
            </a:r>
          </a:p>
          <a:p>
            <a:r>
              <a:rPr lang="en-GB" dirty="0"/>
              <a:t>Line A is y = 10</a:t>
            </a:r>
          </a:p>
          <a:p>
            <a:r>
              <a:rPr lang="en-GB" dirty="0"/>
              <a:t>Line C is y = x</a:t>
            </a:r>
          </a:p>
          <a:p>
            <a:r>
              <a:rPr lang="en-GB" dirty="0"/>
              <a:t>Line D is y = 3/2 x - 5</a:t>
            </a:r>
          </a:p>
        </p:txBody>
      </p:sp>
      <p:sp>
        <p:nvSpPr>
          <p:cNvPr id="4" name="Slide Number Placeholder 3"/>
          <p:cNvSpPr>
            <a:spLocks noGrp="1"/>
          </p:cNvSpPr>
          <p:nvPr>
            <p:ph type="sldNum" sz="quarter" idx="5"/>
          </p:nvPr>
        </p:nvSpPr>
        <p:spPr/>
        <p:txBody>
          <a:bodyPr/>
          <a:lstStyle/>
          <a:p>
            <a:fld id="{2F929179-DAC7-4087-8034-1DBDA8E953E7}" type="slidenum">
              <a:rPr lang="en-GB" smtClean="0"/>
              <a:t>10</a:t>
            </a:fld>
            <a:endParaRPr lang="en-GB"/>
          </a:p>
        </p:txBody>
      </p:sp>
    </p:spTree>
    <p:extLst>
      <p:ext uri="{BB962C8B-B14F-4D97-AF65-F5344CB8AC3E}">
        <p14:creationId xmlns:p14="http://schemas.microsoft.com/office/powerpoint/2010/main" val="610371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Line through AB has equation x = 8</a:t>
            </a:r>
          </a:p>
          <a:p>
            <a:r>
              <a:rPr lang="en-GB" dirty="0"/>
              <a:t>Line through FE has equation y = x + 7</a:t>
            </a:r>
          </a:p>
          <a:p>
            <a:r>
              <a:rPr lang="en-GB" dirty="0"/>
              <a:t>Line through BC has equation y = x - 1</a:t>
            </a:r>
          </a:p>
        </p:txBody>
      </p:sp>
      <p:sp>
        <p:nvSpPr>
          <p:cNvPr id="4" name="Slide Number Placeholder 3"/>
          <p:cNvSpPr>
            <a:spLocks noGrp="1"/>
          </p:cNvSpPr>
          <p:nvPr>
            <p:ph type="sldNum" sz="quarter" idx="5"/>
          </p:nvPr>
        </p:nvSpPr>
        <p:spPr/>
        <p:txBody>
          <a:bodyPr/>
          <a:lstStyle/>
          <a:p>
            <a:fld id="{2F929179-DAC7-4087-8034-1DBDA8E953E7}" type="slidenum">
              <a:rPr lang="en-GB" smtClean="0"/>
              <a:t>11</a:t>
            </a:fld>
            <a:endParaRPr lang="en-GB"/>
          </a:p>
        </p:txBody>
      </p:sp>
    </p:spTree>
    <p:extLst>
      <p:ext uri="{BB962C8B-B14F-4D97-AF65-F5344CB8AC3E}">
        <p14:creationId xmlns:p14="http://schemas.microsoft.com/office/powerpoint/2010/main" val="3093048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3.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51121"/>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426832" y="1586517"/>
            <a:ext cx="7772400" cy="1470025"/>
          </a:xfrm>
        </p:spPr>
        <p:txBody>
          <a:bodyPr>
            <a:normAutofit/>
          </a:bodyPr>
          <a:lstStyle/>
          <a:p>
            <a:pPr algn="l"/>
            <a:r>
              <a:rPr lang="en-GB" b="1" dirty="0"/>
              <a:t>Year 7</a:t>
            </a:r>
          </a:p>
        </p:txBody>
      </p:sp>
      <p:sp>
        <p:nvSpPr>
          <p:cNvPr id="3" name="Subtitle 2"/>
          <p:cNvSpPr>
            <a:spLocks noGrp="1"/>
          </p:cNvSpPr>
          <p:nvPr>
            <p:ph type="subTitle" idx="1"/>
          </p:nvPr>
        </p:nvSpPr>
        <p:spPr>
          <a:xfrm>
            <a:off x="1426832" y="2745082"/>
            <a:ext cx="8255260" cy="622920"/>
          </a:xfrm>
        </p:spPr>
        <p:txBody>
          <a:bodyPr>
            <a:normAutofit/>
          </a:bodyPr>
          <a:lstStyle/>
          <a:p>
            <a:pPr algn="l">
              <a:lnSpc>
                <a:spcPct val="107000"/>
              </a:lnSpc>
              <a:spcAft>
                <a:spcPts val="800"/>
              </a:spcAft>
            </a:pPr>
            <a:r>
              <a:rPr lang="en-GB" b="1">
                <a:solidFill>
                  <a:schemeClr val="tx1"/>
                </a:solidFill>
                <a:latin typeface="+mj-lt"/>
                <a:ea typeface="Calibri" panose="020F0502020204030204" pitchFamily="34" charset="0"/>
                <a:cs typeface="Times New Roman" panose="02020603050405020304" pitchFamily="18" charset="0"/>
              </a:rPr>
              <a:t>Linear Functions </a:t>
            </a:r>
            <a:r>
              <a:rPr lang="en-GB" b="1">
                <a:solidFill>
                  <a:schemeClr val="tx1"/>
                </a:solidFill>
                <a:effectLst/>
                <a:latin typeface="+mj-lt"/>
                <a:ea typeface="Calibri" panose="020F0502020204030204" pitchFamily="34" charset="0"/>
                <a:cs typeface="Times New Roman" panose="02020603050405020304" pitchFamily="18" charset="0"/>
              </a:rPr>
              <a:t>(</a:t>
            </a:r>
            <a:r>
              <a:rPr lang="en-GB" b="1" dirty="0">
                <a:solidFill>
                  <a:schemeClr val="tx1"/>
                </a:solidFill>
                <a:effectLst/>
                <a:latin typeface="+mj-lt"/>
                <a:ea typeface="Calibri" panose="020F0502020204030204" pitchFamily="34" charset="0"/>
                <a:cs typeface="Times New Roman" panose="02020603050405020304" pitchFamily="18" charset="0"/>
              </a:rPr>
              <a:t>unit 7.10)</a:t>
            </a:r>
            <a:endParaRPr lang="en-GB" dirty="0">
              <a:solidFill>
                <a:schemeClr val="tx1"/>
              </a:solidFill>
              <a:effectLst/>
              <a:latin typeface="+mj-lt"/>
              <a:ea typeface="Calibri" panose="020F0502020204030204" pitchFamily="34" charset="0"/>
              <a:cs typeface="Times New Roman" panose="02020603050405020304" pitchFamily="18" charset="0"/>
            </a:endParaRPr>
          </a:p>
        </p:txBody>
      </p:sp>
      <p:sp>
        <p:nvSpPr>
          <p:cNvPr id="4" name="Subtitle 2"/>
          <p:cNvSpPr txBox="1">
            <a:spLocks/>
          </p:cNvSpPr>
          <p:nvPr/>
        </p:nvSpPr>
        <p:spPr>
          <a:xfrm>
            <a:off x="1426832" y="5311840"/>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1269FF80-78CC-4C7E-BD1E-FCD104CC42A6}"/>
              </a:ext>
            </a:extLst>
          </p:cNvPr>
          <p:cNvSpPr txBox="1"/>
          <p:nvPr/>
        </p:nvSpPr>
        <p:spPr>
          <a:xfrm>
            <a:off x="1426832" y="3368002"/>
            <a:ext cx="10163596" cy="738664"/>
          </a:xfrm>
          <a:prstGeom prst="rect">
            <a:avLst/>
          </a:prstGeom>
          <a:noFill/>
        </p:spPr>
        <p:txBody>
          <a:bodyPr wrap="square">
            <a:spAutoFit/>
          </a:bodyPr>
          <a:lstStyle/>
          <a:p>
            <a:r>
              <a:rPr lang="en-US" sz="1400" dirty="0"/>
              <a:t>This unit is about coordinates in all four quadrants and linear functions</a:t>
            </a:r>
          </a:p>
          <a:p>
            <a:endParaRPr lang="en-US" sz="1400" dirty="0"/>
          </a:p>
          <a:p>
            <a:r>
              <a:rPr lang="en-US" sz="1400" dirty="0"/>
              <a:t>This set of problems is about the equation of a straight line</a:t>
            </a:r>
            <a:endParaRPr lang="en-GB" sz="1400" dirty="0"/>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BB207FE7-C49F-479A-83D9-310CABA2238B}"/>
              </a:ext>
            </a:extLst>
          </p:cNvPr>
          <p:cNvPicPr>
            <a:picLocks noChangeAspect="1"/>
          </p:cNvPicPr>
          <p:nvPr/>
        </p:nvPicPr>
        <p:blipFill rotWithShape="1">
          <a:blip r:embed="rId3"/>
          <a:srcRect l="15814" t="78636" r="35340"/>
          <a:stretch/>
        </p:blipFill>
        <p:spPr>
          <a:xfrm>
            <a:off x="6317672" y="2244437"/>
            <a:ext cx="4154596" cy="2244436"/>
          </a:xfrm>
          <a:prstGeom prst="rect">
            <a:avLst/>
          </a:prstGeom>
        </p:spPr>
      </p:pic>
      <p:sp>
        <p:nvSpPr>
          <p:cNvPr id="5" name="TextBox 4">
            <a:extLst>
              <a:ext uri="{FF2B5EF4-FFF2-40B4-BE49-F238E27FC236}">
                <a16:creationId xmlns:a16="http://schemas.microsoft.com/office/drawing/2014/main" id="{9418F42A-333C-4DFC-8912-09C150BF7623}"/>
              </a:ext>
            </a:extLst>
          </p:cNvPr>
          <p:cNvSpPr txBox="1"/>
          <p:nvPr/>
        </p:nvSpPr>
        <p:spPr>
          <a:xfrm>
            <a:off x="8280028" y="6390408"/>
            <a:ext cx="1985159" cy="307777"/>
          </a:xfrm>
          <a:prstGeom prst="rect">
            <a:avLst/>
          </a:prstGeom>
          <a:noFill/>
        </p:spPr>
        <p:txBody>
          <a:bodyPr wrap="none" rtlCol="0">
            <a:spAutoFit/>
          </a:bodyPr>
          <a:lstStyle/>
          <a:p>
            <a:r>
              <a:rPr lang="en-GB" sz="1400" dirty="0"/>
              <a:t>Taken from ‘Test Base’</a:t>
            </a:r>
          </a:p>
        </p:txBody>
      </p:sp>
      <p:pic>
        <p:nvPicPr>
          <p:cNvPr id="6" name="Picture 5">
            <a:extLst>
              <a:ext uri="{FF2B5EF4-FFF2-40B4-BE49-F238E27FC236}">
                <a16:creationId xmlns:a16="http://schemas.microsoft.com/office/drawing/2014/main" id="{652B4953-7D76-4AF0-8F0C-8181C3B59403}"/>
              </a:ext>
            </a:extLst>
          </p:cNvPr>
          <p:cNvPicPr>
            <a:picLocks noChangeAspect="1"/>
          </p:cNvPicPr>
          <p:nvPr/>
        </p:nvPicPr>
        <p:blipFill rotWithShape="1">
          <a:blip r:embed="rId3"/>
          <a:srcRect b="30252"/>
          <a:stretch/>
        </p:blipFill>
        <p:spPr>
          <a:xfrm>
            <a:off x="635601" y="942109"/>
            <a:ext cx="5552162" cy="4783282"/>
          </a:xfrm>
          <a:prstGeom prst="rect">
            <a:avLst/>
          </a:prstGeom>
        </p:spPr>
      </p:pic>
      <p:sp>
        <p:nvSpPr>
          <p:cNvPr id="2" name="TextBox 1">
            <a:extLst>
              <a:ext uri="{FF2B5EF4-FFF2-40B4-BE49-F238E27FC236}">
                <a16:creationId xmlns:a16="http://schemas.microsoft.com/office/drawing/2014/main" id="{99613FB9-AEEC-48FF-8537-463F2A3ECD44}"/>
              </a:ext>
            </a:extLst>
          </p:cNvPr>
          <p:cNvSpPr txBox="1"/>
          <p:nvPr/>
        </p:nvSpPr>
        <p:spPr>
          <a:xfrm>
            <a:off x="6774873" y="1600200"/>
            <a:ext cx="2693366" cy="307777"/>
          </a:xfrm>
          <a:prstGeom prst="rect">
            <a:avLst/>
          </a:prstGeom>
          <a:noFill/>
        </p:spPr>
        <p:txBody>
          <a:bodyPr wrap="none" rtlCol="0">
            <a:spAutoFit/>
          </a:bodyPr>
          <a:lstStyle/>
          <a:p>
            <a:r>
              <a:rPr lang="en-GB" sz="1400" dirty="0"/>
              <a:t>Which line has which equation?</a:t>
            </a:r>
          </a:p>
        </p:txBody>
      </p:sp>
    </p:spTree>
    <p:extLst>
      <p:ext uri="{BB962C8B-B14F-4D97-AF65-F5344CB8AC3E}">
        <p14:creationId xmlns:p14="http://schemas.microsoft.com/office/powerpoint/2010/main" val="3275175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5" name="Picture 4">
            <a:extLst>
              <a:ext uri="{FF2B5EF4-FFF2-40B4-BE49-F238E27FC236}">
                <a16:creationId xmlns:a16="http://schemas.microsoft.com/office/drawing/2014/main" id="{262BB0DE-1BF7-468F-B76E-2C583E153FC5}"/>
              </a:ext>
            </a:extLst>
          </p:cNvPr>
          <p:cNvPicPr>
            <a:picLocks noChangeAspect="1"/>
          </p:cNvPicPr>
          <p:nvPr/>
        </p:nvPicPr>
        <p:blipFill rotWithShape="1">
          <a:blip r:embed="rId3"/>
          <a:srcRect l="15385" t="48788" r="35694" b="7425"/>
          <a:stretch/>
        </p:blipFill>
        <p:spPr>
          <a:xfrm>
            <a:off x="5612057" y="1525937"/>
            <a:ext cx="4612597" cy="4089081"/>
          </a:xfrm>
          <a:prstGeom prst="rect">
            <a:avLst/>
          </a:prstGeom>
        </p:spPr>
      </p:pic>
      <p:pic>
        <p:nvPicPr>
          <p:cNvPr id="6" name="Picture 5">
            <a:extLst>
              <a:ext uri="{FF2B5EF4-FFF2-40B4-BE49-F238E27FC236}">
                <a16:creationId xmlns:a16="http://schemas.microsoft.com/office/drawing/2014/main" id="{5BC8EC42-42DF-40B2-AAF4-01A6077D6D01}"/>
              </a:ext>
            </a:extLst>
          </p:cNvPr>
          <p:cNvPicPr>
            <a:picLocks noChangeAspect="1"/>
          </p:cNvPicPr>
          <p:nvPr/>
        </p:nvPicPr>
        <p:blipFill rotWithShape="1">
          <a:blip r:embed="rId3"/>
          <a:srcRect l="8532" t="1532" r="45548" b="50404"/>
          <a:stretch/>
        </p:blipFill>
        <p:spPr>
          <a:xfrm>
            <a:off x="655593" y="1005599"/>
            <a:ext cx="4446343" cy="4609419"/>
          </a:xfrm>
          <a:prstGeom prst="rect">
            <a:avLst/>
          </a:prstGeom>
        </p:spPr>
      </p:pic>
      <p:sp>
        <p:nvSpPr>
          <p:cNvPr id="7" name="TextBox 6">
            <a:extLst>
              <a:ext uri="{FF2B5EF4-FFF2-40B4-BE49-F238E27FC236}">
                <a16:creationId xmlns:a16="http://schemas.microsoft.com/office/drawing/2014/main" id="{A28BFA94-700A-41D1-BB8B-716270E7E2D6}"/>
              </a:ext>
            </a:extLst>
          </p:cNvPr>
          <p:cNvSpPr txBox="1"/>
          <p:nvPr/>
        </p:nvSpPr>
        <p:spPr>
          <a:xfrm>
            <a:off x="8155337" y="6390408"/>
            <a:ext cx="1985159" cy="307777"/>
          </a:xfrm>
          <a:prstGeom prst="rect">
            <a:avLst/>
          </a:prstGeom>
          <a:noFill/>
        </p:spPr>
        <p:txBody>
          <a:bodyPr wrap="none" rtlCol="0">
            <a:spAutoFit/>
          </a:bodyPr>
          <a:lstStyle/>
          <a:p>
            <a:r>
              <a:rPr lang="en-GB" sz="1400" dirty="0"/>
              <a:t>Taken from ‘Test Base’</a:t>
            </a:r>
          </a:p>
        </p:txBody>
      </p:sp>
    </p:spTree>
    <p:extLst>
      <p:ext uri="{BB962C8B-B14F-4D97-AF65-F5344CB8AC3E}">
        <p14:creationId xmlns:p14="http://schemas.microsoft.com/office/powerpoint/2010/main" val="370246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5" name="Table 4">
            <a:extLst>
              <a:ext uri="{FF2B5EF4-FFF2-40B4-BE49-F238E27FC236}">
                <a16:creationId xmlns:a16="http://schemas.microsoft.com/office/drawing/2014/main" id="{D109A9EC-0AD8-4826-883C-83C328FD0EB4}"/>
              </a:ext>
            </a:extLst>
          </p:cNvPr>
          <p:cNvGraphicFramePr>
            <a:graphicFrameLocks noGrp="1"/>
          </p:cNvGraphicFramePr>
          <p:nvPr>
            <p:extLst>
              <p:ext uri="{D42A27DB-BD31-4B8C-83A1-F6EECF244321}">
                <p14:modId xmlns:p14="http://schemas.microsoft.com/office/powerpoint/2010/main" val="1098968996"/>
              </p:ext>
            </p:extLst>
          </p:nvPr>
        </p:nvGraphicFramePr>
        <p:xfrm>
          <a:off x="1931447" y="1189607"/>
          <a:ext cx="7771846" cy="4236772"/>
        </p:xfrm>
        <a:graphic>
          <a:graphicData uri="http://schemas.openxmlformats.org/drawingml/2006/table">
            <a:tbl>
              <a:tblPr firstRow="1" firstCol="1" bandRow="1">
                <a:tableStyleId>{5C22544A-7EE6-4342-B048-85BDC9FD1C3A}</a:tableStyleId>
              </a:tblPr>
              <a:tblGrid>
                <a:gridCol w="801797">
                  <a:extLst>
                    <a:ext uri="{9D8B030D-6E8A-4147-A177-3AD203B41FA5}">
                      <a16:colId xmlns:a16="http://schemas.microsoft.com/office/drawing/2014/main" val="2410536692"/>
                    </a:ext>
                  </a:extLst>
                </a:gridCol>
                <a:gridCol w="1877138">
                  <a:extLst>
                    <a:ext uri="{9D8B030D-6E8A-4147-A177-3AD203B41FA5}">
                      <a16:colId xmlns:a16="http://schemas.microsoft.com/office/drawing/2014/main" val="1685210313"/>
                    </a:ext>
                  </a:extLst>
                </a:gridCol>
                <a:gridCol w="5092911">
                  <a:extLst>
                    <a:ext uri="{9D8B030D-6E8A-4147-A177-3AD203B41FA5}">
                      <a16:colId xmlns:a16="http://schemas.microsoft.com/office/drawing/2014/main" val="1962136452"/>
                    </a:ext>
                  </a:extLst>
                </a:gridCol>
              </a:tblGrid>
              <a:tr h="443884">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7: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1934147"/>
                  </a:ext>
                </a:extLst>
              </a:tr>
              <a:tr h="36605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b="1" dirty="0">
                          <a:solidFill>
                            <a:schemeClr val="bg1"/>
                          </a:solidFill>
                          <a:effectLst/>
                        </a:rPr>
                        <a:t>HIAS Unit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865948055"/>
                  </a:ext>
                </a:extLst>
              </a:tr>
              <a:tr h="475358">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Four operations: Fractions (vulgar and decimal)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2996115"/>
                  </a:ext>
                </a:extLst>
              </a:tr>
              <a:tr h="229793">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7.7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Probability: 0-1 scale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199725"/>
                  </a:ext>
                </a:extLst>
              </a:tr>
              <a:tr h="229793">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dirty="0">
                          <a:effectLst/>
                        </a:rPr>
                        <a:t>Unit 7.8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Geometry: Polygons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2240663"/>
                  </a:ext>
                </a:extLst>
              </a:tr>
              <a:tr h="229793">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Area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7468"/>
                  </a:ext>
                </a:extLst>
              </a:tr>
              <a:tr h="229793">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Geometry: Volume and 3-D shape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12944"/>
                  </a:ext>
                </a:extLst>
              </a:tr>
              <a:tr h="229793">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062515"/>
                  </a:ext>
                </a:extLst>
              </a:tr>
              <a:tr h="229793">
                <a:tc>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7.9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Percentages (of amounts)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080763"/>
                  </a:ext>
                </a:extLst>
              </a:tr>
              <a:tr h="229793">
                <a:tc>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Percentages (FDP equivalence)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576122"/>
                  </a:ext>
                </a:extLst>
              </a:tr>
              <a:tr h="229793">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Ratio and proportion: Notation and part: whole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8721546"/>
                  </a:ext>
                </a:extLst>
              </a:tr>
              <a:tr h="229793">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7.10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Coordinates (four quadrants)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391754"/>
                  </a:ext>
                </a:extLst>
              </a:tr>
              <a:tr h="229793">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Coordinates (linear functions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8706884"/>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10D55DE9-74F2-45B1-A507-C19E440B6364}"/>
              </a:ext>
            </a:extLst>
          </p:cNvPr>
          <p:cNvPicPr>
            <a:picLocks noChangeAspect="1"/>
          </p:cNvPicPr>
          <p:nvPr/>
        </p:nvPicPr>
        <p:blipFill rotWithShape="1">
          <a:blip r:embed="rId3"/>
          <a:srcRect t="1392"/>
          <a:stretch/>
        </p:blipFill>
        <p:spPr>
          <a:xfrm>
            <a:off x="3347166" y="608610"/>
            <a:ext cx="6049513" cy="5902036"/>
          </a:xfrm>
          <a:prstGeom prst="rect">
            <a:avLst/>
          </a:prstGeom>
        </p:spPr>
      </p:pic>
      <p:cxnSp>
        <p:nvCxnSpPr>
          <p:cNvPr id="3" name="Straight Connector 2">
            <a:extLst>
              <a:ext uri="{FF2B5EF4-FFF2-40B4-BE49-F238E27FC236}">
                <a16:creationId xmlns:a16="http://schemas.microsoft.com/office/drawing/2014/main" id="{F65FDA58-BD59-4951-B4FF-6D722214BC83}"/>
              </a:ext>
            </a:extLst>
          </p:cNvPr>
          <p:cNvCxnSpPr/>
          <p:nvPr/>
        </p:nvCxnSpPr>
        <p:spPr>
          <a:xfrm>
            <a:off x="3522518" y="2379518"/>
            <a:ext cx="5715000" cy="0"/>
          </a:xfrm>
          <a:prstGeom prst="line">
            <a:avLst/>
          </a:prstGeom>
          <a:ln w="38100"/>
        </p:spPr>
        <p:style>
          <a:lnRef idx="1">
            <a:schemeClr val="accent3"/>
          </a:lnRef>
          <a:fillRef idx="0">
            <a:schemeClr val="accent3"/>
          </a:fillRef>
          <a:effectRef idx="0">
            <a:schemeClr val="accent3"/>
          </a:effectRef>
          <a:fontRef idx="minor">
            <a:schemeClr val="tx1"/>
          </a:fontRef>
        </p:style>
      </p:cxnSp>
      <p:sp>
        <p:nvSpPr>
          <p:cNvPr id="5" name="TextBox 4">
            <a:extLst>
              <a:ext uri="{FF2B5EF4-FFF2-40B4-BE49-F238E27FC236}">
                <a16:creationId xmlns:a16="http://schemas.microsoft.com/office/drawing/2014/main" id="{89B4D1E6-3066-419B-8C1A-38017778ABDC}"/>
              </a:ext>
            </a:extLst>
          </p:cNvPr>
          <p:cNvSpPr txBox="1"/>
          <p:nvPr/>
        </p:nvSpPr>
        <p:spPr>
          <a:xfrm>
            <a:off x="9194363" y="2194852"/>
            <a:ext cx="755335" cy="369332"/>
          </a:xfrm>
          <a:prstGeom prst="rect">
            <a:avLst/>
          </a:prstGeom>
          <a:noFill/>
        </p:spPr>
        <p:txBody>
          <a:bodyPr wrap="none" rtlCol="0">
            <a:spAutoFit/>
          </a:bodyPr>
          <a:lstStyle/>
          <a:p>
            <a:r>
              <a:rPr lang="en-GB" i="1" dirty="0"/>
              <a:t>y</a:t>
            </a:r>
            <a:r>
              <a:rPr lang="en-GB" dirty="0"/>
              <a:t> = 3 </a:t>
            </a:r>
          </a:p>
        </p:txBody>
      </p:sp>
      <p:cxnSp>
        <p:nvCxnSpPr>
          <p:cNvPr id="7" name="Straight Connector 6">
            <a:extLst>
              <a:ext uri="{FF2B5EF4-FFF2-40B4-BE49-F238E27FC236}">
                <a16:creationId xmlns:a16="http://schemas.microsoft.com/office/drawing/2014/main" id="{022E5CB2-A5F0-40DC-B280-F88589EF0982}"/>
              </a:ext>
            </a:extLst>
          </p:cNvPr>
          <p:cNvCxnSpPr/>
          <p:nvPr/>
        </p:nvCxnSpPr>
        <p:spPr>
          <a:xfrm>
            <a:off x="3479363" y="4547754"/>
            <a:ext cx="5715000" cy="0"/>
          </a:xfrm>
          <a:prstGeom prst="line">
            <a:avLst/>
          </a:prstGeom>
          <a:ln w="38100"/>
        </p:spPr>
        <p:style>
          <a:lnRef idx="1">
            <a:schemeClr val="accent3"/>
          </a:lnRef>
          <a:fillRef idx="0">
            <a:schemeClr val="accent3"/>
          </a:fillRef>
          <a:effectRef idx="0">
            <a:schemeClr val="accent3"/>
          </a:effectRef>
          <a:fontRef idx="minor">
            <a:schemeClr val="tx1"/>
          </a:fontRef>
        </p:style>
      </p:cxnSp>
      <p:sp>
        <p:nvSpPr>
          <p:cNvPr id="8" name="TextBox 7">
            <a:extLst>
              <a:ext uri="{FF2B5EF4-FFF2-40B4-BE49-F238E27FC236}">
                <a16:creationId xmlns:a16="http://schemas.microsoft.com/office/drawing/2014/main" id="{17ACDC2C-B4D5-4C77-BC28-6C20422DE422}"/>
              </a:ext>
            </a:extLst>
          </p:cNvPr>
          <p:cNvSpPr txBox="1"/>
          <p:nvPr/>
        </p:nvSpPr>
        <p:spPr>
          <a:xfrm>
            <a:off x="5504584" y="313864"/>
            <a:ext cx="832279" cy="369332"/>
          </a:xfrm>
          <a:prstGeom prst="rect">
            <a:avLst/>
          </a:prstGeom>
          <a:noFill/>
        </p:spPr>
        <p:txBody>
          <a:bodyPr wrap="none" rtlCol="0">
            <a:spAutoFit/>
          </a:bodyPr>
          <a:lstStyle/>
          <a:p>
            <a:r>
              <a:rPr lang="en-GB" i="1" dirty="0"/>
              <a:t>x</a:t>
            </a:r>
            <a:r>
              <a:rPr lang="en-GB" dirty="0"/>
              <a:t> = -1 </a:t>
            </a:r>
          </a:p>
        </p:txBody>
      </p:sp>
      <p:cxnSp>
        <p:nvCxnSpPr>
          <p:cNvPr id="9" name="Straight Connector 8">
            <a:extLst>
              <a:ext uri="{FF2B5EF4-FFF2-40B4-BE49-F238E27FC236}">
                <a16:creationId xmlns:a16="http://schemas.microsoft.com/office/drawing/2014/main" id="{E5B8F7D3-EE84-4B91-AE17-7E7153BC73C9}"/>
              </a:ext>
            </a:extLst>
          </p:cNvPr>
          <p:cNvCxnSpPr>
            <a:cxnSpLocks/>
          </p:cNvCxnSpPr>
          <p:nvPr/>
        </p:nvCxnSpPr>
        <p:spPr>
          <a:xfrm>
            <a:off x="5912428" y="608610"/>
            <a:ext cx="0" cy="5902036"/>
          </a:xfrm>
          <a:prstGeom prst="line">
            <a:avLst/>
          </a:prstGeom>
          <a:ln w="38100"/>
        </p:spPr>
        <p:style>
          <a:lnRef idx="1">
            <a:schemeClr val="accent3"/>
          </a:lnRef>
          <a:fillRef idx="0">
            <a:schemeClr val="accent3"/>
          </a:fillRef>
          <a:effectRef idx="0">
            <a:schemeClr val="accent3"/>
          </a:effectRef>
          <a:fontRef idx="minor">
            <a:schemeClr val="tx1"/>
          </a:fontRef>
        </p:style>
      </p:cxnSp>
      <p:sp>
        <p:nvSpPr>
          <p:cNvPr id="13" name="TextBox 12">
            <a:extLst>
              <a:ext uri="{FF2B5EF4-FFF2-40B4-BE49-F238E27FC236}">
                <a16:creationId xmlns:a16="http://schemas.microsoft.com/office/drawing/2014/main" id="{4C836D2D-6FAE-4474-B7F9-E7ECE9718960}"/>
              </a:ext>
            </a:extLst>
          </p:cNvPr>
          <p:cNvSpPr txBox="1"/>
          <p:nvPr/>
        </p:nvSpPr>
        <p:spPr>
          <a:xfrm>
            <a:off x="9257049" y="4352749"/>
            <a:ext cx="1140056" cy="369332"/>
          </a:xfrm>
          <a:prstGeom prst="rect">
            <a:avLst/>
          </a:prstGeom>
          <a:noFill/>
        </p:spPr>
        <p:txBody>
          <a:bodyPr wrap="none" rtlCol="0">
            <a:spAutoFit/>
          </a:bodyPr>
          <a:lstStyle/>
          <a:p>
            <a:r>
              <a:rPr lang="en-GB" i="1" dirty="0"/>
              <a:t>y</a:t>
            </a:r>
            <a:r>
              <a:rPr lang="en-GB" dirty="0"/>
              <a:t> = ____ </a:t>
            </a:r>
          </a:p>
        </p:txBody>
      </p:sp>
      <p:cxnSp>
        <p:nvCxnSpPr>
          <p:cNvPr id="14" name="Straight Connector 13">
            <a:extLst>
              <a:ext uri="{FF2B5EF4-FFF2-40B4-BE49-F238E27FC236}">
                <a16:creationId xmlns:a16="http://schemas.microsoft.com/office/drawing/2014/main" id="{302D6120-740D-47C3-A40F-ED7065A769D1}"/>
              </a:ext>
            </a:extLst>
          </p:cNvPr>
          <p:cNvCxnSpPr>
            <a:cxnSpLocks/>
          </p:cNvCxnSpPr>
          <p:nvPr/>
        </p:nvCxnSpPr>
        <p:spPr>
          <a:xfrm>
            <a:off x="8059883" y="683196"/>
            <a:ext cx="0" cy="5902036"/>
          </a:xfrm>
          <a:prstGeom prst="line">
            <a:avLst/>
          </a:prstGeom>
          <a:ln w="38100"/>
        </p:spPr>
        <p:style>
          <a:lnRef idx="1">
            <a:schemeClr val="accent3"/>
          </a:lnRef>
          <a:fillRef idx="0">
            <a:schemeClr val="accent3"/>
          </a:fillRef>
          <a:effectRef idx="0">
            <a:schemeClr val="accent3"/>
          </a:effectRef>
          <a:fontRef idx="minor">
            <a:schemeClr val="tx1"/>
          </a:fontRef>
        </p:style>
      </p:cxnSp>
      <p:sp>
        <p:nvSpPr>
          <p:cNvPr id="15" name="TextBox 14">
            <a:extLst>
              <a:ext uri="{FF2B5EF4-FFF2-40B4-BE49-F238E27FC236}">
                <a16:creationId xmlns:a16="http://schemas.microsoft.com/office/drawing/2014/main" id="{0E87A2D7-F975-4C9C-9C46-1C9B494938A1}"/>
              </a:ext>
            </a:extLst>
          </p:cNvPr>
          <p:cNvSpPr txBox="1"/>
          <p:nvPr/>
        </p:nvSpPr>
        <p:spPr>
          <a:xfrm>
            <a:off x="7673723" y="347354"/>
            <a:ext cx="1140056" cy="369332"/>
          </a:xfrm>
          <a:prstGeom prst="rect">
            <a:avLst/>
          </a:prstGeom>
          <a:noFill/>
        </p:spPr>
        <p:txBody>
          <a:bodyPr wrap="none" rtlCol="0">
            <a:spAutoFit/>
          </a:bodyPr>
          <a:lstStyle/>
          <a:p>
            <a:r>
              <a:rPr lang="en-GB" i="1" dirty="0"/>
              <a:t>x</a:t>
            </a:r>
            <a:r>
              <a:rPr lang="en-GB" dirty="0"/>
              <a:t> = ____ </a:t>
            </a:r>
          </a:p>
        </p:txBody>
      </p:sp>
      <p:sp>
        <p:nvSpPr>
          <p:cNvPr id="17" name="TextBox 16">
            <a:extLst>
              <a:ext uri="{FF2B5EF4-FFF2-40B4-BE49-F238E27FC236}">
                <a16:creationId xmlns:a16="http://schemas.microsoft.com/office/drawing/2014/main" id="{83C777F6-13AF-466F-AF43-5F173B41022D}"/>
              </a:ext>
            </a:extLst>
          </p:cNvPr>
          <p:cNvSpPr txBox="1"/>
          <p:nvPr/>
        </p:nvSpPr>
        <p:spPr>
          <a:xfrm>
            <a:off x="212460" y="1668975"/>
            <a:ext cx="3316934" cy="1815882"/>
          </a:xfrm>
          <a:prstGeom prst="rect">
            <a:avLst/>
          </a:prstGeom>
          <a:noFill/>
        </p:spPr>
        <p:txBody>
          <a:bodyPr wrap="none" rtlCol="0">
            <a:spAutoFit/>
          </a:bodyPr>
          <a:lstStyle/>
          <a:p>
            <a:r>
              <a:rPr lang="en-GB" sz="1400" dirty="0"/>
              <a:t>The four green lines enclose a square</a:t>
            </a:r>
          </a:p>
          <a:p>
            <a:endParaRPr lang="en-GB" sz="1400" dirty="0"/>
          </a:p>
          <a:p>
            <a:r>
              <a:rPr lang="en-GB" sz="1400" dirty="0"/>
              <a:t>The equations of two of the lines are:</a:t>
            </a:r>
          </a:p>
          <a:p>
            <a:pPr marL="285750" indent="-285750">
              <a:buFont typeface="Arial" panose="020B0604020202020204" pitchFamily="34" charset="0"/>
              <a:buChar char="•"/>
            </a:pPr>
            <a:r>
              <a:rPr lang="en-GB" sz="1400" dirty="0"/>
              <a:t>x = -1</a:t>
            </a:r>
          </a:p>
          <a:p>
            <a:pPr marL="285750" indent="-285750">
              <a:buFont typeface="Arial" panose="020B0604020202020204" pitchFamily="34" charset="0"/>
              <a:buChar char="•"/>
            </a:pPr>
            <a:r>
              <a:rPr lang="en-GB" sz="1400" dirty="0"/>
              <a:t>y = 3</a:t>
            </a:r>
          </a:p>
          <a:p>
            <a:pPr marL="285750" indent="-285750">
              <a:buFont typeface="Arial" panose="020B0604020202020204" pitchFamily="34" charset="0"/>
              <a:buChar char="•"/>
            </a:pPr>
            <a:endParaRPr lang="en-GB" sz="1400" dirty="0"/>
          </a:p>
          <a:p>
            <a:r>
              <a:rPr lang="en-GB" sz="1400" dirty="0"/>
              <a:t>What are the equations of the other two</a:t>
            </a:r>
          </a:p>
          <a:p>
            <a:r>
              <a:rPr lang="en-GB" sz="1400" dirty="0"/>
              <a:t>green lines ?</a:t>
            </a:r>
          </a:p>
        </p:txBody>
      </p:sp>
    </p:spTree>
    <p:extLst>
      <p:ext uri="{BB962C8B-B14F-4D97-AF65-F5344CB8AC3E}">
        <p14:creationId xmlns:p14="http://schemas.microsoft.com/office/powerpoint/2010/main" val="695938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10D55DE9-74F2-45B1-A507-C19E440B6364}"/>
              </a:ext>
            </a:extLst>
          </p:cNvPr>
          <p:cNvPicPr>
            <a:picLocks noChangeAspect="1"/>
          </p:cNvPicPr>
          <p:nvPr/>
        </p:nvPicPr>
        <p:blipFill rotWithShape="1">
          <a:blip r:embed="rId3"/>
          <a:srcRect t="1392"/>
          <a:stretch/>
        </p:blipFill>
        <p:spPr>
          <a:xfrm>
            <a:off x="3347166" y="608610"/>
            <a:ext cx="6049513" cy="5902036"/>
          </a:xfrm>
          <a:prstGeom prst="rect">
            <a:avLst/>
          </a:prstGeom>
        </p:spPr>
      </p:pic>
      <p:cxnSp>
        <p:nvCxnSpPr>
          <p:cNvPr id="3" name="Straight Connector 2">
            <a:extLst>
              <a:ext uri="{FF2B5EF4-FFF2-40B4-BE49-F238E27FC236}">
                <a16:creationId xmlns:a16="http://schemas.microsoft.com/office/drawing/2014/main" id="{F65FDA58-BD59-4951-B4FF-6D722214BC83}"/>
              </a:ext>
            </a:extLst>
          </p:cNvPr>
          <p:cNvCxnSpPr/>
          <p:nvPr/>
        </p:nvCxnSpPr>
        <p:spPr>
          <a:xfrm>
            <a:off x="3479363" y="3210791"/>
            <a:ext cx="5715000" cy="0"/>
          </a:xfrm>
          <a:prstGeom prst="line">
            <a:avLst/>
          </a:prstGeom>
          <a:ln w="38100"/>
        </p:spPr>
        <p:style>
          <a:lnRef idx="1">
            <a:schemeClr val="accent3"/>
          </a:lnRef>
          <a:fillRef idx="0">
            <a:schemeClr val="accent3"/>
          </a:fillRef>
          <a:effectRef idx="0">
            <a:schemeClr val="accent3"/>
          </a:effectRef>
          <a:fontRef idx="minor">
            <a:schemeClr val="tx1"/>
          </a:fontRef>
        </p:style>
      </p:cxnSp>
      <p:sp>
        <p:nvSpPr>
          <p:cNvPr id="5" name="TextBox 4">
            <a:extLst>
              <a:ext uri="{FF2B5EF4-FFF2-40B4-BE49-F238E27FC236}">
                <a16:creationId xmlns:a16="http://schemas.microsoft.com/office/drawing/2014/main" id="{89B4D1E6-3066-419B-8C1A-38017778ABDC}"/>
              </a:ext>
            </a:extLst>
          </p:cNvPr>
          <p:cNvSpPr txBox="1"/>
          <p:nvPr/>
        </p:nvSpPr>
        <p:spPr>
          <a:xfrm>
            <a:off x="9277903" y="3013214"/>
            <a:ext cx="1140056" cy="369332"/>
          </a:xfrm>
          <a:prstGeom prst="rect">
            <a:avLst/>
          </a:prstGeom>
          <a:noFill/>
        </p:spPr>
        <p:txBody>
          <a:bodyPr wrap="none" rtlCol="0">
            <a:spAutoFit/>
          </a:bodyPr>
          <a:lstStyle/>
          <a:p>
            <a:r>
              <a:rPr lang="en-GB" i="1" dirty="0"/>
              <a:t>y</a:t>
            </a:r>
            <a:r>
              <a:rPr lang="en-GB" dirty="0"/>
              <a:t> = ____ </a:t>
            </a:r>
          </a:p>
        </p:txBody>
      </p:sp>
      <p:cxnSp>
        <p:nvCxnSpPr>
          <p:cNvPr id="7" name="Straight Connector 6">
            <a:extLst>
              <a:ext uri="{FF2B5EF4-FFF2-40B4-BE49-F238E27FC236}">
                <a16:creationId xmlns:a16="http://schemas.microsoft.com/office/drawing/2014/main" id="{022E5CB2-A5F0-40DC-B280-F88589EF0982}"/>
              </a:ext>
            </a:extLst>
          </p:cNvPr>
          <p:cNvCxnSpPr/>
          <p:nvPr/>
        </p:nvCxnSpPr>
        <p:spPr>
          <a:xfrm>
            <a:off x="3479363" y="4984172"/>
            <a:ext cx="5715000" cy="0"/>
          </a:xfrm>
          <a:prstGeom prst="line">
            <a:avLst/>
          </a:prstGeom>
          <a:ln w="38100"/>
        </p:spPr>
        <p:style>
          <a:lnRef idx="1">
            <a:schemeClr val="accent3"/>
          </a:lnRef>
          <a:fillRef idx="0">
            <a:schemeClr val="accent3"/>
          </a:fillRef>
          <a:effectRef idx="0">
            <a:schemeClr val="accent3"/>
          </a:effectRef>
          <a:fontRef idx="minor">
            <a:schemeClr val="tx1"/>
          </a:fontRef>
        </p:style>
      </p:cxnSp>
      <p:sp>
        <p:nvSpPr>
          <p:cNvPr id="8" name="TextBox 7">
            <a:extLst>
              <a:ext uri="{FF2B5EF4-FFF2-40B4-BE49-F238E27FC236}">
                <a16:creationId xmlns:a16="http://schemas.microsoft.com/office/drawing/2014/main" id="{17ACDC2C-B4D5-4C77-BC28-6C20422DE422}"/>
              </a:ext>
            </a:extLst>
          </p:cNvPr>
          <p:cNvSpPr txBox="1"/>
          <p:nvPr/>
        </p:nvSpPr>
        <p:spPr>
          <a:xfrm>
            <a:off x="4498629" y="369906"/>
            <a:ext cx="1011815" cy="369332"/>
          </a:xfrm>
          <a:prstGeom prst="rect">
            <a:avLst/>
          </a:prstGeom>
          <a:noFill/>
        </p:spPr>
        <p:txBody>
          <a:bodyPr wrap="none" rtlCol="0">
            <a:spAutoFit/>
          </a:bodyPr>
          <a:lstStyle/>
          <a:p>
            <a:r>
              <a:rPr lang="en-GB" i="1" dirty="0"/>
              <a:t>x</a:t>
            </a:r>
            <a:r>
              <a:rPr lang="en-GB" dirty="0"/>
              <a:t> = ___ </a:t>
            </a:r>
          </a:p>
        </p:txBody>
      </p:sp>
      <p:cxnSp>
        <p:nvCxnSpPr>
          <p:cNvPr id="9" name="Straight Connector 8">
            <a:extLst>
              <a:ext uri="{FF2B5EF4-FFF2-40B4-BE49-F238E27FC236}">
                <a16:creationId xmlns:a16="http://schemas.microsoft.com/office/drawing/2014/main" id="{E5B8F7D3-EE84-4B91-AE17-7E7153BC73C9}"/>
              </a:ext>
            </a:extLst>
          </p:cNvPr>
          <p:cNvCxnSpPr>
            <a:cxnSpLocks/>
          </p:cNvCxnSpPr>
          <p:nvPr/>
        </p:nvCxnSpPr>
        <p:spPr>
          <a:xfrm>
            <a:off x="4623955" y="716686"/>
            <a:ext cx="0" cy="5902036"/>
          </a:xfrm>
          <a:prstGeom prst="line">
            <a:avLst/>
          </a:prstGeom>
          <a:ln w="38100"/>
        </p:spPr>
        <p:style>
          <a:lnRef idx="1">
            <a:schemeClr val="accent3"/>
          </a:lnRef>
          <a:fillRef idx="0">
            <a:schemeClr val="accent3"/>
          </a:fillRef>
          <a:effectRef idx="0">
            <a:schemeClr val="accent3"/>
          </a:effectRef>
          <a:fontRef idx="minor">
            <a:schemeClr val="tx1"/>
          </a:fontRef>
        </p:style>
      </p:cxnSp>
      <p:sp>
        <p:nvSpPr>
          <p:cNvPr id="13" name="TextBox 12">
            <a:extLst>
              <a:ext uri="{FF2B5EF4-FFF2-40B4-BE49-F238E27FC236}">
                <a16:creationId xmlns:a16="http://schemas.microsoft.com/office/drawing/2014/main" id="{4C836D2D-6FAE-4474-B7F9-E7ECE9718960}"/>
              </a:ext>
            </a:extLst>
          </p:cNvPr>
          <p:cNvSpPr txBox="1"/>
          <p:nvPr/>
        </p:nvSpPr>
        <p:spPr>
          <a:xfrm>
            <a:off x="9198899" y="4761930"/>
            <a:ext cx="1140056" cy="369332"/>
          </a:xfrm>
          <a:prstGeom prst="rect">
            <a:avLst/>
          </a:prstGeom>
          <a:noFill/>
        </p:spPr>
        <p:txBody>
          <a:bodyPr wrap="none" rtlCol="0">
            <a:spAutoFit/>
          </a:bodyPr>
          <a:lstStyle/>
          <a:p>
            <a:r>
              <a:rPr lang="en-GB" i="1" dirty="0"/>
              <a:t>y</a:t>
            </a:r>
            <a:r>
              <a:rPr lang="en-GB" dirty="0"/>
              <a:t> = ____ </a:t>
            </a:r>
          </a:p>
        </p:txBody>
      </p:sp>
      <p:cxnSp>
        <p:nvCxnSpPr>
          <p:cNvPr id="14" name="Straight Connector 13">
            <a:extLst>
              <a:ext uri="{FF2B5EF4-FFF2-40B4-BE49-F238E27FC236}">
                <a16:creationId xmlns:a16="http://schemas.microsoft.com/office/drawing/2014/main" id="{302D6120-740D-47C3-A40F-ED7065A769D1}"/>
              </a:ext>
            </a:extLst>
          </p:cNvPr>
          <p:cNvCxnSpPr>
            <a:cxnSpLocks/>
          </p:cNvCxnSpPr>
          <p:nvPr/>
        </p:nvCxnSpPr>
        <p:spPr>
          <a:xfrm>
            <a:off x="8485911" y="608610"/>
            <a:ext cx="0" cy="5902036"/>
          </a:xfrm>
          <a:prstGeom prst="line">
            <a:avLst/>
          </a:prstGeom>
          <a:ln w="38100"/>
        </p:spPr>
        <p:style>
          <a:lnRef idx="1">
            <a:schemeClr val="accent3"/>
          </a:lnRef>
          <a:fillRef idx="0">
            <a:schemeClr val="accent3"/>
          </a:fillRef>
          <a:effectRef idx="0">
            <a:schemeClr val="accent3"/>
          </a:effectRef>
          <a:fontRef idx="minor">
            <a:schemeClr val="tx1"/>
          </a:fontRef>
        </p:style>
      </p:cxnSp>
      <p:sp>
        <p:nvSpPr>
          <p:cNvPr id="15" name="TextBox 14">
            <a:extLst>
              <a:ext uri="{FF2B5EF4-FFF2-40B4-BE49-F238E27FC236}">
                <a16:creationId xmlns:a16="http://schemas.microsoft.com/office/drawing/2014/main" id="{0E87A2D7-F975-4C9C-9C46-1C9B494938A1}"/>
              </a:ext>
            </a:extLst>
          </p:cNvPr>
          <p:cNvSpPr txBox="1"/>
          <p:nvPr/>
        </p:nvSpPr>
        <p:spPr>
          <a:xfrm>
            <a:off x="8038183" y="304592"/>
            <a:ext cx="1140056" cy="369332"/>
          </a:xfrm>
          <a:prstGeom prst="rect">
            <a:avLst/>
          </a:prstGeom>
          <a:noFill/>
        </p:spPr>
        <p:txBody>
          <a:bodyPr wrap="none" rtlCol="0">
            <a:spAutoFit/>
          </a:bodyPr>
          <a:lstStyle/>
          <a:p>
            <a:r>
              <a:rPr lang="en-GB" i="1" dirty="0"/>
              <a:t>x</a:t>
            </a:r>
            <a:r>
              <a:rPr lang="en-GB" dirty="0"/>
              <a:t> = ____ </a:t>
            </a:r>
          </a:p>
        </p:txBody>
      </p:sp>
      <p:sp>
        <p:nvSpPr>
          <p:cNvPr id="17" name="TextBox 16">
            <a:extLst>
              <a:ext uri="{FF2B5EF4-FFF2-40B4-BE49-F238E27FC236}">
                <a16:creationId xmlns:a16="http://schemas.microsoft.com/office/drawing/2014/main" id="{83C777F6-13AF-466F-AF43-5F173B41022D}"/>
              </a:ext>
            </a:extLst>
          </p:cNvPr>
          <p:cNvSpPr txBox="1"/>
          <p:nvPr/>
        </p:nvSpPr>
        <p:spPr>
          <a:xfrm>
            <a:off x="212460" y="1668975"/>
            <a:ext cx="3376245" cy="954107"/>
          </a:xfrm>
          <a:prstGeom prst="rect">
            <a:avLst/>
          </a:prstGeom>
          <a:noFill/>
        </p:spPr>
        <p:txBody>
          <a:bodyPr wrap="none" rtlCol="0">
            <a:spAutoFit/>
          </a:bodyPr>
          <a:lstStyle/>
          <a:p>
            <a:r>
              <a:rPr lang="en-GB" sz="1400" dirty="0"/>
              <a:t>The four green lines enclose a rectangle</a:t>
            </a:r>
          </a:p>
          <a:p>
            <a:endParaRPr lang="en-GB" sz="1400" dirty="0"/>
          </a:p>
          <a:p>
            <a:r>
              <a:rPr lang="en-GB" sz="1400" dirty="0"/>
              <a:t>What are the equations of the four</a:t>
            </a:r>
          </a:p>
          <a:p>
            <a:r>
              <a:rPr lang="en-GB" sz="1400" dirty="0"/>
              <a:t>green lines ?</a:t>
            </a:r>
          </a:p>
        </p:txBody>
      </p:sp>
    </p:spTree>
    <p:extLst>
      <p:ext uri="{BB962C8B-B14F-4D97-AF65-F5344CB8AC3E}">
        <p14:creationId xmlns:p14="http://schemas.microsoft.com/office/powerpoint/2010/main" val="1367371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10D55DE9-74F2-45B1-A507-C19E440B6364}"/>
              </a:ext>
            </a:extLst>
          </p:cNvPr>
          <p:cNvPicPr>
            <a:picLocks noChangeAspect="1"/>
          </p:cNvPicPr>
          <p:nvPr/>
        </p:nvPicPr>
        <p:blipFill rotWithShape="1">
          <a:blip r:embed="rId3"/>
          <a:srcRect t="1392"/>
          <a:stretch/>
        </p:blipFill>
        <p:spPr>
          <a:xfrm>
            <a:off x="3347166" y="608610"/>
            <a:ext cx="6049513" cy="5902036"/>
          </a:xfrm>
          <a:prstGeom prst="rect">
            <a:avLst/>
          </a:prstGeom>
        </p:spPr>
      </p:pic>
      <p:cxnSp>
        <p:nvCxnSpPr>
          <p:cNvPr id="3" name="Straight Connector 2">
            <a:extLst>
              <a:ext uri="{FF2B5EF4-FFF2-40B4-BE49-F238E27FC236}">
                <a16:creationId xmlns:a16="http://schemas.microsoft.com/office/drawing/2014/main" id="{F65FDA58-BD59-4951-B4FF-6D722214BC83}"/>
              </a:ext>
            </a:extLst>
          </p:cNvPr>
          <p:cNvCxnSpPr/>
          <p:nvPr/>
        </p:nvCxnSpPr>
        <p:spPr>
          <a:xfrm>
            <a:off x="3588705" y="1943100"/>
            <a:ext cx="5715000" cy="0"/>
          </a:xfrm>
          <a:prstGeom prst="line">
            <a:avLst/>
          </a:prstGeom>
          <a:ln w="38100"/>
        </p:spPr>
        <p:style>
          <a:lnRef idx="1">
            <a:schemeClr val="accent3"/>
          </a:lnRef>
          <a:fillRef idx="0">
            <a:schemeClr val="accent3"/>
          </a:fillRef>
          <a:effectRef idx="0">
            <a:schemeClr val="accent3"/>
          </a:effectRef>
          <a:fontRef idx="minor">
            <a:schemeClr val="tx1"/>
          </a:fontRef>
        </p:style>
      </p:cxnSp>
      <p:cxnSp>
        <p:nvCxnSpPr>
          <p:cNvPr id="7" name="Straight Connector 6">
            <a:extLst>
              <a:ext uri="{FF2B5EF4-FFF2-40B4-BE49-F238E27FC236}">
                <a16:creationId xmlns:a16="http://schemas.microsoft.com/office/drawing/2014/main" id="{022E5CB2-A5F0-40DC-B280-F88589EF0982}"/>
              </a:ext>
            </a:extLst>
          </p:cNvPr>
          <p:cNvCxnSpPr/>
          <p:nvPr/>
        </p:nvCxnSpPr>
        <p:spPr>
          <a:xfrm>
            <a:off x="3489754" y="5825836"/>
            <a:ext cx="5715000" cy="0"/>
          </a:xfrm>
          <a:prstGeom prst="line">
            <a:avLst/>
          </a:prstGeom>
          <a:ln w="38100"/>
        </p:spPr>
        <p:style>
          <a:lnRef idx="1">
            <a:schemeClr val="accent3"/>
          </a:lnRef>
          <a:fillRef idx="0">
            <a:schemeClr val="accent3"/>
          </a:fillRef>
          <a:effectRef idx="0">
            <a:schemeClr val="accent3"/>
          </a:effectRef>
          <a:fontRef idx="minor">
            <a:schemeClr val="tx1"/>
          </a:fontRef>
        </p:style>
      </p:cxnSp>
      <p:cxnSp>
        <p:nvCxnSpPr>
          <p:cNvPr id="9" name="Straight Connector 8">
            <a:extLst>
              <a:ext uri="{FF2B5EF4-FFF2-40B4-BE49-F238E27FC236}">
                <a16:creationId xmlns:a16="http://schemas.microsoft.com/office/drawing/2014/main" id="{E5B8F7D3-EE84-4B91-AE17-7E7153BC73C9}"/>
              </a:ext>
            </a:extLst>
          </p:cNvPr>
          <p:cNvCxnSpPr>
            <a:cxnSpLocks/>
          </p:cNvCxnSpPr>
          <p:nvPr/>
        </p:nvCxnSpPr>
        <p:spPr>
          <a:xfrm>
            <a:off x="6785264" y="685514"/>
            <a:ext cx="0" cy="5902036"/>
          </a:xfrm>
          <a:prstGeom prst="line">
            <a:avLst/>
          </a:prstGeom>
          <a:ln w="38100"/>
        </p:spPr>
        <p:style>
          <a:lnRef idx="1">
            <a:schemeClr val="accent3"/>
          </a:lnRef>
          <a:fillRef idx="0">
            <a:schemeClr val="accent3"/>
          </a:fillRef>
          <a:effectRef idx="0">
            <a:schemeClr val="accent3"/>
          </a:effectRef>
          <a:fontRef idx="minor">
            <a:schemeClr val="tx1"/>
          </a:fontRef>
        </p:style>
      </p:cxnSp>
      <p:cxnSp>
        <p:nvCxnSpPr>
          <p:cNvPr id="14" name="Straight Connector 13">
            <a:extLst>
              <a:ext uri="{FF2B5EF4-FFF2-40B4-BE49-F238E27FC236}">
                <a16:creationId xmlns:a16="http://schemas.microsoft.com/office/drawing/2014/main" id="{302D6120-740D-47C3-A40F-ED7065A769D1}"/>
              </a:ext>
            </a:extLst>
          </p:cNvPr>
          <p:cNvCxnSpPr>
            <a:cxnSpLocks/>
          </p:cNvCxnSpPr>
          <p:nvPr/>
        </p:nvCxnSpPr>
        <p:spPr>
          <a:xfrm>
            <a:off x="7644247" y="685514"/>
            <a:ext cx="0" cy="5902036"/>
          </a:xfrm>
          <a:prstGeom prst="line">
            <a:avLst/>
          </a:prstGeom>
          <a:ln w="38100"/>
        </p:spPr>
        <p:style>
          <a:lnRef idx="1">
            <a:schemeClr val="accent3"/>
          </a:lnRef>
          <a:fillRef idx="0">
            <a:schemeClr val="accent3"/>
          </a:fillRef>
          <a:effectRef idx="0">
            <a:schemeClr val="accent3"/>
          </a:effectRef>
          <a:fontRef idx="minor">
            <a:schemeClr val="tx1"/>
          </a:fontRef>
        </p:style>
      </p:cxnSp>
      <p:sp>
        <p:nvSpPr>
          <p:cNvPr id="17" name="TextBox 16">
            <a:extLst>
              <a:ext uri="{FF2B5EF4-FFF2-40B4-BE49-F238E27FC236}">
                <a16:creationId xmlns:a16="http://schemas.microsoft.com/office/drawing/2014/main" id="{83C777F6-13AF-466F-AF43-5F173B41022D}"/>
              </a:ext>
            </a:extLst>
          </p:cNvPr>
          <p:cNvSpPr txBox="1"/>
          <p:nvPr/>
        </p:nvSpPr>
        <p:spPr>
          <a:xfrm>
            <a:off x="212460" y="1668975"/>
            <a:ext cx="3376245" cy="954107"/>
          </a:xfrm>
          <a:prstGeom prst="rect">
            <a:avLst/>
          </a:prstGeom>
          <a:noFill/>
        </p:spPr>
        <p:txBody>
          <a:bodyPr wrap="none" rtlCol="0">
            <a:spAutoFit/>
          </a:bodyPr>
          <a:lstStyle/>
          <a:p>
            <a:r>
              <a:rPr lang="en-GB" sz="1400" dirty="0"/>
              <a:t>The four green lines enclose a rectangle</a:t>
            </a:r>
          </a:p>
          <a:p>
            <a:endParaRPr lang="en-GB" sz="1400" dirty="0"/>
          </a:p>
          <a:p>
            <a:r>
              <a:rPr lang="en-GB" sz="1400" dirty="0"/>
              <a:t>What are the equations of the four</a:t>
            </a:r>
          </a:p>
          <a:p>
            <a:r>
              <a:rPr lang="en-GB" sz="1400" dirty="0"/>
              <a:t>green lines ?</a:t>
            </a:r>
          </a:p>
        </p:txBody>
      </p:sp>
    </p:spTree>
    <p:extLst>
      <p:ext uri="{BB962C8B-B14F-4D97-AF65-F5344CB8AC3E}">
        <p14:creationId xmlns:p14="http://schemas.microsoft.com/office/powerpoint/2010/main" val="326212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5" name="Picture 4">
            <a:extLst>
              <a:ext uri="{FF2B5EF4-FFF2-40B4-BE49-F238E27FC236}">
                <a16:creationId xmlns:a16="http://schemas.microsoft.com/office/drawing/2014/main" id="{2286CB0A-A6F9-44B5-9C66-4D4F1F9E67CB}"/>
              </a:ext>
            </a:extLst>
          </p:cNvPr>
          <p:cNvPicPr>
            <a:picLocks noChangeAspect="1"/>
          </p:cNvPicPr>
          <p:nvPr/>
        </p:nvPicPr>
        <p:blipFill rotWithShape="1">
          <a:blip r:embed="rId3"/>
          <a:srcRect r="14070" b="24242"/>
          <a:stretch/>
        </p:blipFill>
        <p:spPr>
          <a:xfrm>
            <a:off x="5288972" y="878774"/>
            <a:ext cx="4527473" cy="5696633"/>
          </a:xfrm>
          <a:prstGeom prst="rect">
            <a:avLst/>
          </a:prstGeom>
        </p:spPr>
      </p:pic>
      <p:sp>
        <p:nvSpPr>
          <p:cNvPr id="2" name="TextBox 1">
            <a:extLst>
              <a:ext uri="{FF2B5EF4-FFF2-40B4-BE49-F238E27FC236}">
                <a16:creationId xmlns:a16="http://schemas.microsoft.com/office/drawing/2014/main" id="{8844AD6B-2826-4359-AD25-6BD7F9059FD9}"/>
              </a:ext>
            </a:extLst>
          </p:cNvPr>
          <p:cNvSpPr txBox="1"/>
          <p:nvPr/>
        </p:nvSpPr>
        <p:spPr>
          <a:xfrm>
            <a:off x="1267691" y="1766454"/>
            <a:ext cx="4021281" cy="2462213"/>
          </a:xfrm>
          <a:prstGeom prst="rect">
            <a:avLst/>
          </a:prstGeom>
          <a:noFill/>
        </p:spPr>
        <p:txBody>
          <a:bodyPr wrap="square" rtlCol="0">
            <a:spAutoFit/>
          </a:bodyPr>
          <a:lstStyle/>
          <a:p>
            <a:r>
              <a:rPr lang="en-GB" sz="1400" dirty="0"/>
              <a:t>The equation of this line is y = 3x</a:t>
            </a:r>
          </a:p>
          <a:p>
            <a:endParaRPr lang="en-GB" sz="1400" dirty="0"/>
          </a:p>
          <a:p>
            <a:r>
              <a:rPr lang="en-GB" sz="1400" dirty="0"/>
              <a:t>Some points on this line are:</a:t>
            </a:r>
          </a:p>
          <a:p>
            <a:r>
              <a:rPr lang="en-GB" sz="1400" dirty="0"/>
              <a:t>(1 , 3)</a:t>
            </a:r>
          </a:p>
          <a:p>
            <a:r>
              <a:rPr lang="en-GB" sz="1400" dirty="0"/>
              <a:t>(4 ,12)</a:t>
            </a:r>
          </a:p>
          <a:p>
            <a:r>
              <a:rPr lang="en-GB" sz="1400" dirty="0"/>
              <a:t>(-2 ,-6)</a:t>
            </a:r>
          </a:p>
          <a:p>
            <a:endParaRPr lang="en-GB" sz="1400" dirty="0"/>
          </a:p>
          <a:p>
            <a:endParaRPr lang="en-GB" sz="1400" dirty="0"/>
          </a:p>
          <a:p>
            <a:r>
              <a:rPr lang="en-GB" sz="1400" dirty="0"/>
              <a:t>Does the point (25, 75) lie on the line y=3x?</a:t>
            </a:r>
          </a:p>
          <a:p>
            <a:endParaRPr lang="en-GB" sz="1400" dirty="0"/>
          </a:p>
          <a:p>
            <a:r>
              <a:rPr lang="en-GB" sz="1400" dirty="0"/>
              <a:t>Explain how you know</a:t>
            </a:r>
          </a:p>
        </p:txBody>
      </p:sp>
      <p:sp>
        <p:nvSpPr>
          <p:cNvPr id="3" name="TextBox 2">
            <a:extLst>
              <a:ext uri="{FF2B5EF4-FFF2-40B4-BE49-F238E27FC236}">
                <a16:creationId xmlns:a16="http://schemas.microsoft.com/office/drawing/2014/main" id="{8076A61A-874D-4F08-859A-AA3ADB638F4B}"/>
              </a:ext>
            </a:extLst>
          </p:cNvPr>
          <p:cNvSpPr txBox="1"/>
          <p:nvPr/>
        </p:nvSpPr>
        <p:spPr>
          <a:xfrm>
            <a:off x="3282001" y="6130636"/>
            <a:ext cx="2174954" cy="307777"/>
          </a:xfrm>
          <a:prstGeom prst="rect">
            <a:avLst/>
          </a:prstGeom>
          <a:noFill/>
        </p:spPr>
        <p:txBody>
          <a:bodyPr wrap="none" rtlCol="0">
            <a:spAutoFit/>
          </a:bodyPr>
          <a:lstStyle/>
          <a:p>
            <a:r>
              <a:rPr lang="en-GB" sz="1400" dirty="0"/>
              <a:t>Adapted from ‘Test Base’</a:t>
            </a:r>
          </a:p>
        </p:txBody>
      </p:sp>
    </p:spTree>
    <p:extLst>
      <p:ext uri="{BB962C8B-B14F-4D97-AF65-F5344CB8AC3E}">
        <p14:creationId xmlns:p14="http://schemas.microsoft.com/office/powerpoint/2010/main" val="657287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10D55DE9-74F2-45B1-A507-C19E440B6364}"/>
              </a:ext>
            </a:extLst>
          </p:cNvPr>
          <p:cNvPicPr>
            <a:picLocks noChangeAspect="1"/>
          </p:cNvPicPr>
          <p:nvPr/>
        </p:nvPicPr>
        <p:blipFill rotWithShape="1">
          <a:blip r:embed="rId3"/>
          <a:srcRect t="1392"/>
          <a:stretch/>
        </p:blipFill>
        <p:spPr>
          <a:xfrm>
            <a:off x="3878273" y="608610"/>
            <a:ext cx="6049513" cy="5902036"/>
          </a:xfrm>
          <a:prstGeom prst="rect">
            <a:avLst/>
          </a:prstGeom>
        </p:spPr>
      </p:pic>
      <p:sp>
        <p:nvSpPr>
          <p:cNvPr id="5" name="TextBox 4">
            <a:extLst>
              <a:ext uri="{FF2B5EF4-FFF2-40B4-BE49-F238E27FC236}">
                <a16:creationId xmlns:a16="http://schemas.microsoft.com/office/drawing/2014/main" id="{76482A5C-1AB9-40EE-875F-66EFBED1C342}"/>
              </a:ext>
            </a:extLst>
          </p:cNvPr>
          <p:cNvSpPr txBox="1"/>
          <p:nvPr/>
        </p:nvSpPr>
        <p:spPr>
          <a:xfrm>
            <a:off x="436418" y="1506682"/>
            <a:ext cx="4021281" cy="2462213"/>
          </a:xfrm>
          <a:prstGeom prst="rect">
            <a:avLst/>
          </a:prstGeom>
          <a:noFill/>
        </p:spPr>
        <p:txBody>
          <a:bodyPr wrap="square" rtlCol="0">
            <a:spAutoFit/>
          </a:bodyPr>
          <a:lstStyle/>
          <a:p>
            <a:r>
              <a:rPr lang="en-GB" sz="1400" dirty="0"/>
              <a:t>The equation of this line is y = 2x</a:t>
            </a:r>
          </a:p>
          <a:p>
            <a:endParaRPr lang="en-GB" sz="1400" dirty="0"/>
          </a:p>
          <a:p>
            <a:r>
              <a:rPr lang="en-GB" sz="1400" dirty="0"/>
              <a:t>Write down three different points on this line.</a:t>
            </a:r>
          </a:p>
          <a:p>
            <a:endParaRPr lang="en-GB" sz="1400" dirty="0"/>
          </a:p>
          <a:p>
            <a:r>
              <a:rPr lang="en-GB" sz="1400" dirty="0"/>
              <a:t>Does the point (-5, 10) lie on the line y=2x?</a:t>
            </a:r>
          </a:p>
          <a:p>
            <a:endParaRPr lang="en-GB" sz="1400" dirty="0"/>
          </a:p>
          <a:p>
            <a:r>
              <a:rPr lang="en-GB" sz="1400" dirty="0"/>
              <a:t>Explain how you know</a:t>
            </a:r>
          </a:p>
          <a:p>
            <a:endParaRPr lang="en-GB" sz="1400" dirty="0"/>
          </a:p>
          <a:p>
            <a:r>
              <a:rPr lang="en-GB" sz="1400" dirty="0"/>
              <a:t>Does the point (-5 , -10) lie on the line y=2x?</a:t>
            </a:r>
          </a:p>
          <a:p>
            <a:endParaRPr lang="en-GB" sz="1400" dirty="0"/>
          </a:p>
          <a:p>
            <a:r>
              <a:rPr lang="en-GB" sz="1400" dirty="0"/>
              <a:t>Explain how you know</a:t>
            </a:r>
          </a:p>
        </p:txBody>
      </p:sp>
      <p:cxnSp>
        <p:nvCxnSpPr>
          <p:cNvPr id="3" name="Straight Connector 2">
            <a:extLst>
              <a:ext uri="{FF2B5EF4-FFF2-40B4-BE49-F238E27FC236}">
                <a16:creationId xmlns:a16="http://schemas.microsoft.com/office/drawing/2014/main" id="{718F5A35-E15E-4FF2-B42D-07C28151CBC2}"/>
              </a:ext>
            </a:extLst>
          </p:cNvPr>
          <p:cNvCxnSpPr/>
          <p:nvPr/>
        </p:nvCxnSpPr>
        <p:spPr>
          <a:xfrm flipV="1">
            <a:off x="5579918" y="1080655"/>
            <a:ext cx="2597727" cy="516873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97BC273-706A-4806-81C7-3DBF240B1BA6}"/>
              </a:ext>
            </a:extLst>
          </p:cNvPr>
          <p:cNvSpPr txBox="1"/>
          <p:nvPr/>
        </p:nvSpPr>
        <p:spPr>
          <a:xfrm>
            <a:off x="7842769" y="711323"/>
            <a:ext cx="806631" cy="369332"/>
          </a:xfrm>
          <a:prstGeom prst="rect">
            <a:avLst/>
          </a:prstGeom>
          <a:noFill/>
        </p:spPr>
        <p:txBody>
          <a:bodyPr wrap="none" rtlCol="0">
            <a:spAutoFit/>
          </a:bodyPr>
          <a:lstStyle/>
          <a:p>
            <a:r>
              <a:rPr lang="en-GB" dirty="0"/>
              <a:t>y = 2x</a:t>
            </a:r>
          </a:p>
        </p:txBody>
      </p:sp>
    </p:spTree>
    <p:extLst>
      <p:ext uri="{BB962C8B-B14F-4D97-AF65-F5344CB8AC3E}">
        <p14:creationId xmlns:p14="http://schemas.microsoft.com/office/powerpoint/2010/main" val="568895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952F1298-62E1-4374-92E5-A9805172C3B5}"/>
              </a:ext>
            </a:extLst>
          </p:cNvPr>
          <p:cNvPicPr>
            <a:picLocks noChangeAspect="1"/>
          </p:cNvPicPr>
          <p:nvPr/>
        </p:nvPicPr>
        <p:blipFill rotWithShape="1">
          <a:blip r:embed="rId3"/>
          <a:srcRect l="11588" t="45303" r="42937" b="17373"/>
          <a:stretch/>
        </p:blipFill>
        <p:spPr>
          <a:xfrm>
            <a:off x="5870863" y="1465119"/>
            <a:ext cx="4457489" cy="3709554"/>
          </a:xfrm>
          <a:prstGeom prst="rect">
            <a:avLst/>
          </a:prstGeom>
        </p:spPr>
      </p:pic>
      <p:pic>
        <p:nvPicPr>
          <p:cNvPr id="5" name="Picture 4">
            <a:extLst>
              <a:ext uri="{FF2B5EF4-FFF2-40B4-BE49-F238E27FC236}">
                <a16:creationId xmlns:a16="http://schemas.microsoft.com/office/drawing/2014/main" id="{0DE30195-B46E-48B5-86C0-EC8541627438}"/>
              </a:ext>
            </a:extLst>
          </p:cNvPr>
          <p:cNvPicPr>
            <a:picLocks noChangeAspect="1"/>
          </p:cNvPicPr>
          <p:nvPr/>
        </p:nvPicPr>
        <p:blipFill rotWithShape="1">
          <a:blip r:embed="rId3"/>
          <a:srcRect l="6415" r="45499" b="52222"/>
          <a:stretch/>
        </p:blipFill>
        <p:spPr>
          <a:xfrm>
            <a:off x="734391" y="1149926"/>
            <a:ext cx="4248149" cy="4279819"/>
          </a:xfrm>
          <a:prstGeom prst="rect">
            <a:avLst/>
          </a:prstGeom>
        </p:spPr>
      </p:pic>
      <p:sp>
        <p:nvSpPr>
          <p:cNvPr id="7" name="TextBox 6">
            <a:extLst>
              <a:ext uri="{FF2B5EF4-FFF2-40B4-BE49-F238E27FC236}">
                <a16:creationId xmlns:a16="http://schemas.microsoft.com/office/drawing/2014/main" id="{B0C3FB02-47A3-46A6-B00D-FF3E5CE3EE93}"/>
              </a:ext>
            </a:extLst>
          </p:cNvPr>
          <p:cNvSpPr txBox="1"/>
          <p:nvPr/>
        </p:nvSpPr>
        <p:spPr>
          <a:xfrm>
            <a:off x="3282001" y="6130636"/>
            <a:ext cx="1985159" cy="307777"/>
          </a:xfrm>
          <a:prstGeom prst="rect">
            <a:avLst/>
          </a:prstGeom>
          <a:noFill/>
        </p:spPr>
        <p:txBody>
          <a:bodyPr wrap="none" rtlCol="0">
            <a:spAutoFit/>
          </a:bodyPr>
          <a:lstStyle/>
          <a:p>
            <a:r>
              <a:rPr lang="en-GB" sz="1400" dirty="0"/>
              <a:t>Taken from ‘Test Base’</a:t>
            </a:r>
          </a:p>
        </p:txBody>
      </p:sp>
    </p:spTree>
    <p:extLst>
      <p:ext uri="{BB962C8B-B14F-4D97-AF65-F5344CB8AC3E}">
        <p14:creationId xmlns:p14="http://schemas.microsoft.com/office/powerpoint/2010/main" val="3127736085"/>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809</TotalTime>
  <Words>951</Words>
  <Application>Microsoft Office PowerPoint</Application>
  <PresentationFormat>Widescreen</PresentationFormat>
  <Paragraphs>168</Paragraphs>
  <Slides>12</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3_HIAS PowerPoint template</vt:lpstr>
      <vt:lpstr>Year 7</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JO Lees</cp:lastModifiedBy>
  <cp:revision>85</cp:revision>
  <dcterms:created xsi:type="dcterms:W3CDTF">2021-01-05T11:02:27Z</dcterms:created>
  <dcterms:modified xsi:type="dcterms:W3CDTF">2021-01-21T19:26:57Z</dcterms:modified>
</cp:coreProperties>
</file>